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s/slide15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notesMasterIdLst>
    <p:notesMasterId r:id="rId19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notesMaster" Target="notesMasters/notesMaster1.xml"/><Relationship Id="rId20" Type="http://schemas.openxmlformats.org/officeDocument/2006/relationships/presProps" Target="presProps.xml" /><Relationship Id="rId21" Type="http://schemas.openxmlformats.org/officeDocument/2006/relationships/tableStyles" Target="tableStyles.xml" /><Relationship Id="rId22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90C0431-2448-4DC3-AF70-2785FBE2C445}" type="datetimeFigureOut">
              <a:rPr lang="ru-RU"/>
              <a:t/>
            </a:fld>
            <a:endParaRPr lang="ru-RU"/>
          </a:p>
        </p:txBody>
      </p:sp>
      <p:sp>
        <p:nvSpPr>
          <p:cNvPr id="4" name="Образ слайда 3"/>
          <p:cNvSpPr>
            <a:spLocks noChangeAspect="1" noGrp="1" noRo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74341FE-AE5C-47F1-8FD8-47C4A673A802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3" Type="http://schemas.openxmlformats.org/officeDocument/2006/relationships/hyperlink" Target="https://presentation-creation.ru/powerpoint-templates.html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 sz="1200"/>
              <a:t>Оригинальные шаблоны для презентаций: </a:t>
            </a:r>
            <a:r>
              <a:rPr lang="ru-RU" sz="1200" u="sng">
                <a:hlinkClick r:id="rId3" tooltip="https://presentation-creation.ru/powerpoint-templates.html"/>
              </a:rPr>
              <a:t>https://presentation-creation.ru/powerpoint-templates.html</a:t>
            </a:r>
            <a:r>
              <a:rPr lang="en-US" sz="1200"/>
              <a:t> </a:t>
            </a:r>
            <a:endParaRPr lang="ru-RU" sz="1200"/>
          </a:p>
          <a:p>
            <a:pPr>
              <a:defRPr/>
            </a:pPr>
            <a:r>
              <a:rPr lang="ru-RU" sz="1200"/>
              <a:t>Бесплатно и без регистрации.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74341FE-AE5C-47F1-8FD8-47C4A673A802}" type="slidenum">
              <a:rPr lang="ru-RU"/>
              <a:t/>
            </a:fld>
            <a:endParaRPr lang="ru-RU"/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Титульный слайд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215008" y="2564904"/>
            <a:ext cx="8928992" cy="1080120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A5E48A96-E1BB-4C8F-80B2-32A47A48A9D5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544A1F6A-164B-43BA-A19E-4AE6BB502A2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A5E48A96-E1BB-4C8F-80B2-32A47A48A9D5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544A1F6A-164B-43BA-A19E-4AE6BB502A2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A5E48A96-E1BB-4C8F-80B2-32A47A48A9D5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544A1F6A-164B-43BA-A19E-4AE6BB502A2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A5E48A96-E1BB-4C8F-80B2-32A47A48A9D5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544A1F6A-164B-43BA-A19E-4AE6BB502A21}" type="slidenum">
              <a:rPr lang="ru-RU"/>
              <a:t/>
            </a:fld>
            <a:endParaRPr lang="ru-RU"/>
          </a:p>
        </p:txBody>
      </p:sp>
      <p:sp>
        <p:nvSpPr>
          <p:cNvPr id="7" name="Текст 2"/>
          <p:cNvSpPr>
            <a:spLocks noGrp="1"/>
          </p:cNvSpPr>
          <p:nvPr>
            <p:ph idx="1"/>
          </p:nvPr>
        </p:nvSpPr>
        <p:spPr bwMode="auto">
          <a:xfrm>
            <a:off x="323528" y="1988840"/>
            <a:ext cx="8280919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 bwMode="auto">
          <a:xfrm>
            <a:off x="395536" y="548680"/>
            <a:ext cx="8208912" cy="1360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A5E48A96-E1BB-4C8F-80B2-32A47A48A9D5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544A1F6A-164B-43BA-A19E-4AE6BB502A2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395536" y="1999381"/>
            <a:ext cx="4248472" cy="4525963"/>
          </a:xfrm>
        </p:spPr>
        <p:txBody>
          <a:bodyPr/>
          <a:lstStyle>
            <a:lvl1pPr>
              <a:defRPr sz="2800"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2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716016" y="1999381"/>
            <a:ext cx="4248472" cy="4525963"/>
          </a:xfrm>
        </p:spPr>
        <p:txBody>
          <a:bodyPr/>
          <a:lstStyle>
            <a:lvl1pPr>
              <a:defRPr sz="2800"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2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A5E48A96-E1BB-4C8F-80B2-32A47A48A9D5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544A1F6A-164B-43BA-A19E-4AE6BB502A2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A5E48A96-E1BB-4C8F-80B2-32A47A48A9D5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544A1F6A-164B-43BA-A19E-4AE6BB502A2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A5E48A96-E1BB-4C8F-80B2-32A47A48A9D5}" type="datetimeFigureOut">
              <a:rPr lang="ru-RU"/>
              <a:t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544A1F6A-164B-43BA-A19E-4AE6BB502A2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A5E48A96-E1BB-4C8F-80B2-32A47A48A9D5}" type="datetimeFigureOut">
              <a:rPr lang="ru-RU"/>
              <a:t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544A1F6A-164B-43BA-A19E-4AE6BB502A2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 sz="2400"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accent2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A5E48A96-E1BB-4C8F-80B2-32A47A48A9D5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544A1F6A-164B-43BA-A19E-4AE6BB502A2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A5E48A96-E1BB-4C8F-80B2-32A47A48A9D5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544A1F6A-164B-43BA-A19E-4AE6BB502A2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4" Type="http://schemas.openxmlformats.org/officeDocument/2006/relationships/hyperlink" Target="https://presentation-creation.ru/" TargetMode="External"/><Relationship Id="rId15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blipFill>
          <a:blip r:embed="rId13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95536" y="548680"/>
            <a:ext cx="8208912" cy="1360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323528" y="1988840"/>
            <a:ext cx="8280919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A5E48A96-E1BB-4C8F-80B2-32A47A48A9D5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544A1F6A-164B-43BA-A19E-4AE6BB502A21}" type="slidenum">
              <a:rPr lang="ru-RU"/>
              <a:t/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/>
          <a:stretch/>
        </p:blipFill>
        <p:spPr bwMode="auto">
          <a:xfrm>
            <a:off x="-1620688" y="45855"/>
            <a:ext cx="757762" cy="7577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0"/>
        </a:spcBef>
        <a:buNone/>
        <a:defRPr sz="44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/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/>
          <a:p>
            <a:pPr>
              <a:defRPr/>
            </a:pPr>
            <a:r>
              <a:rPr lang="ru-RU" sz="4400" b="1" i="0" u="none" strike="noStrike" cap="none" spc="0">
                <a:solidFill>
                  <a:schemeClr val="accent2">
                    <a:lumMod val="50000"/>
                  </a:schemeClr>
                </a:solidFill>
                <a:latin typeface="Calibri"/>
                <a:cs typeface="Calibri"/>
              </a:rPr>
              <a:t> Упражнение в правописании падежных окончаний имён прилагательных мужского и среднего рода</a:t>
            </a:r>
            <a:endParaRPr lang="ru-RU" b="1"/>
          </a:p>
        </p:txBody>
      </p:sp>
      <p:sp>
        <p:nvSpPr>
          <p:cNvPr id="1409737405" name=""/>
          <p:cNvSpPr txBox="1"/>
          <p:nvPr/>
        </p:nvSpPr>
        <p:spPr bwMode="auto">
          <a:xfrm flipH="0" flipV="0">
            <a:off x="6285669" y="3982112"/>
            <a:ext cx="3097676" cy="914436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Выполнила учитель начальных классов </a:t>
            </a:r>
            <a:endParaRPr/>
          </a:p>
          <a:p>
            <a:pPr>
              <a:defRPr/>
            </a:pPr>
            <a:r>
              <a:rPr/>
              <a:t>Хатунцева А.И.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1">
        <p:fade thruBlk="0"/>
      </p:transition>
    </mc:Choice>
    <mc:Fallback>
      <p:transition spd="med" advClick="1">
        <p:fade thruBlk="0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97779468" name="Текст 2"/>
          <p:cNvSpPr>
            <a:spLocks noGrp="1"/>
          </p:cNvSpPr>
          <p:nvPr>
            <p:ph idx="1"/>
          </p:nvPr>
        </p:nvSpPr>
        <p:spPr bwMode="auto">
          <a:xfrm>
            <a:off x="-12398" y="1216222"/>
            <a:ext cx="8280919" cy="43204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>
              <a:defRPr/>
            </a:pPr>
            <a:r>
              <a:rPr sz="2600">
                <a:solidFill>
                  <a:schemeClr val="tx1"/>
                </a:solidFill>
              </a:rPr>
              <a:t>Мужской род творительный падеж</a:t>
            </a:r>
            <a:endParaRPr/>
          </a:p>
          <a:p>
            <a:pPr>
              <a:defRPr/>
            </a:pPr>
            <a:endParaRPr/>
          </a:p>
        </p:txBody>
      </p:sp>
      <p:sp>
        <p:nvSpPr>
          <p:cNvPr id="950430660" name="Заголовок 1"/>
          <p:cNvSpPr>
            <a:spLocks noGrp="1"/>
          </p:cNvSpPr>
          <p:nvPr>
            <p:ph type="title"/>
          </p:nvPr>
        </p:nvSpPr>
        <p:spPr bwMode="auto">
          <a:xfrm>
            <a:off x="315535" y="80934"/>
            <a:ext cx="8208911" cy="1360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sz="3600"/>
              <a:t>Установи соответствие</a:t>
            </a:r>
            <a:endParaRPr sz="3600"/>
          </a:p>
        </p:txBody>
      </p:sp>
      <p:sp>
        <p:nvSpPr>
          <p:cNvPr id="784206710" name=""/>
          <p:cNvSpPr txBox="1"/>
          <p:nvPr/>
        </p:nvSpPr>
        <p:spPr bwMode="auto">
          <a:xfrm flipH="0" flipV="0">
            <a:off x="26311" y="1743414"/>
            <a:ext cx="6422022" cy="4877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371994" indent="-371994">
              <a:buFont typeface="Arial"/>
              <a:buChar char="•"/>
              <a:defRPr/>
            </a:pPr>
            <a:r>
              <a:rPr sz="2600"/>
              <a:t>Средний род предложный падеж</a:t>
            </a:r>
            <a:endParaRPr sz="2400"/>
          </a:p>
        </p:txBody>
      </p:sp>
      <p:sp>
        <p:nvSpPr>
          <p:cNvPr id="1925959140" name=""/>
          <p:cNvSpPr txBox="1"/>
          <p:nvPr/>
        </p:nvSpPr>
        <p:spPr bwMode="auto">
          <a:xfrm flipH="0" flipV="0">
            <a:off x="26311" y="2270691"/>
            <a:ext cx="6132834" cy="4877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371994" indent="-371994">
              <a:buFont typeface="Arial"/>
              <a:buChar char="•"/>
              <a:defRPr/>
            </a:pPr>
            <a:r>
              <a:rPr sz="2600"/>
              <a:t>Средний род родительный падеж</a:t>
            </a:r>
            <a:endParaRPr sz="2600"/>
          </a:p>
        </p:txBody>
      </p:sp>
      <p:sp>
        <p:nvSpPr>
          <p:cNvPr id="766697735" name=""/>
          <p:cNvSpPr txBox="1"/>
          <p:nvPr/>
        </p:nvSpPr>
        <p:spPr bwMode="auto">
          <a:xfrm flipH="0" flipV="0">
            <a:off x="-25155" y="2888746"/>
            <a:ext cx="5459973" cy="4877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371994" indent="-371994">
              <a:buFont typeface="Arial"/>
              <a:buChar char="•"/>
              <a:defRPr/>
            </a:pPr>
            <a:r>
              <a:rPr sz="2600"/>
              <a:t>мужской род винительный падеж</a:t>
            </a:r>
            <a:endParaRPr/>
          </a:p>
        </p:txBody>
      </p:sp>
      <p:sp>
        <p:nvSpPr>
          <p:cNvPr id="59689344" name=""/>
          <p:cNvSpPr txBox="1"/>
          <p:nvPr/>
        </p:nvSpPr>
        <p:spPr bwMode="auto">
          <a:xfrm flipH="0" flipV="0">
            <a:off x="-25155" y="3376462"/>
            <a:ext cx="5800152" cy="51819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394023" indent="-394023">
              <a:buFont typeface="Arial"/>
              <a:buChar char="•"/>
              <a:defRPr/>
            </a:pPr>
            <a:r>
              <a:rPr sz="2800"/>
              <a:t>средний род дательный падеж</a:t>
            </a:r>
            <a:endParaRPr sz="2800"/>
          </a:p>
        </p:txBody>
      </p:sp>
      <p:sp>
        <p:nvSpPr>
          <p:cNvPr id="1541276331" name=""/>
          <p:cNvSpPr txBox="1"/>
          <p:nvPr/>
        </p:nvSpPr>
        <p:spPr bwMode="auto">
          <a:xfrm flipH="0" flipV="0">
            <a:off x="-25155" y="3951614"/>
            <a:ext cx="5272875" cy="4877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371994" indent="-371994">
              <a:buFont typeface="Arial"/>
              <a:buChar char="•"/>
              <a:defRPr/>
            </a:pPr>
            <a:r>
              <a:rPr sz="2600"/>
              <a:t>мужской род дательный падеж</a:t>
            </a:r>
            <a:endParaRPr sz="2600"/>
          </a:p>
        </p:txBody>
      </p:sp>
      <p:sp>
        <p:nvSpPr>
          <p:cNvPr id="98226294" name=""/>
          <p:cNvSpPr txBox="1"/>
          <p:nvPr/>
        </p:nvSpPr>
        <p:spPr bwMode="auto">
          <a:xfrm flipH="0" flipV="0">
            <a:off x="-12398" y="4497328"/>
            <a:ext cx="5668809" cy="4877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371994" indent="-371994">
              <a:buFont typeface="Arial"/>
              <a:buChar char="•"/>
              <a:defRPr/>
            </a:pPr>
            <a:r>
              <a:rPr sz="2600"/>
              <a:t>мужской род творительный падеж</a:t>
            </a:r>
            <a:endParaRPr sz="2600"/>
          </a:p>
        </p:txBody>
      </p:sp>
      <p:sp>
        <p:nvSpPr>
          <p:cNvPr id="1280711420" name=""/>
          <p:cNvSpPr txBox="1"/>
          <p:nvPr/>
        </p:nvSpPr>
        <p:spPr bwMode="auto">
          <a:xfrm flipH="0" flipV="0">
            <a:off x="5499834" y="1318191"/>
            <a:ext cx="1318695" cy="365795"/>
          </a:xfrm>
          <a:prstGeom prst="rect">
            <a:avLst/>
          </a:prstGeom>
          <a:noFill/>
          <a:ln w="28575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b="1"/>
              <a:t>-ЫМ, ИМ</a:t>
            </a:r>
            <a:endParaRPr b="1"/>
          </a:p>
        </p:txBody>
      </p:sp>
      <p:sp>
        <p:nvSpPr>
          <p:cNvPr id="556611620" name=""/>
          <p:cNvSpPr txBox="1"/>
          <p:nvPr/>
        </p:nvSpPr>
        <p:spPr bwMode="auto">
          <a:xfrm flipH="0" flipV="0">
            <a:off x="5499834" y="1865334"/>
            <a:ext cx="1395235" cy="365795"/>
          </a:xfrm>
          <a:prstGeom prst="rect">
            <a:avLst/>
          </a:prstGeom>
          <a:noFill/>
          <a:ln w="28575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b="1"/>
              <a:t>-ОМ, -ЕМ</a:t>
            </a:r>
            <a:endParaRPr b="1"/>
          </a:p>
        </p:txBody>
      </p:sp>
      <p:sp>
        <p:nvSpPr>
          <p:cNvPr id="449333122" name=""/>
          <p:cNvSpPr txBox="1"/>
          <p:nvPr/>
        </p:nvSpPr>
        <p:spPr bwMode="auto">
          <a:xfrm flipH="0" flipV="0">
            <a:off x="5499834" y="2392611"/>
            <a:ext cx="1335524" cy="365795"/>
          </a:xfrm>
          <a:prstGeom prst="rect">
            <a:avLst/>
          </a:prstGeom>
          <a:noFill/>
          <a:ln w="28575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b="1"/>
              <a:t>-ОГО, -ЕГО</a:t>
            </a:r>
            <a:endParaRPr/>
          </a:p>
        </p:txBody>
      </p:sp>
      <p:sp>
        <p:nvSpPr>
          <p:cNvPr id="496382462" name=""/>
          <p:cNvSpPr txBox="1"/>
          <p:nvPr/>
        </p:nvSpPr>
        <p:spPr bwMode="auto">
          <a:xfrm flipH="0" flipV="0">
            <a:off x="5481719" y="2812546"/>
            <a:ext cx="1586432" cy="640115"/>
          </a:xfrm>
          <a:prstGeom prst="rect">
            <a:avLst/>
          </a:prstGeom>
          <a:noFill/>
          <a:ln w="28575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b="1"/>
              <a:t>-ОЙ, ЫЙ, -ИЙ, -ОГО</a:t>
            </a:r>
            <a:endParaRPr/>
          </a:p>
        </p:txBody>
      </p:sp>
      <p:sp>
        <p:nvSpPr>
          <p:cNvPr id="2103133118" name=""/>
          <p:cNvSpPr txBox="1"/>
          <p:nvPr/>
        </p:nvSpPr>
        <p:spPr bwMode="auto">
          <a:xfrm flipH="0" flipV="0">
            <a:off x="5481719" y="3528862"/>
            <a:ext cx="1513902" cy="365795"/>
          </a:xfrm>
          <a:prstGeom prst="rect">
            <a:avLst/>
          </a:prstGeom>
          <a:noFill/>
          <a:ln w="28575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b="1"/>
              <a:t>-ОМУ, -ЕМУ</a:t>
            </a:r>
            <a:endParaRPr b="1"/>
          </a:p>
        </p:txBody>
      </p:sp>
      <p:sp>
        <p:nvSpPr>
          <p:cNvPr id="1499329800" name=""/>
          <p:cNvSpPr txBox="1"/>
          <p:nvPr/>
        </p:nvSpPr>
        <p:spPr bwMode="auto">
          <a:xfrm flipH="0" flipV="0">
            <a:off x="5481719" y="4012574"/>
            <a:ext cx="1586360" cy="365795"/>
          </a:xfrm>
          <a:prstGeom prst="rect">
            <a:avLst/>
          </a:prstGeom>
          <a:noFill/>
          <a:ln w="28575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b="1"/>
              <a:t>-ОМУ, - ЕМУ</a:t>
            </a:r>
            <a:endParaRPr/>
          </a:p>
        </p:txBody>
      </p:sp>
      <p:sp>
        <p:nvSpPr>
          <p:cNvPr id="587399608" name=""/>
          <p:cNvSpPr txBox="1"/>
          <p:nvPr/>
        </p:nvSpPr>
        <p:spPr bwMode="auto">
          <a:xfrm flipH="0" flipV="0">
            <a:off x="5481719" y="4497328"/>
            <a:ext cx="1305372" cy="365795"/>
          </a:xfrm>
          <a:prstGeom prst="rect">
            <a:avLst/>
          </a:prstGeom>
          <a:noFill/>
          <a:ln w="28575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b="1"/>
              <a:t>-ЫМ, ИМ</a:t>
            </a:r>
            <a:endParaRPr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84337868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5658129" y="-144575"/>
            <a:ext cx="4742824" cy="4890184"/>
          </a:xfrm>
          <a:prstGeom prst="rect">
            <a:avLst/>
          </a:prstGeom>
        </p:spPr>
      </p:pic>
      <p:sp>
        <p:nvSpPr>
          <p:cNvPr id="1953073231" name="Текст 2"/>
          <p:cNvSpPr>
            <a:spLocks noGrp="1"/>
          </p:cNvSpPr>
          <p:nvPr>
            <p:ph idx="1"/>
          </p:nvPr>
        </p:nvSpPr>
        <p:spPr bwMode="auto">
          <a:xfrm>
            <a:off x="170447" y="1453058"/>
            <a:ext cx="8280919" cy="4320479"/>
          </a:xfrm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85000" lnSpcReduction="3000"/>
          </a:bodyPr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algn="ctr">
              <a:defRPr/>
            </a:pPr>
            <a:endParaRPr sz="2600"/>
          </a:p>
          <a:p>
            <a:pPr algn="ctr">
              <a:defRPr/>
            </a:pPr>
            <a:r>
              <a:rPr sz="2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Мы проверили осанку</a:t>
            </a:r>
            <a:br>
              <a:rPr sz="2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И свели лопатки,</a:t>
            </a:r>
            <a:br>
              <a:rPr sz="2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Мы походим на носках,</a:t>
            </a:r>
            <a:br>
              <a:rPr sz="2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А потом на пятках.</a:t>
            </a:r>
            <a:br>
              <a:rPr sz="2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Пойдём мягко, как лисята,</a:t>
            </a:r>
            <a:br>
              <a:rPr sz="2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И как мишка косолапый,</a:t>
            </a:r>
            <a:br>
              <a:rPr sz="2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И как заинька-трусишко,</a:t>
            </a:r>
            <a:br>
              <a:rPr sz="2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И как серый волк-волчишко.</a:t>
            </a:r>
            <a:br>
              <a:rPr sz="2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Вот свернулся ёж в клубок,</a:t>
            </a:r>
            <a:br>
              <a:rPr sz="2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Потому что он продрог.</a:t>
            </a:r>
            <a:br>
              <a:rPr sz="2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Лучик ёжика коснулся,</a:t>
            </a:r>
            <a:br>
              <a:rPr sz="2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Ёжик сладко потянулся</a:t>
            </a:r>
            <a:endParaRPr/>
          </a:p>
        </p:txBody>
      </p:sp>
      <p:sp>
        <p:nvSpPr>
          <p:cNvPr id="947544944" name="Заголовок 1"/>
          <p:cNvSpPr>
            <a:spLocks noGrp="1"/>
          </p:cNvSpPr>
          <p:nvPr>
            <p:ph type="title"/>
          </p:nvPr>
        </p:nvSpPr>
        <p:spPr bwMode="auto">
          <a:xfrm>
            <a:off x="395535" y="548679"/>
            <a:ext cx="8208911" cy="1360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/>
              <a:t>Физминутка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57441292" name="Заголовок 1"/>
          <p:cNvSpPr>
            <a:spLocks noGrp="1"/>
          </p:cNvSpPr>
          <p:nvPr>
            <p:ph type="title"/>
          </p:nvPr>
        </p:nvSpPr>
        <p:spPr bwMode="auto">
          <a:xfrm>
            <a:off x="463571" y="1832853"/>
            <a:ext cx="8208911" cy="1360836"/>
          </a:xfrm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/>
          <a:p>
            <a:pPr>
              <a:defRPr/>
            </a:pPr>
            <a:r>
              <a:rPr/>
              <a:t>Выпишите словосочетания:  имена прилагательные + имена существительные, выделите их окончания, определите род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2779749" name="Текст 2"/>
          <p:cNvSpPr>
            <a:spLocks noGrp="1"/>
          </p:cNvSpPr>
          <p:nvPr>
            <p:ph idx="1"/>
          </p:nvPr>
        </p:nvSpPr>
        <p:spPr bwMode="auto">
          <a:xfrm flipH="0" flipV="0">
            <a:off x="332544" y="144575"/>
            <a:ext cx="8135831" cy="6079699"/>
          </a:xfrm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70000" lnSpcReduction="6000"/>
          </a:bodyPr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algn="ctr">
              <a:defRPr/>
            </a:pPr>
            <a:endParaRPr sz="2800"/>
          </a:p>
          <a:p>
            <a:pPr algn="ctr">
              <a:defRPr/>
            </a:pP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Мороз и солнце; день чудесный!</a:t>
            </a:r>
            <a:b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Еще ты дремлешь, друг прелестный —</a:t>
            </a:r>
            <a:b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Пора, красавица, проснись:</a:t>
            </a:r>
            <a:b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Открой сомкнуты негой взоры</a:t>
            </a:r>
            <a:b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Навстречу северной Авроры,</a:t>
            </a:r>
            <a:b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Звездою севера явись!</a:t>
            </a:r>
            <a:b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Вечор, ты помнишь, вьюга злилась,</a:t>
            </a:r>
            <a:b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 мутном небе мгла носилась;</a:t>
            </a:r>
            <a:b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Луна, как бледное пятно,</a:t>
            </a:r>
            <a:b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Сквозь тучи мрачные желтела,</a:t>
            </a:r>
            <a:b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 ты печальная сидела —</a:t>
            </a:r>
            <a:b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 нынче... погляди в окно:</a:t>
            </a:r>
            <a:endParaRPr sz="2800"/>
          </a:p>
          <a:p>
            <a:pPr>
              <a:defRPr/>
            </a:pPr>
            <a:endParaRPr sz="2800"/>
          </a:p>
          <a:p>
            <a:pPr algn="ctr">
              <a:defRPr/>
            </a:pP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Под голубыми небесами</a:t>
            </a:r>
            <a:b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Великолепными коврами,</a:t>
            </a:r>
            <a:b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Блестя на солнце, снег лежит;</a:t>
            </a:r>
            <a:b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Прозрачный лес один чернеет,</a:t>
            </a:r>
            <a:b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 ель сквозь иней зеленеет,</a:t>
            </a:r>
            <a:b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 речка подо льдом блестит.</a:t>
            </a:r>
            <a:endParaRPr sz="2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99564548" name="Текст 2"/>
          <p:cNvSpPr>
            <a:spLocks noGrp="1"/>
          </p:cNvSpPr>
          <p:nvPr>
            <p:ph idx="1"/>
          </p:nvPr>
        </p:nvSpPr>
        <p:spPr bwMode="auto">
          <a:xfrm flipH="0" flipV="0">
            <a:off x="332544" y="144575"/>
            <a:ext cx="8135831" cy="6079699"/>
          </a:xfrm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algn="ctr">
              <a:defRPr/>
            </a:pPr>
            <a:endParaRPr sz="2800"/>
          </a:p>
          <a:p>
            <a:pPr marL="0" indent="0" algn="ctr">
              <a:buFont typeface="Arial"/>
              <a:buNone/>
              <a:defRPr/>
            </a:pPr>
            <a:r>
              <a:rPr sz="2800" b="0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день </a:t>
            </a:r>
            <a:r>
              <a:rPr sz="2800" b="0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чудесн</a:t>
            </a:r>
            <a:r>
              <a:rPr sz="2800" b="1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ый</a:t>
            </a:r>
            <a:r>
              <a:rPr sz="28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м.р.</a:t>
            </a:r>
            <a:b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друг</a:t>
            </a:r>
            <a:r>
              <a:rPr sz="2800" b="0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прелестн</a:t>
            </a:r>
            <a:r>
              <a:rPr sz="2800" b="1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ый </a:t>
            </a: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м.р.</a:t>
            </a:r>
            <a:b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 b="0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северн</a:t>
            </a:r>
            <a:r>
              <a:rPr sz="2800" b="1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ой</a:t>
            </a: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 b="0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Авроры</a:t>
            </a: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м.р.</a:t>
            </a:r>
            <a:b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800" b="0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</a:t>
            </a: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 b="0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мутн</a:t>
            </a:r>
            <a:r>
              <a:rPr sz="2800" b="1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ом</a:t>
            </a:r>
            <a:r>
              <a:rPr sz="28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 b="0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небе</a:t>
            </a: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ср.р.</a:t>
            </a:r>
            <a:b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 b="0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бледн</a:t>
            </a:r>
            <a:r>
              <a:rPr sz="2800" b="1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ое</a:t>
            </a:r>
            <a:r>
              <a:rPr sz="2800" b="0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пятно</a:t>
            </a: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ср.р.</a:t>
            </a:r>
            <a:b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800" b="0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тучи мрачн</a:t>
            </a:r>
            <a:r>
              <a:rPr sz="2800" b="1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ые</a:t>
            </a:r>
            <a:r>
              <a:rPr sz="28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мн.ч. </a:t>
            </a:r>
            <a:b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 b="0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ты печальн</a:t>
            </a:r>
            <a:r>
              <a:rPr sz="2800" b="1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ая  ж.р.</a:t>
            </a:r>
            <a:r>
              <a:rPr sz="28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sz="2800"/>
          </a:p>
          <a:p>
            <a:pPr marL="0" indent="0" algn="ctr">
              <a:buFont typeface="Arial"/>
              <a:buNone/>
              <a:defRPr/>
            </a:pPr>
            <a:r>
              <a:rPr sz="2800" b="0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голуб</a:t>
            </a:r>
            <a:r>
              <a:rPr sz="2800" b="1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ыми</a:t>
            </a:r>
            <a:r>
              <a:rPr sz="2800" b="0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небесами</a:t>
            </a: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мн.ч.</a:t>
            </a:r>
            <a:b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800" b="0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великолепн</a:t>
            </a:r>
            <a:r>
              <a:rPr sz="2800" b="1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ыми</a:t>
            </a:r>
            <a:r>
              <a:rPr sz="2800" b="0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коврами</a:t>
            </a: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мн.ч.</a:t>
            </a:r>
            <a:b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800" b="0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прозрачн</a:t>
            </a:r>
            <a:r>
              <a:rPr sz="2800" b="1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ый</a:t>
            </a:r>
            <a:r>
              <a:rPr sz="2800" b="0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лес</a:t>
            </a: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м.р.</a:t>
            </a:r>
            <a:b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sz="2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865004505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51026" y="-80009"/>
            <a:ext cx="9144000" cy="7067249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 bwMode="auto">
          <a:xfrm>
            <a:off x="383059" y="1818750"/>
            <a:ext cx="8280919" cy="4320479"/>
          </a:xfrm>
        </p:spPr>
        <p:txBody>
          <a:bodyPr>
            <a:normAutofit/>
          </a:bodyPr>
          <a:lstStyle/>
          <a:p>
            <a:pPr marL="0" indent="0" algn="ctr">
              <a:buFont typeface="Arial"/>
              <a:buNone/>
              <a:defRPr/>
            </a:pPr>
            <a:r>
              <a:rPr sz="7200">
                <a:solidFill>
                  <a:schemeClr val="tx1"/>
                </a:solidFill>
              </a:rPr>
              <a:t>ВСЕ МОЛОДЦЫ! СПАСИБО ЗА УРОК!</a:t>
            </a:r>
            <a:endParaRPr sz="720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1">
        <p:fade thruBlk="0"/>
      </p:transition>
    </mc:Choice>
    <mc:Fallback>
      <p:transition spd="med" advClick="1">
        <p:fade thruBlk="0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 bwMode="auto"/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/>
          <a:p>
            <a:pPr>
              <a:defRPr/>
            </a:pPr>
            <a:r>
              <a:rPr sz="3600" b="1">
                <a:latin typeface="Times New Roman"/>
              </a:rPr>
              <a:t>Что такое имя прилагательное?</a:t>
            </a:r>
            <a:r>
              <a:rPr sz="3600" b="1">
                <a:latin typeface="Times New Roman"/>
              </a:rPr>
              <a:t>           </a:t>
            </a:r>
            <a:endParaRPr sz="3600" b="1">
              <a:latin typeface="Times New Roman"/>
            </a:endParaRPr>
          </a:p>
          <a:p>
            <a:pPr>
              <a:defRPr/>
            </a:pPr>
            <a:r>
              <a:rPr sz="3600" b="1">
                <a:latin typeface="Times New Roman"/>
              </a:rPr>
              <a:t>Что оно обозначает</a:t>
            </a:r>
            <a:r>
              <a:rPr sz="3600" b="1">
                <a:latin typeface="Times New Roman"/>
              </a:rPr>
              <a:t>?                              </a:t>
            </a:r>
            <a:endParaRPr sz="3600" b="1">
              <a:latin typeface="Times New Roman"/>
            </a:endParaRPr>
          </a:p>
          <a:p>
            <a:pPr>
              <a:defRPr/>
            </a:pPr>
            <a:r>
              <a:rPr sz="3600" b="1">
                <a:latin typeface="Times New Roman"/>
              </a:rPr>
              <a:t> На какие вопросы отвечает</a:t>
            </a:r>
            <a:r>
              <a:rPr sz="3600" b="1">
                <a:latin typeface="Times New Roman"/>
              </a:rPr>
              <a:t>?                   </a:t>
            </a:r>
            <a:endParaRPr sz="3600" b="1">
              <a:latin typeface="Times New Roman"/>
            </a:endParaRPr>
          </a:p>
          <a:p>
            <a:pPr>
              <a:defRPr/>
            </a:pPr>
            <a:r>
              <a:rPr sz="3600" b="1">
                <a:latin typeface="Times New Roman"/>
              </a:rPr>
              <a:t> С какой частью речи связано?</a:t>
            </a:r>
            <a:r>
              <a:rPr sz="3600" b="1">
                <a:latin typeface="Times New Roman"/>
              </a:rPr>
              <a:t>                 </a:t>
            </a:r>
            <a:endParaRPr sz="3600" b="1">
              <a:latin typeface="Times New Roman"/>
            </a:endParaRPr>
          </a:p>
          <a:p>
            <a:pPr>
              <a:defRPr/>
            </a:pPr>
            <a:r>
              <a:rPr sz="3600" b="1">
                <a:latin typeface="Times New Roman"/>
              </a:rPr>
              <a:t>   Как изменяется?  </a:t>
            </a:r>
            <a:r>
              <a:rPr sz="3600" b="1">
                <a:latin typeface="Times New Roman"/>
              </a:rPr>
              <a:t>             </a:t>
            </a:r>
            <a:r>
              <a:rPr sz="1400">
                <a:latin typeface="Times New Roman"/>
              </a:rPr>
              <a:t>                         </a:t>
            </a:r>
            <a:endParaRPr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 bwMode="auto"/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/>
          <a:p>
            <a:pPr indent="360043">
              <a:defRPr/>
            </a:pPr>
            <a:r>
              <a:rPr lang="ru-RU" sz="4400" b="0" i="0" u="none" strike="noStrike" cap="none" spc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Вспомним, что мы еще знаем об имени прилагательном.</a:t>
            </a:r>
            <a:endParaRPr sz="4400">
              <a:latin typeface="Times New Roman"/>
            </a:endParaRPr>
          </a:p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1">
        <p:fade thruBlk="0"/>
      </p:transition>
    </mc:Choice>
    <mc:Fallback>
      <p:transition spd="med" advClick="1">
        <p:fade thruBlk="0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56937999" name="Текст 2"/>
          <p:cNvSpPr>
            <a:spLocks noGrp="1"/>
          </p:cNvSpPr>
          <p:nvPr>
            <p:ph idx="1"/>
          </p:nvPr>
        </p:nvSpPr>
        <p:spPr bwMode="auto">
          <a:xfrm>
            <a:off x="323527" y="1988839"/>
            <a:ext cx="8280919" cy="43204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>
              <a:defRPr/>
            </a:pPr>
            <a:r>
              <a:rPr/>
              <a:t> Зеленому пальто,</a:t>
            </a:r>
            <a:endParaRPr/>
          </a:p>
          <a:p>
            <a:pPr>
              <a:defRPr/>
            </a:pPr>
            <a:r>
              <a:rPr/>
              <a:t>От скоростного поезда,</a:t>
            </a:r>
            <a:endParaRPr/>
          </a:p>
          <a:p>
            <a:pPr>
              <a:defRPr/>
            </a:pPr>
            <a:r>
              <a:rPr/>
              <a:t>Об удивительном мире,</a:t>
            </a:r>
            <a:endParaRPr/>
          </a:p>
          <a:p>
            <a:pPr>
              <a:defRPr/>
            </a:pPr>
            <a:r>
              <a:rPr/>
              <a:t>Надел шерстяной носок,</a:t>
            </a:r>
            <a:endParaRPr/>
          </a:p>
          <a:p>
            <a:pPr>
              <a:defRPr/>
            </a:pPr>
            <a:r>
              <a:rPr/>
              <a:t>Горячим чаем,</a:t>
            </a:r>
            <a:endParaRPr/>
          </a:p>
          <a:p>
            <a:pPr>
              <a:defRPr/>
            </a:pPr>
            <a:r>
              <a:rPr/>
              <a:t>Безоблачного неба</a:t>
            </a:r>
            <a:endParaRPr/>
          </a:p>
          <a:p>
            <a:pPr>
              <a:defRPr/>
            </a:pPr>
            <a:endParaRPr/>
          </a:p>
        </p:txBody>
      </p:sp>
      <p:sp>
        <p:nvSpPr>
          <p:cNvPr id="901360504" name="Заголовок 1"/>
          <p:cNvSpPr>
            <a:spLocks noGrp="1"/>
          </p:cNvSpPr>
          <p:nvPr>
            <p:ph type="title"/>
          </p:nvPr>
        </p:nvSpPr>
        <p:spPr bwMode="auto">
          <a:xfrm>
            <a:off x="395535" y="548679"/>
            <a:ext cx="8208911" cy="1360836"/>
          </a:xfrm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5000" lnSpcReduction="1000"/>
          </a:bodyPr>
          <a:lstStyle/>
          <a:p>
            <a:pPr>
              <a:defRPr/>
            </a:pPr>
            <a:r>
              <a:rPr/>
              <a:t>Определите род и падеж прилагательных</a:t>
            </a:r>
            <a:endParaRPr/>
          </a:p>
        </p:txBody>
      </p:sp>
      <p:sp>
        <p:nvSpPr>
          <p:cNvPr id="1807500744" name=""/>
          <p:cNvSpPr/>
          <p:nvPr/>
        </p:nvSpPr>
        <p:spPr bwMode="auto">
          <a:xfrm flipH="0" flipV="0">
            <a:off x="6634352" y="1471536"/>
            <a:ext cx="1505289" cy="8759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4529712" name=""/>
          <p:cNvSpPr/>
          <p:nvPr/>
        </p:nvSpPr>
        <p:spPr bwMode="auto">
          <a:xfrm flipH="0" flipV="0">
            <a:off x="7246674" y="2491807"/>
            <a:ext cx="1454263" cy="858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1204095" name=""/>
          <p:cNvSpPr/>
          <p:nvPr/>
        </p:nvSpPr>
        <p:spPr bwMode="auto">
          <a:xfrm flipH="0" flipV="0">
            <a:off x="6209129" y="4600914"/>
            <a:ext cx="1717901" cy="850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5340967" name=""/>
          <p:cNvSpPr/>
          <p:nvPr/>
        </p:nvSpPr>
        <p:spPr bwMode="auto">
          <a:xfrm flipH="0" flipV="0">
            <a:off x="4941964" y="5339810"/>
            <a:ext cx="1386227" cy="9695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1752999" name=""/>
          <p:cNvSpPr/>
          <p:nvPr/>
        </p:nvSpPr>
        <p:spPr bwMode="auto">
          <a:xfrm flipH="0" flipV="0">
            <a:off x="6770423" y="3588883"/>
            <a:ext cx="1496785" cy="8461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3305483" name=""/>
          <p:cNvSpPr/>
          <p:nvPr/>
        </p:nvSpPr>
        <p:spPr bwMode="auto">
          <a:xfrm flipH="0" flipV="0">
            <a:off x="3043742" y="5697990"/>
            <a:ext cx="1420245" cy="8929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9226450" name=""/>
          <p:cNvSpPr txBox="1"/>
          <p:nvPr/>
        </p:nvSpPr>
        <p:spPr bwMode="auto">
          <a:xfrm flipH="0" flipV="0">
            <a:off x="6702388" y="1590334"/>
            <a:ext cx="1769504" cy="4877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600" b="1"/>
              <a:t>Р.п. ср.р.</a:t>
            </a:r>
            <a:endParaRPr sz="2600" b="1"/>
          </a:p>
        </p:txBody>
      </p:sp>
      <p:sp>
        <p:nvSpPr>
          <p:cNvPr id="1781415334" name=""/>
          <p:cNvSpPr txBox="1"/>
          <p:nvPr/>
        </p:nvSpPr>
        <p:spPr bwMode="auto">
          <a:xfrm flipH="0" flipV="0">
            <a:off x="7318728" y="2677425"/>
            <a:ext cx="1641829" cy="4877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600" b="1"/>
              <a:t>Т.п. м.р.</a:t>
            </a:r>
            <a:endParaRPr/>
          </a:p>
        </p:txBody>
      </p:sp>
      <p:sp>
        <p:nvSpPr>
          <p:cNvPr id="762804312" name=""/>
          <p:cNvSpPr txBox="1"/>
          <p:nvPr/>
        </p:nvSpPr>
        <p:spPr bwMode="auto">
          <a:xfrm flipH="0" flipV="0">
            <a:off x="6949017" y="3690937"/>
            <a:ext cx="1655502" cy="4877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600" b="1"/>
              <a:t>В.п. м.р.</a:t>
            </a:r>
            <a:endParaRPr sz="2600" b="1"/>
          </a:p>
        </p:txBody>
      </p:sp>
      <p:sp>
        <p:nvSpPr>
          <p:cNvPr id="1751589470" name=""/>
          <p:cNvSpPr txBox="1"/>
          <p:nvPr/>
        </p:nvSpPr>
        <p:spPr bwMode="auto">
          <a:xfrm flipH="0" flipV="0">
            <a:off x="6277164" y="4668950"/>
            <a:ext cx="1454731" cy="4877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600" b="1"/>
              <a:t>П.п. м.р.</a:t>
            </a:r>
            <a:endParaRPr/>
          </a:p>
        </p:txBody>
      </p:sp>
      <p:sp>
        <p:nvSpPr>
          <p:cNvPr id="615707843" name=""/>
          <p:cNvSpPr txBox="1"/>
          <p:nvPr/>
        </p:nvSpPr>
        <p:spPr bwMode="auto">
          <a:xfrm flipH="0" flipV="0">
            <a:off x="5018432" y="5539177"/>
            <a:ext cx="1751991" cy="4877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600" b="1"/>
              <a:t>Р.п. м.р.</a:t>
            </a:r>
            <a:endParaRPr/>
          </a:p>
        </p:txBody>
      </p:sp>
      <p:sp>
        <p:nvSpPr>
          <p:cNvPr id="235510149" name=""/>
          <p:cNvSpPr txBox="1"/>
          <p:nvPr/>
        </p:nvSpPr>
        <p:spPr bwMode="auto">
          <a:xfrm flipH="0" flipV="0">
            <a:off x="3062477" y="5783035"/>
            <a:ext cx="1633541" cy="4877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600" b="1"/>
              <a:t>Д.п. ср.р</a:t>
            </a:r>
            <a:r>
              <a:rPr sz="2600"/>
              <a:t>.</a:t>
            </a:r>
            <a:endParaRPr sz="2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44628605" name=""/>
          <p:cNvSpPr/>
          <p:nvPr/>
        </p:nvSpPr>
        <p:spPr bwMode="auto">
          <a:xfrm flipH="0" flipV="0">
            <a:off x="4916450" y="2979523"/>
            <a:ext cx="1717901" cy="850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169591" name=""/>
          <p:cNvSpPr/>
          <p:nvPr/>
        </p:nvSpPr>
        <p:spPr bwMode="auto">
          <a:xfrm flipH="0" flipV="0">
            <a:off x="3844474" y="1784456"/>
            <a:ext cx="1420245" cy="8929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6867321" name="Текст 2"/>
          <p:cNvSpPr>
            <a:spLocks noGrp="1"/>
          </p:cNvSpPr>
          <p:nvPr>
            <p:ph idx="1"/>
          </p:nvPr>
        </p:nvSpPr>
        <p:spPr bwMode="auto">
          <a:xfrm>
            <a:off x="323527" y="1988839"/>
            <a:ext cx="8280919" cy="43204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>
              <a:defRPr/>
            </a:pPr>
            <a:r>
              <a:rPr/>
              <a:t> Зеленому пальто,</a:t>
            </a:r>
            <a:endParaRPr/>
          </a:p>
          <a:p>
            <a:pPr>
              <a:defRPr/>
            </a:pPr>
            <a:r>
              <a:rPr/>
              <a:t>От скоростного поезда,</a:t>
            </a:r>
            <a:endParaRPr/>
          </a:p>
          <a:p>
            <a:pPr>
              <a:defRPr/>
            </a:pPr>
            <a:r>
              <a:rPr/>
              <a:t>Об удивительном мире,</a:t>
            </a:r>
            <a:endParaRPr/>
          </a:p>
          <a:p>
            <a:pPr>
              <a:defRPr/>
            </a:pPr>
            <a:r>
              <a:rPr/>
              <a:t>Надел шерстяной носок,</a:t>
            </a:r>
            <a:endParaRPr/>
          </a:p>
          <a:p>
            <a:pPr>
              <a:defRPr/>
            </a:pPr>
            <a:r>
              <a:rPr/>
              <a:t>Горячим чаем,</a:t>
            </a:r>
            <a:endParaRPr/>
          </a:p>
          <a:p>
            <a:pPr>
              <a:defRPr/>
            </a:pPr>
            <a:r>
              <a:rPr/>
              <a:t>Безоблачного неба</a:t>
            </a:r>
            <a:endParaRPr/>
          </a:p>
          <a:p>
            <a:pPr>
              <a:defRPr/>
            </a:pPr>
            <a:endParaRPr/>
          </a:p>
        </p:txBody>
      </p:sp>
      <p:sp>
        <p:nvSpPr>
          <p:cNvPr id="1336736538" name="Заголовок 1"/>
          <p:cNvSpPr>
            <a:spLocks noGrp="1"/>
          </p:cNvSpPr>
          <p:nvPr>
            <p:ph type="title"/>
          </p:nvPr>
        </p:nvSpPr>
        <p:spPr bwMode="auto">
          <a:xfrm>
            <a:off x="395535" y="548679"/>
            <a:ext cx="8208911" cy="1360836"/>
          </a:xfrm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5000" lnSpcReduction="1000"/>
          </a:bodyPr>
          <a:lstStyle/>
          <a:p>
            <a:pPr>
              <a:defRPr/>
            </a:pPr>
            <a:r>
              <a:rPr/>
              <a:t>Определите род и падеж прилагательных</a:t>
            </a:r>
            <a:endParaRPr/>
          </a:p>
        </p:txBody>
      </p:sp>
      <p:sp>
        <p:nvSpPr>
          <p:cNvPr id="1869369471" name=""/>
          <p:cNvSpPr/>
          <p:nvPr/>
        </p:nvSpPr>
        <p:spPr bwMode="auto">
          <a:xfrm flipH="0" flipV="0">
            <a:off x="4106283" y="4264988"/>
            <a:ext cx="1505289" cy="8759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9390979" name=""/>
          <p:cNvSpPr/>
          <p:nvPr/>
        </p:nvSpPr>
        <p:spPr bwMode="auto">
          <a:xfrm flipH="0" flipV="0">
            <a:off x="3432187" y="3920557"/>
            <a:ext cx="1348191" cy="6888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93343752" name=""/>
          <p:cNvSpPr/>
          <p:nvPr/>
        </p:nvSpPr>
        <p:spPr bwMode="auto">
          <a:xfrm flipH="0" flipV="0">
            <a:off x="4822901" y="2423772"/>
            <a:ext cx="1564821" cy="6493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545157" name=""/>
          <p:cNvSpPr/>
          <p:nvPr/>
        </p:nvSpPr>
        <p:spPr bwMode="auto">
          <a:xfrm flipH="0" flipV="0">
            <a:off x="5005981" y="3503838"/>
            <a:ext cx="1496785" cy="645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6013345" name=""/>
          <p:cNvSpPr txBox="1"/>
          <p:nvPr/>
        </p:nvSpPr>
        <p:spPr bwMode="auto">
          <a:xfrm flipH="0" flipV="0">
            <a:off x="4163283" y="4459110"/>
            <a:ext cx="1769504" cy="4877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600" b="1"/>
              <a:t>Р.п. ср.р.</a:t>
            </a:r>
            <a:endParaRPr sz="2600" b="1"/>
          </a:p>
        </p:txBody>
      </p:sp>
      <p:sp>
        <p:nvSpPr>
          <p:cNvPr id="661765405" name=""/>
          <p:cNvSpPr txBox="1"/>
          <p:nvPr/>
        </p:nvSpPr>
        <p:spPr bwMode="auto">
          <a:xfrm flipH="0" flipV="0">
            <a:off x="3406206" y="3994136"/>
            <a:ext cx="1641829" cy="4877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600" b="1"/>
              <a:t>Т.п. м.р.</a:t>
            </a:r>
            <a:endParaRPr/>
          </a:p>
        </p:txBody>
      </p:sp>
      <p:sp>
        <p:nvSpPr>
          <p:cNvPr id="354468644" name=""/>
          <p:cNvSpPr txBox="1"/>
          <p:nvPr/>
        </p:nvSpPr>
        <p:spPr bwMode="auto">
          <a:xfrm flipH="0" flipV="0">
            <a:off x="5046886" y="3560862"/>
            <a:ext cx="1655502" cy="4877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600" b="1"/>
              <a:t>В.п. м.р.</a:t>
            </a:r>
            <a:endParaRPr sz="2600" b="1"/>
          </a:p>
        </p:txBody>
      </p:sp>
      <p:sp>
        <p:nvSpPr>
          <p:cNvPr id="581508164" name=""/>
          <p:cNvSpPr txBox="1"/>
          <p:nvPr/>
        </p:nvSpPr>
        <p:spPr bwMode="auto">
          <a:xfrm flipH="0" flipV="0">
            <a:off x="5048035" y="3073146"/>
            <a:ext cx="1454731" cy="4877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600" b="1"/>
              <a:t>П.п. м.р.</a:t>
            </a:r>
            <a:endParaRPr/>
          </a:p>
        </p:txBody>
      </p:sp>
      <p:sp>
        <p:nvSpPr>
          <p:cNvPr id="1803811286" name=""/>
          <p:cNvSpPr txBox="1"/>
          <p:nvPr/>
        </p:nvSpPr>
        <p:spPr bwMode="auto">
          <a:xfrm flipH="0" flipV="0">
            <a:off x="4916450" y="2476555"/>
            <a:ext cx="1751991" cy="4877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600" b="1"/>
              <a:t>Р.п. м.р.</a:t>
            </a:r>
            <a:endParaRPr/>
          </a:p>
        </p:txBody>
      </p:sp>
      <p:sp>
        <p:nvSpPr>
          <p:cNvPr id="1263601540" name=""/>
          <p:cNvSpPr txBox="1"/>
          <p:nvPr/>
        </p:nvSpPr>
        <p:spPr bwMode="auto">
          <a:xfrm flipH="0" flipV="0">
            <a:off x="3844474" y="1988839"/>
            <a:ext cx="1633541" cy="4877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600" b="1"/>
              <a:t>Д.п. ср.р</a:t>
            </a:r>
            <a:r>
              <a:rPr sz="2600"/>
              <a:t>.</a:t>
            </a:r>
            <a:endParaRPr sz="2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58370485" name=""/>
          <p:cNvSpPr/>
          <p:nvPr/>
        </p:nvSpPr>
        <p:spPr bwMode="auto">
          <a:xfrm flipH="0" flipV="0">
            <a:off x="1038414" y="2925535"/>
            <a:ext cx="7424397" cy="3546361"/>
          </a:xfrm>
          <a:prstGeom prst="flowChartProces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912205" name="Текст 2"/>
          <p:cNvSpPr>
            <a:spLocks noGrp="1"/>
          </p:cNvSpPr>
          <p:nvPr>
            <p:ph idx="1"/>
          </p:nvPr>
        </p:nvSpPr>
        <p:spPr bwMode="auto">
          <a:xfrm>
            <a:off x="263996" y="653639"/>
            <a:ext cx="8280919" cy="43204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>
              <a:defRPr/>
            </a:pPr>
            <a:r>
              <a:rPr sz="3600">
                <a:solidFill>
                  <a:schemeClr val="accent4">
                    <a:lumMod val="50000"/>
                  </a:schemeClr>
                </a:solidFill>
                <a:latin typeface="Times New Roman"/>
              </a:rPr>
              <a:t>Как определить падеж имени прилагательного? </a:t>
            </a:r>
            <a:endParaRPr sz="3600">
              <a:solidFill>
                <a:schemeClr val="accent4">
                  <a:lumMod val="50000"/>
                </a:schemeClr>
              </a:solidFill>
            </a:endParaRPr>
          </a:p>
          <a:p>
            <a:pPr>
              <a:defRPr/>
            </a:pPr>
            <a:r>
              <a:rPr sz="3600">
                <a:solidFill>
                  <a:schemeClr val="accent4">
                    <a:lumMod val="50000"/>
                  </a:schemeClr>
                </a:solidFill>
              </a:rPr>
              <a:t>Как вы думаете, какая тема нашего урока?</a:t>
            </a:r>
            <a:endParaRPr sz="360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548961238" name=""/>
          <p:cNvSpPr/>
          <p:nvPr/>
        </p:nvSpPr>
        <p:spPr bwMode="auto">
          <a:xfrm>
            <a:off x="1277452" y="2971781"/>
            <a:ext cx="6594206" cy="3383315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 algn="ctr">
              <a:defRPr/>
            </a:pPr>
            <a:r>
              <a:rPr sz="3600" b="1">
                <a:ln w="12700"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/>
                </a:solidFill>
              </a:rPr>
              <a:t>Сегодня на уроке мы повторим, </a:t>
            </a:r>
            <a:endParaRPr sz="3600" b="1">
              <a:ln w="12700">
                <a:solidFill>
                  <a:schemeClr val="accent4">
                    <a:lumMod val="75000"/>
                  </a:schemeClr>
                </a:solidFill>
              </a:ln>
              <a:solidFill>
                <a:schemeClr val="accent4"/>
              </a:solidFill>
            </a:endParaRPr>
          </a:p>
          <a:p>
            <a:pPr algn="ctr">
              <a:defRPr/>
            </a:pPr>
            <a:r>
              <a:rPr sz="3600" b="1">
                <a:ln w="12700"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/>
                </a:solidFill>
              </a:rPr>
              <a:t>как склоня</a:t>
            </a:r>
            <a:r>
              <a:rPr sz="3600" b="1">
                <a:ln w="12700"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/>
                </a:solidFill>
              </a:rPr>
              <a:t>ются имена </a:t>
            </a:r>
            <a:endParaRPr sz="3600" b="1">
              <a:ln w="12700">
                <a:solidFill>
                  <a:schemeClr val="accent4">
                    <a:lumMod val="75000"/>
                  </a:schemeClr>
                </a:solidFill>
              </a:ln>
              <a:solidFill>
                <a:schemeClr val="accent4"/>
              </a:solidFill>
            </a:endParaRPr>
          </a:p>
          <a:p>
            <a:pPr algn="ctr">
              <a:defRPr/>
            </a:pPr>
            <a:r>
              <a:rPr sz="3600" b="1">
                <a:ln w="12700"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/>
                </a:solidFill>
              </a:rPr>
              <a:t>прилагательные</a:t>
            </a:r>
            <a:endParaRPr sz="3600" b="1">
              <a:ln w="12700">
                <a:solidFill>
                  <a:schemeClr val="accent4">
                    <a:lumMod val="75000"/>
                  </a:schemeClr>
                </a:solidFill>
              </a:ln>
              <a:solidFill>
                <a:schemeClr val="accent4"/>
              </a:solidFill>
            </a:endParaRPr>
          </a:p>
          <a:p>
            <a:pPr algn="ctr">
              <a:defRPr/>
            </a:pPr>
            <a:r>
              <a:rPr sz="3600" b="1">
                <a:ln w="12700"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/>
                </a:solidFill>
              </a:rPr>
              <a:t>в среднем и мужском роде,</a:t>
            </a:r>
            <a:endParaRPr sz="3600" b="1">
              <a:ln w="12700">
                <a:solidFill>
                  <a:schemeClr val="accent4">
                    <a:lumMod val="75000"/>
                  </a:schemeClr>
                </a:solidFill>
              </a:ln>
              <a:solidFill>
                <a:schemeClr val="accent4"/>
              </a:solidFill>
            </a:endParaRPr>
          </a:p>
          <a:p>
            <a:pPr algn="ctr">
              <a:defRPr/>
            </a:pPr>
            <a:r>
              <a:rPr sz="3600" b="1">
                <a:ln w="12700"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/>
                </a:solidFill>
              </a:rPr>
              <a:t>поупражняемся в написании</a:t>
            </a:r>
            <a:endParaRPr sz="3600" b="1">
              <a:ln w="12700">
                <a:solidFill>
                  <a:schemeClr val="accent4">
                    <a:lumMod val="75000"/>
                  </a:schemeClr>
                </a:solidFill>
              </a:ln>
              <a:solidFill>
                <a:schemeClr val="accent4"/>
              </a:solidFill>
            </a:endParaRPr>
          </a:p>
          <a:p>
            <a:pPr algn="ctr">
              <a:defRPr/>
            </a:pPr>
            <a:r>
              <a:rPr sz="3600" b="1">
                <a:ln w="12700"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/>
                </a:solidFill>
              </a:rPr>
              <a:t>падежных окончаний</a:t>
            </a:r>
            <a:endParaRPr sz="3600" b="1">
              <a:ln w="12700">
                <a:solidFill>
                  <a:schemeClr val="accent4">
                    <a:lumMod val="75000"/>
                  </a:schemeClr>
                </a:solidFill>
              </a:ln>
              <a:solidFill>
                <a:schemeClr val="accent4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70707064" name="Текст 2"/>
          <p:cNvSpPr>
            <a:spLocks noGrp="1"/>
          </p:cNvSpPr>
          <p:nvPr>
            <p:ph idx="1"/>
          </p:nvPr>
        </p:nvSpPr>
        <p:spPr bwMode="auto">
          <a:xfrm>
            <a:off x="323527" y="1988839"/>
            <a:ext cx="8280919" cy="43204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>
              <a:defRPr/>
            </a:pPr>
            <a:endParaRPr/>
          </a:p>
        </p:txBody>
      </p:sp>
      <p:sp>
        <p:nvSpPr>
          <p:cNvPr id="477966059" name="Заголовок 1"/>
          <p:cNvSpPr>
            <a:spLocks noGrp="1"/>
          </p:cNvSpPr>
          <p:nvPr>
            <p:ph type="title"/>
          </p:nvPr>
        </p:nvSpPr>
        <p:spPr bwMode="auto">
          <a:xfrm>
            <a:off x="395535" y="548679"/>
            <a:ext cx="8208911" cy="1360836"/>
          </a:xfrm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5000" lnSpcReduction="1000"/>
          </a:bodyPr>
          <a:lstStyle/>
          <a:p>
            <a:pPr>
              <a:defRPr/>
            </a:pPr>
            <a:r>
              <a:rPr/>
              <a:t>Сегодня вам нужно разделиться на 2 команды.</a:t>
            </a:r>
            <a:endParaRPr/>
          </a:p>
        </p:txBody>
      </p:sp>
      <p:sp>
        <p:nvSpPr>
          <p:cNvPr id="1792134943" name=""/>
          <p:cNvSpPr/>
          <p:nvPr/>
        </p:nvSpPr>
        <p:spPr bwMode="auto">
          <a:xfrm flipH="0" flipV="0">
            <a:off x="791785" y="2126115"/>
            <a:ext cx="3070111" cy="427774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2585951" name=""/>
          <p:cNvSpPr/>
          <p:nvPr/>
        </p:nvSpPr>
        <p:spPr bwMode="auto">
          <a:xfrm flipH="0" flipV="0">
            <a:off x="5401205" y="2126115"/>
            <a:ext cx="3203242" cy="4362789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93696" name=""/>
          <p:cNvSpPr txBox="1"/>
          <p:nvPr/>
        </p:nvSpPr>
        <p:spPr bwMode="auto">
          <a:xfrm flipH="0" flipV="0">
            <a:off x="1302053" y="2366010"/>
            <a:ext cx="2755950" cy="45723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400"/>
              <a:t>1 команда</a:t>
            </a:r>
            <a:endParaRPr/>
          </a:p>
        </p:txBody>
      </p:sp>
      <p:sp>
        <p:nvSpPr>
          <p:cNvPr id="2038840108" name=""/>
          <p:cNvSpPr txBox="1"/>
          <p:nvPr/>
        </p:nvSpPr>
        <p:spPr bwMode="auto">
          <a:xfrm flipH="0" flipV="0">
            <a:off x="6141093" y="2381249"/>
            <a:ext cx="2364600" cy="42675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200"/>
              <a:t>2 команда</a:t>
            </a:r>
            <a:endParaRPr/>
          </a:p>
        </p:txBody>
      </p:sp>
      <p:pic>
        <p:nvPicPr>
          <p:cNvPr id="509034929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876830" y="2959553"/>
            <a:ext cx="2931045" cy="3349766"/>
          </a:xfrm>
          <a:prstGeom prst="rect">
            <a:avLst/>
          </a:prstGeom>
        </p:spPr>
      </p:pic>
      <p:pic>
        <p:nvPicPr>
          <p:cNvPr id="1473887933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5494418" y="2908526"/>
            <a:ext cx="3011275" cy="34953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34909900" name="Текст 2"/>
          <p:cNvSpPr>
            <a:spLocks noGrp="1"/>
          </p:cNvSpPr>
          <p:nvPr>
            <p:ph idx="1"/>
          </p:nvPr>
        </p:nvSpPr>
        <p:spPr bwMode="auto">
          <a:xfrm>
            <a:off x="323527" y="1988839"/>
            <a:ext cx="8280919" cy="43204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>
              <a:defRPr/>
            </a:pPr>
            <a:endParaRPr/>
          </a:p>
        </p:txBody>
      </p:sp>
      <p:sp>
        <p:nvSpPr>
          <p:cNvPr id="24347106" name="Заголовок 1"/>
          <p:cNvSpPr>
            <a:spLocks noGrp="1"/>
          </p:cNvSpPr>
          <p:nvPr>
            <p:ph type="title"/>
          </p:nvPr>
        </p:nvSpPr>
        <p:spPr bwMode="auto">
          <a:xfrm>
            <a:off x="395535" y="548679"/>
            <a:ext cx="8208911" cy="1360836"/>
          </a:xfrm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>
              <a:defRPr/>
            </a:pPr>
            <a:r>
              <a:rPr/>
              <a:t>Задания для каждой команды</a:t>
            </a:r>
            <a:endParaRPr/>
          </a:p>
        </p:txBody>
      </p:sp>
      <p:sp>
        <p:nvSpPr>
          <p:cNvPr id="2006272477" name=""/>
          <p:cNvSpPr/>
          <p:nvPr/>
        </p:nvSpPr>
        <p:spPr bwMode="auto">
          <a:xfrm flipH="0" flipV="0">
            <a:off x="268578" y="1607343"/>
            <a:ext cx="3844017" cy="517071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8043291" name=""/>
          <p:cNvSpPr/>
          <p:nvPr/>
        </p:nvSpPr>
        <p:spPr bwMode="auto">
          <a:xfrm flipH="0" flipV="0">
            <a:off x="5044017" y="1607343"/>
            <a:ext cx="3954575" cy="517071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2105194" name=""/>
          <p:cNvSpPr txBox="1"/>
          <p:nvPr/>
        </p:nvSpPr>
        <p:spPr bwMode="auto">
          <a:xfrm flipH="0" flipV="0">
            <a:off x="1302053" y="1696137"/>
            <a:ext cx="2755950" cy="45723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400"/>
              <a:t>1 команда</a:t>
            </a:r>
            <a:endParaRPr/>
          </a:p>
        </p:txBody>
      </p:sp>
      <p:sp>
        <p:nvSpPr>
          <p:cNvPr id="1367231350" name=""/>
          <p:cNvSpPr txBox="1"/>
          <p:nvPr/>
        </p:nvSpPr>
        <p:spPr bwMode="auto">
          <a:xfrm flipH="0" flipV="0">
            <a:off x="6141093" y="1696137"/>
            <a:ext cx="2364600" cy="42675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200"/>
              <a:t>2 команда</a:t>
            </a:r>
            <a:endParaRPr/>
          </a:p>
        </p:txBody>
      </p:sp>
      <p:sp>
        <p:nvSpPr>
          <p:cNvPr id="1843339336" name=""/>
          <p:cNvSpPr txBox="1"/>
          <p:nvPr/>
        </p:nvSpPr>
        <p:spPr bwMode="auto">
          <a:xfrm flipH="0" flipV="0">
            <a:off x="561555" y="2219664"/>
            <a:ext cx="3661599" cy="1554516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400" b="1"/>
              <a:t>Просклоняйте 2 словосочетания:</a:t>
            </a:r>
            <a:endParaRPr sz="2400" b="1"/>
          </a:p>
          <a:p>
            <a:pPr marL="283879" indent="-283879">
              <a:buFont typeface="Arial"/>
              <a:buChar char="–"/>
              <a:defRPr/>
            </a:pPr>
            <a:r>
              <a:rPr sz="2400" b="1"/>
              <a:t>Вчерашнее задание;</a:t>
            </a:r>
            <a:endParaRPr sz="2400" b="1"/>
          </a:p>
          <a:p>
            <a:pPr marL="283879" indent="-283879">
              <a:buFont typeface="Arial"/>
              <a:buChar char="–"/>
              <a:defRPr/>
            </a:pPr>
            <a:r>
              <a:rPr sz="2400" b="1"/>
              <a:t>Золотой слиток</a:t>
            </a:r>
            <a:endParaRPr sz="2400" b="1"/>
          </a:p>
        </p:txBody>
      </p:sp>
      <p:sp>
        <p:nvSpPr>
          <p:cNvPr id="1918237094" name=""/>
          <p:cNvSpPr txBox="1"/>
          <p:nvPr/>
        </p:nvSpPr>
        <p:spPr bwMode="auto">
          <a:xfrm flipH="0" flipV="0">
            <a:off x="5225837" y="2122893"/>
            <a:ext cx="3590935" cy="1920276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ru-RU" sz="2400" b="1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Просклоняйте 2 словосочетания:</a:t>
            </a:r>
            <a:endParaRPr sz="2400" b="1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 sz="2400" b="1" i="0" u="none" strike="noStrike" cap="none" spc="0">
                <a:solidFill>
                  <a:schemeClr val="tx1"/>
                </a:solidFill>
                <a:latin typeface="Calibri"/>
                <a:ea typeface="Arial"/>
                <a:cs typeface="Arial"/>
              </a:rPr>
              <a:t>-Грозный шторм</a:t>
            </a:r>
            <a:endParaRPr sz="2400" b="1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 sz="2400" b="1" i="0" u="none" strike="noStrike" cap="none" spc="0">
                <a:solidFill>
                  <a:schemeClr val="tx1"/>
                </a:solidFill>
                <a:latin typeface="Calibri"/>
                <a:ea typeface="Arial"/>
                <a:cs typeface="Arial"/>
              </a:rPr>
              <a:t>-Редкое имя</a:t>
            </a:r>
            <a:endParaRPr sz="2400" b="1">
              <a:solidFill>
                <a:schemeClr val="tx1"/>
              </a:solidFill>
            </a:endParaRPr>
          </a:p>
          <a:p>
            <a:pPr>
              <a:defRPr/>
            </a:pPr>
            <a:endParaRPr sz="2400" b="1">
              <a:solidFill>
                <a:schemeClr val="tx1"/>
              </a:solidFill>
            </a:endParaRPr>
          </a:p>
        </p:txBody>
      </p:sp>
      <p:sp>
        <p:nvSpPr>
          <p:cNvPr id="772947568" name=""/>
          <p:cNvSpPr txBox="1"/>
          <p:nvPr/>
        </p:nvSpPr>
        <p:spPr bwMode="auto">
          <a:xfrm flipH="0" flipV="0">
            <a:off x="502633" y="3742213"/>
            <a:ext cx="2952380" cy="3035843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lnSpc>
                <a:spcPct val="114999"/>
              </a:lnSpc>
              <a:defRPr/>
            </a:pPr>
            <a:r>
              <a:rPr sz="2800" b="1"/>
              <a:t>Им.п.</a:t>
            </a:r>
            <a:endParaRPr sz="2800" b="1"/>
          </a:p>
          <a:p>
            <a:pPr>
              <a:lnSpc>
                <a:spcPct val="114999"/>
              </a:lnSpc>
              <a:defRPr/>
            </a:pPr>
            <a:r>
              <a:rPr sz="2800" b="1"/>
              <a:t>Р.п.</a:t>
            </a:r>
            <a:endParaRPr sz="2800" b="1"/>
          </a:p>
          <a:p>
            <a:pPr>
              <a:lnSpc>
                <a:spcPct val="114999"/>
              </a:lnSpc>
              <a:defRPr/>
            </a:pPr>
            <a:r>
              <a:rPr sz="2800" b="1"/>
              <a:t>Д.п.</a:t>
            </a:r>
            <a:endParaRPr sz="2800" b="1"/>
          </a:p>
          <a:p>
            <a:pPr>
              <a:lnSpc>
                <a:spcPct val="114999"/>
              </a:lnSpc>
              <a:defRPr/>
            </a:pPr>
            <a:r>
              <a:rPr sz="2800" b="1"/>
              <a:t>В.п.</a:t>
            </a:r>
            <a:endParaRPr sz="2800" b="1"/>
          </a:p>
          <a:p>
            <a:pPr>
              <a:lnSpc>
                <a:spcPct val="114999"/>
              </a:lnSpc>
              <a:defRPr/>
            </a:pPr>
            <a:r>
              <a:rPr sz="2800" b="1"/>
              <a:t>Т.п.</a:t>
            </a:r>
            <a:endParaRPr sz="2800" b="1"/>
          </a:p>
          <a:p>
            <a:pPr>
              <a:lnSpc>
                <a:spcPct val="114999"/>
              </a:lnSpc>
              <a:defRPr/>
            </a:pPr>
            <a:r>
              <a:rPr sz="2800" b="1"/>
              <a:t>П.п.</a:t>
            </a:r>
            <a:endParaRPr sz="3600" b="1"/>
          </a:p>
        </p:txBody>
      </p:sp>
      <p:sp>
        <p:nvSpPr>
          <p:cNvPr id="751104653" name=""/>
          <p:cNvSpPr txBox="1"/>
          <p:nvPr/>
        </p:nvSpPr>
        <p:spPr bwMode="auto">
          <a:xfrm flipH="0" flipV="0">
            <a:off x="5225837" y="3774180"/>
            <a:ext cx="3279928" cy="3035818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lnSpc>
                <a:spcPct val="114999"/>
              </a:lnSpc>
              <a:defRPr/>
            </a:pPr>
            <a:r>
              <a:rPr sz="2800" b="1"/>
              <a:t>Им.п.</a:t>
            </a:r>
            <a:endParaRPr sz="2800" b="1"/>
          </a:p>
          <a:p>
            <a:pPr algn="l">
              <a:lnSpc>
                <a:spcPct val="114999"/>
              </a:lnSpc>
              <a:defRPr/>
            </a:pPr>
            <a:r>
              <a:rPr sz="2800" b="1"/>
              <a:t>Р.п.</a:t>
            </a:r>
            <a:endParaRPr sz="2800" b="1"/>
          </a:p>
          <a:p>
            <a:pPr algn="l">
              <a:lnSpc>
                <a:spcPct val="114999"/>
              </a:lnSpc>
              <a:defRPr/>
            </a:pPr>
            <a:r>
              <a:rPr sz="2800" b="1"/>
              <a:t>Д.п.</a:t>
            </a:r>
            <a:endParaRPr sz="2800" b="1"/>
          </a:p>
          <a:p>
            <a:pPr algn="l">
              <a:lnSpc>
                <a:spcPct val="114999"/>
              </a:lnSpc>
              <a:defRPr/>
            </a:pPr>
            <a:r>
              <a:rPr sz="2800" b="1"/>
              <a:t>В.п.</a:t>
            </a:r>
            <a:endParaRPr sz="2800" b="1"/>
          </a:p>
          <a:p>
            <a:pPr algn="l">
              <a:lnSpc>
                <a:spcPct val="114999"/>
              </a:lnSpc>
              <a:defRPr/>
            </a:pPr>
            <a:r>
              <a:rPr sz="2800" b="1"/>
              <a:t>Т.п.</a:t>
            </a:r>
            <a:endParaRPr sz="2800" b="1"/>
          </a:p>
          <a:p>
            <a:pPr algn="l">
              <a:lnSpc>
                <a:spcPct val="114999"/>
              </a:lnSpc>
              <a:defRPr/>
            </a:pPr>
            <a:r>
              <a:rPr sz="2800" b="1"/>
              <a:t>П.п.</a:t>
            </a:r>
            <a:endParaRPr sz="3600" b="1"/>
          </a:p>
        </p:txBody>
      </p:sp>
      <p:sp>
        <p:nvSpPr>
          <p:cNvPr id="403873973" name=""/>
          <p:cNvSpPr txBox="1"/>
          <p:nvPr/>
        </p:nvSpPr>
        <p:spPr bwMode="auto">
          <a:xfrm flipH="0" flipV="0">
            <a:off x="910847" y="3926867"/>
            <a:ext cx="3946287" cy="36579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79333078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7391500" y="157535"/>
            <a:ext cx="2040856" cy="2538379"/>
          </a:xfrm>
          <a:prstGeom prst="rect">
            <a:avLst/>
          </a:prstGeom>
        </p:spPr>
      </p:pic>
      <p:sp>
        <p:nvSpPr>
          <p:cNvPr id="474720337" name=""/>
          <p:cNvSpPr/>
          <p:nvPr/>
        </p:nvSpPr>
        <p:spPr bwMode="auto">
          <a:xfrm flipH="0" flipV="0">
            <a:off x="256004" y="2559843"/>
            <a:ext cx="8206807" cy="4022611"/>
          </a:xfrm>
          <a:prstGeom prst="flowChartProces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7879810" name="Текст 2"/>
          <p:cNvSpPr>
            <a:spLocks noGrp="1"/>
          </p:cNvSpPr>
          <p:nvPr>
            <p:ph idx="1"/>
          </p:nvPr>
        </p:nvSpPr>
        <p:spPr bwMode="auto">
          <a:xfrm>
            <a:off x="359532" y="2559843"/>
            <a:ext cx="8280919" cy="43204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marL="0" indent="0">
              <a:buFont typeface="Arial"/>
              <a:buNone/>
              <a:defRPr/>
            </a:pPr>
            <a:r>
              <a:rPr>
                <a:solidFill>
                  <a:schemeClr val="tx1"/>
                </a:solidFill>
              </a:rPr>
              <a:t>Поз...но веч..ром Крошка Енот возвращ..лся домой с в..сёлой прогулки. Гулял он (в)месте со своим хорош..м другом – Ч..бурашкой. На п..лянке друзья рас..матривали стар..й высок..й дуб, в дупле к..торого поселилась рыжая бело..ка. Пушист..й зверёк грыз в своём маленьком домике кедров..й орешек.</a:t>
            </a:r>
            <a:endParaRPr/>
          </a:p>
        </p:txBody>
      </p:sp>
      <p:sp>
        <p:nvSpPr>
          <p:cNvPr id="748185847" name="Заголовок 1"/>
          <p:cNvSpPr>
            <a:spLocks noGrp="1"/>
          </p:cNvSpPr>
          <p:nvPr>
            <p:ph type="title"/>
          </p:nvPr>
        </p:nvSpPr>
        <p:spPr bwMode="auto">
          <a:xfrm>
            <a:off x="395535" y="548679"/>
            <a:ext cx="8208911" cy="1360836"/>
          </a:xfrm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>
              <a:defRPr/>
            </a:pPr>
            <a:r>
              <a:rPr sz="3600"/>
              <a:t>Чья команда быстрее без ошибок выполнит задание:</a:t>
            </a:r>
            <a:endParaRPr/>
          </a:p>
        </p:txBody>
      </p:sp>
      <p:sp>
        <p:nvSpPr>
          <p:cNvPr id="390899239" name=""/>
          <p:cNvSpPr txBox="1"/>
          <p:nvPr/>
        </p:nvSpPr>
        <p:spPr bwMode="auto">
          <a:xfrm flipH="0" flipV="0">
            <a:off x="970379" y="1774259"/>
            <a:ext cx="7441549" cy="4877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sz="2600" i="1">
                <a:solidFill>
                  <a:schemeClr val="accent4">
                    <a:lumMod val="50000"/>
                  </a:schemeClr>
                </a:solidFill>
              </a:rPr>
              <a:t>Спишите, вставляя пропущенные буквы:</a:t>
            </a:r>
            <a:endParaRPr i="1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36794946" name="Текст 2"/>
          <p:cNvSpPr>
            <a:spLocks noGrp="1"/>
          </p:cNvSpPr>
          <p:nvPr>
            <p:ph idx="1"/>
          </p:nvPr>
        </p:nvSpPr>
        <p:spPr bwMode="auto">
          <a:xfrm>
            <a:off x="-12398" y="1216222"/>
            <a:ext cx="8280919" cy="43204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>
              <a:defRPr/>
            </a:pPr>
            <a:r>
              <a:rPr sz="2600">
                <a:solidFill>
                  <a:schemeClr val="tx1"/>
                </a:solidFill>
              </a:rPr>
              <a:t>Мужской род творительный падеж</a:t>
            </a:r>
            <a:endParaRPr/>
          </a:p>
          <a:p>
            <a:pPr>
              <a:defRPr/>
            </a:pPr>
            <a:endParaRPr/>
          </a:p>
        </p:txBody>
      </p:sp>
      <p:sp>
        <p:nvSpPr>
          <p:cNvPr id="882471479" name="Заголовок 1"/>
          <p:cNvSpPr>
            <a:spLocks noGrp="1"/>
          </p:cNvSpPr>
          <p:nvPr>
            <p:ph type="title"/>
          </p:nvPr>
        </p:nvSpPr>
        <p:spPr bwMode="auto">
          <a:xfrm>
            <a:off x="315535" y="80934"/>
            <a:ext cx="8208911" cy="1360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sz="3600"/>
              <a:t>Установи соответствие</a:t>
            </a:r>
            <a:endParaRPr sz="3600"/>
          </a:p>
        </p:txBody>
      </p:sp>
      <p:sp>
        <p:nvSpPr>
          <p:cNvPr id="1470321312" name=""/>
          <p:cNvSpPr txBox="1"/>
          <p:nvPr/>
        </p:nvSpPr>
        <p:spPr bwMode="auto">
          <a:xfrm flipH="0" flipV="0">
            <a:off x="26311" y="1743414"/>
            <a:ext cx="6422022" cy="4877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371994" indent="-371994">
              <a:buFont typeface="Arial"/>
              <a:buChar char="•"/>
              <a:defRPr/>
            </a:pPr>
            <a:r>
              <a:rPr sz="2600"/>
              <a:t>Средний род предложный падеж</a:t>
            </a:r>
            <a:endParaRPr sz="2400"/>
          </a:p>
        </p:txBody>
      </p:sp>
      <p:sp>
        <p:nvSpPr>
          <p:cNvPr id="2051180154" name=""/>
          <p:cNvSpPr txBox="1"/>
          <p:nvPr/>
        </p:nvSpPr>
        <p:spPr bwMode="auto">
          <a:xfrm flipH="0" flipV="0">
            <a:off x="26311" y="2270691"/>
            <a:ext cx="6132834" cy="4877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371994" indent="-371994">
              <a:buFont typeface="Arial"/>
              <a:buChar char="•"/>
              <a:defRPr/>
            </a:pPr>
            <a:r>
              <a:rPr sz="2600"/>
              <a:t>Средний род родительный падеж</a:t>
            </a:r>
            <a:endParaRPr sz="2600"/>
          </a:p>
        </p:txBody>
      </p:sp>
      <p:sp>
        <p:nvSpPr>
          <p:cNvPr id="1140989907" name=""/>
          <p:cNvSpPr txBox="1"/>
          <p:nvPr/>
        </p:nvSpPr>
        <p:spPr bwMode="auto">
          <a:xfrm flipH="0" flipV="0">
            <a:off x="-25155" y="2888746"/>
            <a:ext cx="5459973" cy="4877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371994" indent="-371994">
              <a:buFont typeface="Arial"/>
              <a:buChar char="•"/>
              <a:defRPr/>
            </a:pPr>
            <a:r>
              <a:rPr sz="2600"/>
              <a:t>мужской род винительный падеж</a:t>
            </a:r>
            <a:endParaRPr/>
          </a:p>
        </p:txBody>
      </p:sp>
      <p:sp>
        <p:nvSpPr>
          <p:cNvPr id="541049148" name=""/>
          <p:cNvSpPr txBox="1"/>
          <p:nvPr/>
        </p:nvSpPr>
        <p:spPr bwMode="auto">
          <a:xfrm flipH="0" flipV="0">
            <a:off x="-25155" y="3376462"/>
            <a:ext cx="5800152" cy="51819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394023" indent="-394023">
              <a:buFont typeface="Arial"/>
              <a:buChar char="•"/>
              <a:defRPr/>
            </a:pPr>
            <a:r>
              <a:rPr sz="2800"/>
              <a:t>средний род дательный падеж</a:t>
            </a:r>
            <a:endParaRPr sz="2800"/>
          </a:p>
        </p:txBody>
      </p:sp>
      <p:sp>
        <p:nvSpPr>
          <p:cNvPr id="112785605" name=""/>
          <p:cNvSpPr txBox="1"/>
          <p:nvPr/>
        </p:nvSpPr>
        <p:spPr bwMode="auto">
          <a:xfrm flipH="0" flipV="0">
            <a:off x="-25155" y="3951614"/>
            <a:ext cx="5272875" cy="4877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371994" indent="-371994">
              <a:buFont typeface="Arial"/>
              <a:buChar char="•"/>
              <a:defRPr/>
            </a:pPr>
            <a:r>
              <a:rPr sz="2600"/>
              <a:t>мужской род дательный падеж</a:t>
            </a:r>
            <a:endParaRPr sz="2600"/>
          </a:p>
        </p:txBody>
      </p:sp>
      <p:sp>
        <p:nvSpPr>
          <p:cNvPr id="1121272008" name=""/>
          <p:cNvSpPr txBox="1"/>
          <p:nvPr/>
        </p:nvSpPr>
        <p:spPr bwMode="auto">
          <a:xfrm flipH="0" flipV="0">
            <a:off x="-12398" y="4497328"/>
            <a:ext cx="5668809" cy="4877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371994" indent="-371994">
              <a:buFont typeface="Arial"/>
              <a:buChar char="•"/>
              <a:defRPr/>
            </a:pPr>
            <a:r>
              <a:rPr sz="2600"/>
              <a:t>мужской род творительный падеж</a:t>
            </a:r>
            <a:endParaRPr sz="2600"/>
          </a:p>
        </p:txBody>
      </p:sp>
      <p:sp>
        <p:nvSpPr>
          <p:cNvPr id="68880000" name=""/>
          <p:cNvSpPr txBox="1"/>
          <p:nvPr/>
        </p:nvSpPr>
        <p:spPr bwMode="auto">
          <a:xfrm flipH="0" flipV="0">
            <a:off x="6328047" y="1804375"/>
            <a:ext cx="1318623" cy="365795"/>
          </a:xfrm>
          <a:prstGeom prst="rect">
            <a:avLst/>
          </a:prstGeom>
          <a:noFill/>
          <a:ln w="28575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-ЫМ, ИМ</a:t>
            </a:r>
            <a:endParaRPr/>
          </a:p>
        </p:txBody>
      </p:sp>
      <p:sp>
        <p:nvSpPr>
          <p:cNvPr id="510865585" name=""/>
          <p:cNvSpPr txBox="1"/>
          <p:nvPr/>
        </p:nvSpPr>
        <p:spPr bwMode="auto">
          <a:xfrm flipH="0" flipV="0">
            <a:off x="6311182" y="4619248"/>
            <a:ext cx="1395199" cy="365795"/>
          </a:xfrm>
          <a:prstGeom prst="rect">
            <a:avLst/>
          </a:prstGeom>
          <a:noFill/>
          <a:ln w="28575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-ОМ, -ЕМ</a:t>
            </a:r>
            <a:endParaRPr/>
          </a:p>
        </p:txBody>
      </p:sp>
      <p:sp>
        <p:nvSpPr>
          <p:cNvPr id="1219714213" name=""/>
          <p:cNvSpPr txBox="1"/>
          <p:nvPr/>
        </p:nvSpPr>
        <p:spPr bwMode="auto">
          <a:xfrm flipH="0" flipV="0">
            <a:off x="6311182" y="1318191"/>
            <a:ext cx="1335488" cy="365795"/>
          </a:xfrm>
          <a:prstGeom prst="rect">
            <a:avLst/>
          </a:prstGeom>
          <a:noFill/>
          <a:ln w="28575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-ОГО, -ЕГО</a:t>
            </a:r>
            <a:endParaRPr/>
          </a:p>
        </p:txBody>
      </p:sp>
      <p:sp>
        <p:nvSpPr>
          <p:cNvPr id="1876494194" name=""/>
          <p:cNvSpPr txBox="1"/>
          <p:nvPr/>
        </p:nvSpPr>
        <p:spPr bwMode="auto">
          <a:xfrm flipH="0" flipV="0">
            <a:off x="6311182" y="3857212"/>
            <a:ext cx="1586396" cy="640115"/>
          </a:xfrm>
          <a:prstGeom prst="rect">
            <a:avLst/>
          </a:prstGeom>
          <a:noFill/>
          <a:ln w="28575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-ОЙ, ЫЙ, -ИЙ, -ОГО</a:t>
            </a:r>
            <a:endParaRPr/>
          </a:p>
        </p:txBody>
      </p:sp>
      <p:sp>
        <p:nvSpPr>
          <p:cNvPr id="260870481" name=""/>
          <p:cNvSpPr txBox="1"/>
          <p:nvPr/>
        </p:nvSpPr>
        <p:spPr bwMode="auto">
          <a:xfrm flipH="0" flipV="0">
            <a:off x="6311182" y="2888746"/>
            <a:ext cx="1513866" cy="365795"/>
          </a:xfrm>
          <a:prstGeom prst="rect">
            <a:avLst/>
          </a:prstGeom>
          <a:noFill/>
          <a:ln w="28575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-ОМУ, -ЕМУ</a:t>
            </a:r>
            <a:endParaRPr/>
          </a:p>
        </p:txBody>
      </p:sp>
      <p:sp>
        <p:nvSpPr>
          <p:cNvPr id="602662791" name=""/>
          <p:cNvSpPr txBox="1"/>
          <p:nvPr/>
        </p:nvSpPr>
        <p:spPr bwMode="auto">
          <a:xfrm flipH="0" flipV="0">
            <a:off x="6311182" y="2331651"/>
            <a:ext cx="1586324" cy="365795"/>
          </a:xfrm>
          <a:prstGeom prst="rect">
            <a:avLst/>
          </a:prstGeom>
          <a:noFill/>
          <a:ln w="28575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-ОМУ, - ЕМУ</a:t>
            </a:r>
            <a:endParaRPr/>
          </a:p>
        </p:txBody>
      </p:sp>
      <p:sp>
        <p:nvSpPr>
          <p:cNvPr id="1528758254" name=""/>
          <p:cNvSpPr txBox="1"/>
          <p:nvPr/>
        </p:nvSpPr>
        <p:spPr bwMode="auto">
          <a:xfrm flipH="0" flipV="0">
            <a:off x="6311182" y="3376462"/>
            <a:ext cx="1305336" cy="365795"/>
          </a:xfrm>
          <a:prstGeom prst="rect">
            <a:avLst/>
          </a:prstGeom>
          <a:noFill/>
          <a:ln w="28575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-ЫМ, ИМ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ONLYOFFICE/7.2.1.36</Application>
  <DocSecurity>0</DocSecurity>
  <PresentationFormat>Экран (4:3)</PresentationFormat>
  <Paragraphs>0</Paragraphs>
  <Slides>15</Slides>
  <Notes>15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Manager/>
  <Company>presentation-creation.ru</Company>
  <LinksUpToDate>0</LinksUpToDate>
  <SharedDoc>0</SharedDoc>
  <HyperlinkBase>https://presentation-creation.ru/powerpoint-templates.html</HyperlinkBase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Школьный коллаж</dc:title>
  <dc:subject/>
  <dc:creator>obstinate</dc:creator>
  <cp:keywords/>
  <dc:description>Шаблон презентации с сайта https://presentation-creation.ru/</dc:description>
  <dc:identifier/>
  <dc:language/>
  <cp:lastModifiedBy/>
  <cp:revision>340</cp:revision>
  <dcterms:created xsi:type="dcterms:W3CDTF">2018-02-25T09:09:03Z</dcterms:created>
  <dcterms:modified xsi:type="dcterms:W3CDTF">2023-02-01T12:10:17Z</dcterms:modified>
  <cp:category/>
  <cp:contentStatus/>
  <cp:version/>
</cp:coreProperties>
</file>