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48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D92B36-7D73-40F9-8CC7-E4104FF2A41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0B38C007-C346-4A42-80C8-1118F7303B4B}" type="pres">
      <dgm:prSet presAssocID="{74D92B36-7D73-40F9-8CC7-E4104FF2A41F}" presName="linear" presStyleCnt="0">
        <dgm:presLayoutVars>
          <dgm:dir/>
          <dgm:animLvl val="lvl"/>
          <dgm:resizeHandles val="exact"/>
        </dgm:presLayoutVars>
      </dgm:prSet>
      <dgm:spPr/>
    </dgm:pt>
  </dgm:ptLst>
  <dgm:cxnLst>
    <dgm:cxn modelId="{7D2D0775-4ED9-427C-A62D-6B9B4FFB75CE}" type="presOf" srcId="{74D92B36-7D73-40F9-8CC7-E4104FF2A41F}" destId="{0B38C007-C346-4A42-80C8-1118F7303B4B}" srcOrd="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7DC8B9C-6080-4487-BF1A-E96478637121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9C951F5-34FC-4C0F-8A4F-518684E9E5FD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48189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8B9C-6080-4487-BF1A-E96478637121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951F5-34FC-4C0F-8A4F-518684E9E5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861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8B9C-6080-4487-BF1A-E96478637121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951F5-34FC-4C0F-8A4F-518684E9E5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226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8B9C-6080-4487-BF1A-E96478637121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951F5-34FC-4C0F-8A4F-518684E9E5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155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7DC8B9C-6080-4487-BF1A-E96478637121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9C951F5-34FC-4C0F-8A4F-518684E9E5FD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5652800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8B9C-6080-4487-BF1A-E96478637121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951F5-34FC-4C0F-8A4F-518684E9E5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85883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8B9C-6080-4487-BF1A-E96478637121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951F5-34FC-4C0F-8A4F-518684E9E5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76300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8B9C-6080-4487-BF1A-E96478637121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951F5-34FC-4C0F-8A4F-518684E9E5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2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8B9C-6080-4487-BF1A-E96478637121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951F5-34FC-4C0F-8A4F-518684E9E5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825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A7DC8B9C-6080-4487-BF1A-E96478637121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99C951F5-34FC-4C0F-8A4F-518684E9E5F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3806459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4294967295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A7DC8B9C-6080-4487-BF1A-E96478637121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99C951F5-34FC-4C0F-8A4F-518684E9E5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75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7DC8B9C-6080-4487-BF1A-E96478637121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9C951F5-34FC-4C0F-8A4F-518684E9E5F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02027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4294967295" pos="792">
          <p15:clr>
            <a:srgbClr val="F26B43"/>
          </p15:clr>
        </p15:guide>
        <p15:guide id="4294967295" pos="7200">
          <p15:clr>
            <a:srgbClr val="F26B43"/>
          </p15:clr>
        </p15:guide>
        <p15:guide id="4294967295" orient="horz" pos="4008">
          <p15:clr>
            <a:srgbClr val="F26B43"/>
          </p15:clr>
        </p15:guide>
        <p15:guide id="4294967295" orient="horz" pos="1440">
          <p15:clr>
            <a:srgbClr val="F26B43"/>
          </p15:clr>
        </p15:guide>
        <p15:guide id="4294967295" orient="horz" pos="3720">
          <p15:clr>
            <a:srgbClr val="F26B43"/>
          </p15:clr>
        </p15:guide>
        <p15:guide id="4294967295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94085" y="1214204"/>
            <a:ext cx="9248931" cy="439211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600" dirty="0" smtClean="0"/>
              <a:t>§7 Деятельность человека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96592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9685" y="-1439056"/>
            <a:ext cx="11437495" cy="774991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Активность</a:t>
            </a:r>
          </a:p>
          <a:p>
            <a:pPr algn="ctr"/>
            <a:r>
              <a:rPr lang="ru-RU" sz="7200" dirty="0" smtClean="0"/>
              <a:t>Животного                Человека</a:t>
            </a:r>
            <a:br>
              <a:rPr lang="ru-RU" sz="7200" dirty="0" smtClean="0"/>
            </a:br>
            <a:r>
              <a:rPr lang="ru-RU" sz="4800" dirty="0" smtClean="0"/>
              <a:t>Инстинкты                           </a:t>
            </a:r>
            <a:r>
              <a:rPr lang="ru-RU" sz="4800" dirty="0" err="1" smtClean="0"/>
              <a:t>инстинкты</a:t>
            </a:r>
            <a:r>
              <a:rPr lang="ru-RU" sz="4800" dirty="0" smtClean="0"/>
              <a:t>  разум</a:t>
            </a:r>
            <a:r>
              <a:rPr lang="ru-RU" sz="6600" dirty="0" smtClean="0"/>
              <a:t>                </a:t>
            </a:r>
          </a:p>
          <a:p>
            <a:r>
              <a:rPr lang="ru-RU" sz="4800" dirty="0" smtClean="0"/>
              <a:t>                                     </a:t>
            </a:r>
            <a:endParaRPr lang="ru-RU" sz="4400" dirty="0" smtClean="0"/>
          </a:p>
          <a:p>
            <a:r>
              <a:rPr lang="ru-RU" sz="4400" dirty="0"/>
              <a:t> </a:t>
            </a:r>
            <a:r>
              <a:rPr lang="ru-RU" sz="4400" dirty="0" smtClean="0"/>
              <a:t>                  непроизвольное          произвольное</a:t>
            </a:r>
          </a:p>
          <a:p>
            <a:r>
              <a:rPr lang="ru-RU" sz="4400" dirty="0"/>
              <a:t> </a:t>
            </a:r>
            <a:r>
              <a:rPr lang="ru-RU" sz="4400" dirty="0" smtClean="0"/>
              <a:t>                        поведение                     </a:t>
            </a:r>
            <a:r>
              <a:rPr lang="ru-RU" sz="4400" dirty="0" err="1" smtClean="0"/>
              <a:t>поведение</a:t>
            </a:r>
            <a:endParaRPr lang="ru-RU" sz="4800" dirty="0" smtClean="0"/>
          </a:p>
          <a:p>
            <a:endParaRPr lang="ru-RU" dirty="0"/>
          </a:p>
        </p:txBody>
      </p:sp>
      <p:cxnSp>
        <p:nvCxnSpPr>
          <p:cNvPr id="38" name="Прямая со стрелкой 37"/>
          <p:cNvCxnSpPr/>
          <p:nvPr/>
        </p:nvCxnSpPr>
        <p:spPr>
          <a:xfrm flipH="1">
            <a:off x="2803161" y="584616"/>
            <a:ext cx="1244183" cy="2848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8454452" y="494675"/>
            <a:ext cx="1783830" cy="4646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flipH="1">
            <a:off x="2023672" y="1723869"/>
            <a:ext cx="29980" cy="4347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flipH="1">
            <a:off x="8649325" y="1723869"/>
            <a:ext cx="284813" cy="4347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>
            <a:off x="10972800" y="1723869"/>
            <a:ext cx="209862" cy="4347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flipH="1">
            <a:off x="6026046" y="2743200"/>
            <a:ext cx="2428406" cy="91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>
            <a:off x="10972800" y="2653259"/>
            <a:ext cx="0" cy="9743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6443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892" y="464695"/>
            <a:ext cx="11887200" cy="611598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7200" dirty="0" smtClean="0"/>
              <a:t>Деятельность человека  Мотив      Цель     Средства достижения цели    Процесс  Результат</a:t>
            </a:r>
            <a:endParaRPr lang="ru-RU" sz="7200" dirty="0"/>
          </a:p>
        </p:txBody>
      </p:sp>
      <p:sp>
        <p:nvSpPr>
          <p:cNvPr id="3" name="Стрелка вправо 2"/>
          <p:cNvSpPr/>
          <p:nvPr/>
        </p:nvSpPr>
        <p:spPr>
          <a:xfrm>
            <a:off x="9998439" y="1618937"/>
            <a:ext cx="854440" cy="6745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>
            <a:off x="3121703" y="2776927"/>
            <a:ext cx="595858" cy="5958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6108492" y="2831266"/>
            <a:ext cx="565880" cy="5415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7225259" y="3904937"/>
            <a:ext cx="614597" cy="5321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11287594" y="3904937"/>
            <a:ext cx="554636" cy="4984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790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823" y="194872"/>
            <a:ext cx="11497456" cy="638581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Мотив – это внутреннее побуждение личности к действию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2529481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9784" y="269823"/>
            <a:ext cx="11692327" cy="599606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Цель – это определенный результат, на достижение которого направлено действие человека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2924961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9705" y="374754"/>
            <a:ext cx="11467475" cy="604103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Средства достижения цели – это различные приемы, способы, действия, предметы, с помощью которых человек достигает поставленной цели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6372275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4774" y="-734518"/>
            <a:ext cx="11662347" cy="725523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Деятельность человека</a:t>
            </a:r>
          </a:p>
          <a:p>
            <a:pPr algn="ctr"/>
            <a:endParaRPr lang="ru-RU" sz="4800" dirty="0" smtClean="0"/>
          </a:p>
          <a:p>
            <a:pPr algn="ctr"/>
            <a:r>
              <a:rPr lang="ru-RU" sz="4800" dirty="0" smtClean="0"/>
              <a:t>Субъект     Объект</a:t>
            </a:r>
          </a:p>
          <a:p>
            <a:r>
              <a:rPr lang="ru-RU" sz="4800" dirty="0" smtClean="0"/>
              <a:t>   </a:t>
            </a:r>
          </a:p>
          <a:p>
            <a:r>
              <a:rPr lang="ru-RU" sz="4800" dirty="0"/>
              <a:t> </a:t>
            </a:r>
            <a:r>
              <a:rPr lang="ru-RU" sz="4800" dirty="0" smtClean="0"/>
              <a:t>        Тот, кто                                         Тот, на</a:t>
            </a:r>
          </a:p>
          <a:p>
            <a:r>
              <a:rPr lang="ru-RU" sz="4800" dirty="0" smtClean="0"/>
              <a:t>   осуществляет                       кого направлена </a:t>
            </a:r>
          </a:p>
          <a:p>
            <a:r>
              <a:rPr lang="ru-RU" sz="4800" dirty="0" smtClean="0"/>
              <a:t>    деятельность                          </a:t>
            </a:r>
            <a:r>
              <a:rPr lang="ru-RU" sz="4800" dirty="0" err="1" smtClean="0"/>
              <a:t>деятельность</a:t>
            </a:r>
            <a:endParaRPr lang="ru-RU" sz="48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4392118" y="1424066"/>
            <a:ext cx="794480" cy="4796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7390151" y="1349115"/>
            <a:ext cx="614597" cy="5546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2788170" y="2413416"/>
            <a:ext cx="1229194" cy="8244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8529403" y="2458387"/>
            <a:ext cx="1379095" cy="8994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81643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823" y="779488"/>
            <a:ext cx="11497456" cy="541144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Деятельность:</a:t>
            </a:r>
          </a:p>
          <a:p>
            <a:pPr algn="ctr"/>
            <a:r>
              <a:rPr lang="ru-RU" sz="5400" dirty="0" smtClean="0"/>
              <a:t>Практическая- направлена на изменение природы и жизни человека в целом</a:t>
            </a:r>
          </a:p>
          <a:p>
            <a:pPr algn="ctr"/>
            <a:r>
              <a:rPr lang="ru-RU" sz="5400" dirty="0" smtClean="0"/>
              <a:t>Духовная- изменение сознания людей</a:t>
            </a:r>
          </a:p>
          <a:p>
            <a:pPr algn="ctr"/>
            <a:endParaRPr lang="ru-RU" sz="5400" dirty="0"/>
          </a:p>
        </p:txBody>
      </p:sp>
      <p:sp>
        <p:nvSpPr>
          <p:cNvPr id="3" name="Пятно 1 2"/>
          <p:cNvSpPr/>
          <p:nvPr/>
        </p:nvSpPr>
        <p:spPr>
          <a:xfrm>
            <a:off x="824459" y="1543987"/>
            <a:ext cx="659567" cy="70453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054" y="4053007"/>
            <a:ext cx="701101" cy="76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0438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4911" y="284813"/>
            <a:ext cx="11827240" cy="625089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Деятельность по результатам:</a:t>
            </a:r>
          </a:p>
          <a:p>
            <a:pPr algn="ctr"/>
            <a:r>
              <a:rPr lang="ru-RU" sz="6600" dirty="0" smtClean="0"/>
              <a:t>Созидательная </a:t>
            </a:r>
          </a:p>
          <a:p>
            <a:pPr algn="ctr"/>
            <a:r>
              <a:rPr lang="ru-RU" sz="6600" dirty="0" smtClean="0"/>
              <a:t>Разрушительная</a:t>
            </a:r>
            <a:endParaRPr lang="ru-RU" sz="6600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732568193"/>
              </p:ext>
            </p:extLst>
          </p:nvPr>
        </p:nvGraphicFramePr>
        <p:xfrm>
          <a:off x="10114280" y="4302177"/>
          <a:ext cx="45719" cy="1836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83269509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36</TotalTime>
  <Words>98</Words>
  <Application>Microsoft Office PowerPoint</Application>
  <PresentationFormat>Широкоэкранный</PresentationFormat>
  <Paragraphs>23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Corbel</vt:lpstr>
      <vt:lpstr>Gill Sans MT</vt:lpstr>
      <vt:lpstr>Impact</vt:lpstr>
      <vt:lpstr>Badge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Фокина</dc:creator>
  <cp:lastModifiedBy>Татьяна Фокина</cp:lastModifiedBy>
  <cp:revision>5</cp:revision>
  <dcterms:created xsi:type="dcterms:W3CDTF">2023-02-01T11:35:06Z</dcterms:created>
  <dcterms:modified xsi:type="dcterms:W3CDTF">2023-02-01T12:11:29Z</dcterms:modified>
</cp:coreProperties>
</file>