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11/11/2021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11/11/2021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11/11/2021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11/11/2021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11/11/2021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11/11/2021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11/11/2021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11/11/2021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11/11/2021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5%D0%B2%D0%B4%D0%BE%D0%BA%D1%81_%D0%9A%D0%BD%D0%B8%D0%B4%D1%81%D0%BA%D0%B8%D0%B9" TargetMode="External"/><Relationship Id="rId3" Type="http://schemas.openxmlformats.org/officeDocument/2006/relationships/hyperlink" Target="https://ru.wikipedia.org/wiki/%D0%93%D1%80%D0%B5%D1%87%D0%B5%D1%81%D0%BA%D0%B8%D0%B9_%D1%8F%D0%B7%D1%8B%D0%BA" TargetMode="External"/><Relationship Id="rId7" Type="http://schemas.openxmlformats.org/officeDocument/2006/relationships/hyperlink" Target="https://ru.wikipedia.org/wiki/%D0%94%D1%80%D0%B5%D0%B2%D0%BD%D1%8F%D1%8F_%D0%93%D1%80%D0%B5%D1%86%D0%B8%D1%8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1%D0%BE%D0%BB%D0%BD%D1%86%D0%B5" TargetMode="External"/><Relationship Id="rId5" Type="http://schemas.openxmlformats.org/officeDocument/2006/relationships/hyperlink" Target="https://ru.wikipedia.org/wiki/%D0%AD%D0%BA%D0%BB%D0%B8%D0%BF%D1%82%D0%B8%D0%BA%D0%B0" TargetMode="External"/><Relationship Id="rId4" Type="http://schemas.openxmlformats.org/officeDocument/2006/relationships/hyperlink" Target="https://ru.wikipedia.org/wiki/%D0%A1%D0%BE%D0%B7%D0%B2%D0%B5%D0%B7%D0%B4%D0%B8%D0%B5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0%B5%D0%B6%D0%B4%D1%83%D0%BD%D0%B0%D1%80%D0%BE%D0%B4%D0%BD%D1%8B%D0%B9_%D0%B0%D1%81%D1%82%D1%80%D0%BE%D0%BD%D0%BE%D0%BC%D0%B8%D1%87%D0%B5%D1%81%D0%BA%D0%B8%D0%B9_%D1%81%D0%BE%D1%8E%D0%B7" TargetMode="External"/><Relationship Id="rId13" Type="http://schemas.openxmlformats.org/officeDocument/2006/relationships/hyperlink" Target="https://ru.wikipedia.org/wiki/%D0%A0%D0%BE%D1%81%D1%81%D0%B8%D1%8F" TargetMode="External"/><Relationship Id="rId3" Type="http://schemas.openxmlformats.org/officeDocument/2006/relationships/hyperlink" Target="https://ru.wikipedia.org/wiki/%D0%AD%D0%BB%D0%BB%D0%B8%D0%BD%D0%B8%D0%B7%D0%BC" TargetMode="External"/><Relationship Id="rId7" Type="http://schemas.openxmlformats.org/officeDocument/2006/relationships/hyperlink" Target="https://ru.wikipedia.org/wiki/%D0%97%D0%BD%D0%B0%D0%BA%D0%B8_%D0%B7%D0%BE%D0%B4%D0%B8%D0%B0%D0%BA%D0%B0" TargetMode="External"/><Relationship Id="rId12" Type="http://schemas.openxmlformats.org/officeDocument/2006/relationships/hyperlink" Target="https://ru.wikipedia.org/wiki/%D0%A1%D1%82%D1%80%D0%B5%D0%BB%D0%B5%D1%86_(%D1%81%D0%BE%D0%B7%D0%B2%D0%B5%D0%B7%D0%B4%D0%B8%D0%B5)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F%D1%80%D0%B5%D1%86%D0%B5%D1%81%D1%81%D0%B8%D1%8F_%D0%B7%D0%B5%D0%BC%D0%BD%D0%BE%D0%B9_%D0%BE%D1%81%D0%B8" TargetMode="External"/><Relationship Id="rId11" Type="http://schemas.openxmlformats.org/officeDocument/2006/relationships/hyperlink" Target="https://ru.wikipedia.org/wiki/%D0%94%D0%B5%D0%B2%D0%B0_(%D1%81%D0%BE%D0%B7%D0%B2%D0%B5%D0%B7%D0%B4%D0%B8%D0%B5)" TargetMode="External"/><Relationship Id="rId5" Type="http://schemas.openxmlformats.org/officeDocument/2006/relationships/hyperlink" Target="https://ru.wikipedia.org/wiki/%D0%A1%D0%BE%D0%BB%D0%BD%D1%86%D0%B5%D1%81%D1%82%D0%BE%D1%8F%D0%BD%D0%B8%D0%B5" TargetMode="External"/><Relationship Id="rId10" Type="http://schemas.openxmlformats.org/officeDocument/2006/relationships/hyperlink" Target="https://ru.wikipedia.org/wiki/%D0%A1%D0%BA%D0%BE%D1%80%D0%BF%D0%B8%D0%BE%D0%BD_(%D1%81%D0%BE%D0%B7%D0%B2%D0%B5%D0%B7%D0%B4%D0%B8%D0%B5)" TargetMode="External"/><Relationship Id="rId4" Type="http://schemas.openxmlformats.org/officeDocument/2006/relationships/hyperlink" Target="https://ru.wikipedia.org/wiki/%D0%A0%D0%B0%D0%B2%D0%BD%D0%BE%D0%B4%D0%B5%D0%BD%D1%81%D1%82%D0%B2%D0%B8%D0%B5" TargetMode="External"/><Relationship Id="rId9" Type="http://schemas.openxmlformats.org/officeDocument/2006/relationships/hyperlink" Target="https://ru.wikipedia.org/wiki/%D0%A1%D0%B8%D1%81%D1%82%D0%B5%D0%BC%D0%B0_%D0%BD%D0%B5%D0%B1%D0%B5%D1%81%D0%BD%D1%8B%D1%85_%D0%BA%D0%BE%D0%BE%D1%80%D0%B4%D0%B8%D0%BD%D0%B0%D1%8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1%81%D1%82%D1%80%D0%BE%D0%BB%D0%BE%D0%B3%D0%B8%D1%8F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3%D0%BE%D1%80%D0%BE%D1%81%D0%BA%D0%BE%D0%BF" TargetMode="External"/><Relationship Id="rId5" Type="http://schemas.openxmlformats.org/officeDocument/2006/relationships/hyperlink" Target="https://ru.wikipedia.org/wiki/%D0%9C%D0%B5%D1%82%D0%B0%D1%84%D0%B8%D0%B7%D0%B8%D0%BA%D0%B0" TargetMode="External"/><Relationship Id="rId4" Type="http://schemas.openxmlformats.org/officeDocument/2006/relationships/hyperlink" Target="https://ru.wikipedia.org/wiki/%D0%97%D0%BE%D0%B4%D0%B8%D0%B0%D0%B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7%D0%BE%D0%B4%D0%B8%D0%B0%D0%BA%D0%B0%D0%BB%D1%8C%D0%BD%D1%8B%D0%B5_%D1%81%D0%BE%D0%B7%D0%B2%D0%B5%D0%B7%D0%B4%D0%B8%D1%8F" TargetMode="External"/><Relationship Id="rId7" Type="http://schemas.openxmlformats.org/officeDocument/2006/relationships/hyperlink" Target="https://ru.wikipedia.org/wiki/%D0%93%D0%B5%D1%80%D0%B0%D0%BA%D0%BB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0%D1%81%D1%82%D1%80%D0%BE%D0%BD%D0%BE%D0%BC%D0%B8%D1%8F" TargetMode="External"/><Relationship Id="rId5" Type="http://schemas.openxmlformats.org/officeDocument/2006/relationships/hyperlink" Target="https://ru.wikipedia.org/wiki/%D0%90%D1%81%D1%82%D1%80%D0%BE%D0%BB%D0%BE%D0%B3%D0%B8%D1%8F" TargetMode="External"/><Relationship Id="rId4" Type="http://schemas.openxmlformats.org/officeDocument/2006/relationships/hyperlink" Target="https://ru.wikipedia.org/wiki/%D0%A1%D0%BE%D0%BB%D0%BD%D1%86%D0%B5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E%D0%B7%D0%B2%D0%B5%D0%B7%D0%B4%D0%B8%D0%B5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D%D0%B5%D0%B1%D0%B5%D1%81%D0%BD%D0%B0%D1%8F_%D1%81%D1%84%D0%B5%D1%80%D0%B0" TargetMode="External"/><Relationship Id="rId5" Type="http://schemas.openxmlformats.org/officeDocument/2006/relationships/hyperlink" Target="https://ru.wikipedia.org/wiki/%D0%A1%D0%BE%D0%BB%D0%BD%D1%86%D0%B5" TargetMode="External"/><Relationship Id="rId4" Type="http://schemas.openxmlformats.org/officeDocument/2006/relationships/hyperlink" Target="https://ru.wikipedia.org/wiki/%D0%AD%D0%BA%D0%BB%D0%B8%D0%BF%D1%82%D0%B8%D0%BA%D0%B0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91A5E26-1F21-459D-8C03-ADB057B090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текст, ночное небо&#10;&#10;Автоматически созданное описание">
            <a:extLst>
              <a:ext uri="{FF2B5EF4-FFF2-40B4-BE49-F238E27FC236}">
                <a16:creationId xmlns:a16="http://schemas.microsoft.com/office/drawing/2014/main" id="{3D868A48-FA24-4D4F-B08C-45BEC91E3F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/>
          <a:stretch/>
        </p:blipFill>
        <p:spPr>
          <a:xfrm>
            <a:off x="0" y="0"/>
            <a:ext cx="1219198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27B1DB-9F04-4FD8-91E4-C438E6F0B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5380" y="506092"/>
            <a:ext cx="8825658" cy="267764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Зодиакальные созвездия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E611AA2-C4FE-468E-AFD7-32F9DC075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5380" y="5138375"/>
            <a:ext cx="7166657" cy="544736"/>
          </a:xfrm>
        </p:spPr>
        <p:txBody>
          <a:bodyPr>
            <a:normAutofit/>
          </a:bodyPr>
          <a:lstStyle/>
          <a:p>
            <a:r>
              <a:rPr lang="ru-RU" sz="1400" dirty="0">
                <a:solidFill>
                  <a:schemeClr val="tx1"/>
                </a:solidFill>
              </a:rPr>
              <a:t>Знаки зодиака. Эклиптика. </a:t>
            </a:r>
          </a:p>
        </p:txBody>
      </p:sp>
    </p:spTree>
    <p:extLst>
      <p:ext uri="{BB962C8B-B14F-4D97-AF65-F5344CB8AC3E}">
        <p14:creationId xmlns:p14="http://schemas.microsoft.com/office/powerpoint/2010/main" val="7718245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6E0488BA-180E-40D8-8350-4B17917955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Великое смещение созвездий. Знаки зодиака поменяются местами до конца 2019  года">
            <a:extLst>
              <a:ext uri="{FF2B5EF4-FFF2-40B4-BE49-F238E27FC236}">
                <a16:creationId xmlns:a16="http://schemas.microsoft.com/office/drawing/2014/main" id="{B86C7C9F-0619-447E-B4D7-FF6C8C507E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5" r="9636" b="-1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232BBC-79FD-4155-9143-C05A1D584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>
            <a:normAutofit/>
          </a:bodyPr>
          <a:lstStyle/>
          <a:p>
            <a:r>
              <a:rPr lang="ru-RU">
                <a:solidFill>
                  <a:schemeClr val="tx1"/>
                </a:solidFill>
              </a:rPr>
              <a:t>Что такое зодиакальное созвездие?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3678D6-FBBB-48D0-A299-7B526E8461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>
            <a:normAutofit/>
          </a:bodyPr>
          <a:lstStyle/>
          <a:p>
            <a:r>
              <a:rPr lang="ru-RU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Зодиакальные созвездия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(от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tooltip="Греческий язык"/>
              </a:rPr>
              <a:t>греч.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b="0" i="0" dirty="0" err="1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ζωδι</a:t>
            </a:r>
            <a:r>
              <a:rPr lang="ru-RU" b="0" i="0" dirty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ακός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«звериный») — 13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 tooltip="Созвездие"/>
              </a:rPr>
              <a:t>созвездий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расположенных вдоль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 tooltip="Эклиптика"/>
              </a:rPr>
              <a:t>эклиптики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видимого годового пути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6" tooltip="Солнце"/>
              </a:rPr>
              <a:t>Солнца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среди звёзд. Название связано с тем, что большинство зодиакальных созвездий с древних времён носит названия животных.</a:t>
            </a:r>
          </a:p>
          <a:p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Считается, что зодиакальные созвездия были выделены в особую группу ещё в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 tooltip="Древняя Греция"/>
              </a:rPr>
              <a:t>Древней Греции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во времена </a:t>
            </a:r>
            <a:r>
              <a:rPr lang="ru-RU" b="0" i="0" u="none" strike="noStrike" dirty="0" err="1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8" tooltip="Евдокс Книдский"/>
              </a:rPr>
              <a:t>Евдокса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8" tooltip="Евдокс Книдский"/>
              </a:rPr>
              <a:t> </a:t>
            </a:r>
            <a:r>
              <a:rPr lang="ru-RU" b="0" i="0" u="none" strike="noStrike" dirty="0" err="1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8" tooltip="Евдокс Книдский"/>
              </a:rPr>
              <a:t>Книдского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0663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D3682C-8A5B-4BAE-8550-5ACA042CA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37189" y="827753"/>
            <a:ext cx="11699809" cy="7350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F37B94-4D58-45CB-8F00-026EAAF613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Эклиптика - презентация онлайн">
            <a:extLst>
              <a:ext uri="{FF2B5EF4-FFF2-40B4-BE49-F238E27FC236}">
                <a16:creationId xmlns:a16="http://schemas.microsoft.com/office/drawing/2014/main" id="{8ED3214D-ED3C-43F1-8930-EDBE922A41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667" y="-145915"/>
            <a:ext cx="12227667" cy="7314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81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6E0488BA-180E-40D8-8350-4B17917955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Ученые рассказали, когда появились первые звезды - : деловой новостной сайт  Дело Украина">
            <a:extLst>
              <a:ext uri="{FF2B5EF4-FFF2-40B4-BE49-F238E27FC236}">
                <a16:creationId xmlns:a16="http://schemas.microsoft.com/office/drawing/2014/main" id="{EE0956C1-47FD-42EC-83B6-9F9C5BB119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34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62065F6A-BB23-4858-9A8E-CE8A9B4FC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853" y="828685"/>
            <a:ext cx="10086293" cy="520063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 эпоху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tooltip="Эллинизм"/>
              </a:rPr>
              <a:t>эллинизма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знаками соответствующих созвездий были обозначены также точки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 tooltip="Равноденствие"/>
              </a:rPr>
              <a:t>равноденствий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(весеннего — «Овен», осеннего — «Весы») и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 tooltip="Солнцестояние"/>
              </a:rPr>
              <a:t>солнцестояний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(летнего — «Рак», зимнего — «Козерог»). Вследствие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6" tooltip="Прецессия земной оси"/>
              </a:rPr>
              <a:t>прецессии Земной оси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эти точки за прошедшие более чем 2 тысячи лет переместились из упомянутых созвездий, однако присвоенные им древними астрономами обозначения сохранились. Соответствующим образом сместились и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 tooltip="Знаки зодиака"/>
              </a:rPr>
              <a:t>зодиакальные знаки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привязанные в западной астрологии к точке весеннего равноденствия.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Современные границы зодиакальных созвездий были установлены на Третьей генеральной ассамблее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8" tooltip="Международный астрономический союз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Международного астрономического союза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(МАС) в 1928 году (тогда были утверждены границы всех 88 современных созвездий). Поскольку границы реальных зодиакальных созвездий далеко не соответствуют принятому в астрологии разделению эклиптики на 12 равных частей, соответствия между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9" tooltip="Система небесных координат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координатами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созвездий и знаков зодиака нет. Также нет соответствия между датами вхождения Солнца в зодиакальные созвездия и соответствующими знаками зодиака. Пределы нахождения Солнца в границах реальных созвездий могут быть от семи дней (созвездие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0" tooltip="Скорпион (созвездие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Скорпиона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до одного месяца шестнадцати дней (созвездие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1" tooltip="Дева (созвездие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Девы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).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Созвездия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0" tooltip="Скорпион (созвездие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Скорпиона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и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2" tooltip="Стрелец (созвездие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Стрельца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полностью видны в южных районах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3" tooltip="Росси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России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остальные — на всей её территории.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1536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6E0488BA-180E-40D8-8350-4B17917955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Самые умные знаки зодиака | НЕМНОГО О РАЗНОМ | Яндекс Дзен">
            <a:extLst>
              <a:ext uri="{FF2B5EF4-FFF2-40B4-BE49-F238E27FC236}">
                <a16:creationId xmlns:a16="http://schemas.microsoft.com/office/drawing/2014/main" id="{A8C08F1B-2542-457C-8085-D23FFF0078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53061" y="-109047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A4F1FC-38AE-449F-9298-F1CB7032C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Знаки зодиака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E63355-4635-458A-BD1A-589B08ED5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Зна́ки</a:t>
            </a:r>
            <a:r>
              <a:rPr lang="ru-RU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b="1" i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зодиа́ка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— 12 секторов по 30°, на которые в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tooltip="Астрология"/>
              </a:rPr>
              <a:t>астрологии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разделён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 tooltip="Зодиак"/>
              </a:rPr>
              <a:t>зодиакальный пояс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каждому из этих участков приписываются определённые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 tooltip="Метафизика"/>
              </a:rPr>
              <a:t>метафизические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свойства, играющие роль при анализе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6" tooltip="Гороскоп"/>
              </a:rPr>
              <a:t>гороскопов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6700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3" name="Rectangle 82">
            <a:extLst>
              <a:ext uri="{FF2B5EF4-FFF2-40B4-BE49-F238E27FC236}">
                <a16:creationId xmlns:a16="http://schemas.microsoft.com/office/drawing/2014/main" id="{6E0488BA-180E-40D8-8350-4B17917955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34" name="Picture 14" descr="Гороскоп для всех знаков Зодиака на пятницу, 24 сентября">
            <a:extLst>
              <a:ext uri="{FF2B5EF4-FFF2-40B4-BE49-F238E27FC236}">
                <a16:creationId xmlns:a16="http://schemas.microsoft.com/office/drawing/2014/main" id="{AA39607B-0451-46CB-B008-DDEB4618F2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B6196E-80F8-4E6A-89BE-5EB3FB6A8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>
            <a:normAutofit/>
          </a:bodyPr>
          <a:lstStyle/>
          <a:p>
            <a:r>
              <a:rPr lang="ru-RU">
                <a:solidFill>
                  <a:schemeClr val="tx1"/>
                </a:solidFill>
              </a:rPr>
              <a:t>Названия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AA79A3-B84C-47BC-B6AF-1FEF40264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0" i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Названия знаков происходят от названий двенадцати соответствующих </a:t>
            </a:r>
            <a:r>
              <a:rPr lang="ru-RU" b="0" i="0" u="sng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tooltip="Зодиакальные созвездия"/>
              </a:rPr>
              <a:t>зодиакальных созвездий</a:t>
            </a:r>
            <a:r>
              <a:rPr lang="ru-RU" b="0" i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в которых поочерёдно находится </a:t>
            </a:r>
            <a:r>
              <a:rPr lang="ru-RU" b="0" i="0" u="none" strike="noStrike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 tooltip="Солнце"/>
              </a:rPr>
              <a:t>Солнце</a:t>
            </a:r>
            <a:r>
              <a:rPr lang="ru-RU" b="0" i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в своём годовом движении. Знаки зодиака, являющиеся основным элементом </a:t>
            </a:r>
            <a:r>
              <a:rPr lang="ru-RU" b="0" i="0" u="none" strike="noStrike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 tooltip="Астрология"/>
              </a:rPr>
              <a:t>астрологии</a:t>
            </a:r>
            <a:r>
              <a:rPr lang="ru-RU" b="0" i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для современной </a:t>
            </a:r>
            <a:r>
              <a:rPr lang="ru-RU" b="0" i="0" u="none" strike="noStrike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6" tooltip="Астрономия"/>
              </a:rPr>
              <a:t>астрономии</a:t>
            </a:r>
            <a:r>
              <a:rPr lang="ru-RU" b="0" i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имеют лишь историческое значение.</a:t>
            </a:r>
          </a:p>
          <a:p>
            <a:pPr marL="0" indent="0">
              <a:buNone/>
            </a:pPr>
            <a:r>
              <a:rPr lang="ru-RU" b="0" i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Существует версия, по которой названия знаков возникли по мотивам </a:t>
            </a:r>
            <a:r>
              <a:rPr lang="ru-RU" b="0" i="0" u="none" strike="noStrike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 tooltip="Геракл"/>
              </a:rPr>
              <a:t>подвигов Геракла</a:t>
            </a:r>
            <a:r>
              <a:rPr lang="ru-RU" b="0" i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72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5" name="Rectangle 94">
            <a:extLst>
              <a:ext uri="{FF2B5EF4-FFF2-40B4-BE49-F238E27FC236}">
                <a16:creationId xmlns:a16="http://schemas.microsoft.com/office/drawing/2014/main" id="{6E0488BA-180E-40D8-8350-4B17917955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70" name="Picture 26" descr="Kurių Zodiako ženklų vaikinams patinka naivios ir patiklios merginos, o  kuriems – protingos | Sniego pilys">
            <a:extLst>
              <a:ext uri="{FF2B5EF4-FFF2-40B4-BE49-F238E27FC236}">
                <a16:creationId xmlns:a16="http://schemas.microsoft.com/office/drawing/2014/main" id="{8905183E-3893-4B11-8CB2-B1B0BCB9F9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92289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29B320-4F77-4C9D-882B-6124928D1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>
            <a:normAutofit/>
          </a:bodyPr>
          <a:lstStyle/>
          <a:p>
            <a:r>
              <a:rPr lang="ru-RU">
                <a:solidFill>
                  <a:schemeClr val="tx1"/>
                </a:solidFill>
              </a:rPr>
              <a:t>Солнце в знаках зодиака 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2D6F5FE5-D184-4DDA-B084-F8702BD24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Знаки зодиака могут определяться как табличным методом по дате гражданского календаря, так и расчётным, исходя из положения Солнца на эклиптике. В России при публикации гороскопов в основном используют вариант II. В отличие от знаков зодиака, в астрономии периоды прохождения Солнца по зодиакальным созвездиям очень неравномерны (Дева — 45 дней, Рак — 20 дней, Скорпион — 7 дней).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AutoShape 20" descr="Гороскоп для знаков зодиака: каким будет 2021 год">
            <a:extLst>
              <a:ext uri="{FF2B5EF4-FFF2-40B4-BE49-F238E27FC236}">
                <a16:creationId xmlns:a16="http://schemas.microsoft.com/office/drawing/2014/main" id="{3CDB678E-4942-46B0-82B2-3BD9D338AC6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22" descr="Гороскоп для знаков зодиака: каким будет 2021 год">
            <a:extLst>
              <a:ext uri="{FF2B5EF4-FFF2-40B4-BE49-F238E27FC236}">
                <a16:creationId xmlns:a16="http://schemas.microsoft.com/office/drawing/2014/main" id="{893638C4-284C-4C1F-B836-08735D8B7E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9180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6E0488BA-180E-40D8-8350-4B17917955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2" name="Picture 4" descr="Астрологи поведали, как любовь меняет знаки зодиака">
            <a:extLst>
              <a:ext uri="{FF2B5EF4-FFF2-40B4-BE49-F238E27FC236}">
                <a16:creationId xmlns:a16="http://schemas.microsoft.com/office/drawing/2014/main" id="{1ED4F4BF-DD5F-4DE3-8791-309CA144ED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D0B82E-B584-4624-BD28-EE0092148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>
            <a:normAutofit/>
          </a:bodyPr>
          <a:lstStyle/>
          <a:p>
            <a:r>
              <a:rPr lang="ru-RU">
                <a:solidFill>
                  <a:schemeClr val="tx1"/>
                </a:solidFill>
              </a:rPr>
              <a:t>Подведём итоги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1B6FB3-B899-4DCE-9718-20D2B5896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>
            <a:normAutofit/>
          </a:bodyPr>
          <a:lstStyle/>
          <a:p>
            <a:r>
              <a:rPr lang="ru-RU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Зодиакальные созвездия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— 13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tooltip="Созвездие"/>
              </a:rPr>
              <a:t>созвездий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расположенных вдоль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 tooltip="Эклиптика"/>
              </a:rPr>
              <a:t>эклиптики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видимого годового пути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 tooltip="Солнце"/>
              </a:rPr>
              <a:t>Солнца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среди звёзд. Название связано с тем, что большинство зодиакальных созвездий с древних времён носит названия животных.</a:t>
            </a:r>
          </a:p>
          <a:p>
            <a:r>
              <a:rPr lang="ru-RU" b="1" i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Экли́птика</a:t>
            </a:r>
            <a:r>
              <a:rPr lang="ru-RU" b="0" i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— большой круг </a:t>
            </a:r>
            <a:r>
              <a:rPr lang="ru-RU" b="0" i="0" u="none" strike="noStrike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6" tooltip="Небесная сфера"/>
              </a:rPr>
              <a:t>небесной сферы</a:t>
            </a:r>
            <a:r>
              <a:rPr lang="ru-RU" b="0" i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по которому происходит видимое с Земли годичное движение </a:t>
            </a:r>
            <a:r>
              <a:rPr lang="ru-RU" b="0" i="0" u="none" strike="noStrike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 tooltip="Солнце"/>
              </a:rPr>
              <a:t>Солнца</a:t>
            </a:r>
            <a:r>
              <a:rPr lang="ru-RU" b="0" i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относительно звёзд. </a:t>
            </a:r>
          </a:p>
          <a:p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Знаки зодиака могут определяться как табличным методом по дате гражданского календаря, так и расчётным, исходя из положения Солнца на эклиптике.</a:t>
            </a: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0566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6E0488BA-180E-40D8-8350-4B17917955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 descr="Астрологи поведали, как любовь меняет знаки зодиака">
            <a:extLst>
              <a:ext uri="{FF2B5EF4-FFF2-40B4-BE49-F238E27FC236}">
                <a16:creationId xmlns:a16="http://schemas.microsoft.com/office/drawing/2014/main" id="{6A870FE8-8764-421A-8DC3-4379DDA5E6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81107C-2E8D-4656-869D-BAEB9A6F9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5293" y="3075518"/>
            <a:ext cx="8761413" cy="706964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Спасибо за внимание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D6BCF9-FFE5-493F-8BE4-8CDF7B7FA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746" y="6115186"/>
            <a:ext cx="8825659" cy="3416300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2606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TM02900722[[fn=Ион (конференц-зал)]]</Template>
  <TotalTime>31</TotalTime>
  <Words>498</Words>
  <Application>Microsoft Office PowerPoint</Application>
  <PresentationFormat>Широкоэкранный</PresentationFormat>
  <Paragraphs>21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palatino linotype</vt:lpstr>
      <vt:lpstr>Wingdings 3</vt:lpstr>
      <vt:lpstr>Совет директоров</vt:lpstr>
      <vt:lpstr>Зодиакальные созвездия </vt:lpstr>
      <vt:lpstr>Что такое зодиакальное созвездие?</vt:lpstr>
      <vt:lpstr>Презентация PowerPoint</vt:lpstr>
      <vt:lpstr>Презентация PowerPoint</vt:lpstr>
      <vt:lpstr>Знаки зодиака</vt:lpstr>
      <vt:lpstr>Названия </vt:lpstr>
      <vt:lpstr>Солнце в знаках зодиака </vt:lpstr>
      <vt:lpstr>Подведём итоги 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Зодиакальные созвездия </dc:title>
  <dc:creator>Сергей Паничкин</dc:creator>
  <cp:lastModifiedBy>Сергей Паничкин</cp:lastModifiedBy>
  <cp:revision>1</cp:revision>
  <dcterms:created xsi:type="dcterms:W3CDTF">2021-11-11T16:57:47Z</dcterms:created>
  <dcterms:modified xsi:type="dcterms:W3CDTF">2021-11-11T17:29:19Z</dcterms:modified>
</cp:coreProperties>
</file>