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3" r:id="rId3"/>
    <p:sldId id="262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862" autoAdjust="0"/>
  </p:normalViewPr>
  <p:slideViewPr>
    <p:cSldViewPr>
      <p:cViewPr varScale="1">
        <p:scale>
          <a:sx n="77" d="100"/>
          <a:sy n="77" d="100"/>
        </p:scale>
        <p:origin x="179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528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427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629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4005064"/>
            <a:ext cx="5976664" cy="1224136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51520" y="53374"/>
            <a:ext cx="871296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idx="1"/>
          </p:nvPr>
        </p:nvSpPr>
        <p:spPr>
          <a:xfrm>
            <a:off x="3923928" y="1628800"/>
            <a:ext cx="5112568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3374"/>
            <a:ext cx="871296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3928" y="1628800"/>
            <a:ext cx="5112568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4293096"/>
            <a:ext cx="5688632" cy="1224136"/>
          </a:xfrm>
        </p:spPr>
        <p:txBody>
          <a:bodyPr>
            <a:normAutofit/>
          </a:bodyPr>
          <a:lstStyle/>
          <a:p>
            <a:r>
              <a:rPr lang="ru-RU" dirty="0" smtClean="0"/>
              <a:t>Звёздное небо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368152"/>
          </a:xfrm>
        </p:spPr>
        <p:txBody>
          <a:bodyPr>
            <a:normAutofit fontScale="90000"/>
          </a:bodyPr>
          <a:lstStyle/>
          <a:p>
            <a:pPr eaLnBrk="0" hangingPunct="0"/>
            <a:r>
              <a:rPr lang="ru-RU" dirty="0">
                <a:latin typeface="Arial" charset="0"/>
              </a:rPr>
              <a:t>Зодиакальные созвездия</a:t>
            </a:r>
            <a:br>
              <a:rPr lang="ru-RU" dirty="0">
                <a:latin typeface="Arial" charset="0"/>
              </a:rPr>
            </a:br>
            <a:r>
              <a:rPr lang="ru-RU" dirty="0">
                <a:latin typeface="Arial" charset="0"/>
              </a:rPr>
              <a:t>Эклиптика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2987824" y="1340768"/>
            <a:ext cx="4896544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Зодиакальные созвездия – созвездия, которые находятся на линии годичного движения Солнца – эта линия называется эклиптика. В каждом из них, Солнце находится около месяца. Сегодня принято считать, что зодиакальных созвездий 12, но на самом деле Солнце в своём движении пересекает 13 созвездий. 13 созвездие называется Змееносец и находится между созвездиями Скорпион и Стрелец, но для удобства оно было убрано из числа зодиакальных.</a:t>
            </a:r>
            <a:endParaRPr lang="ru-RU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34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63888" y="116632"/>
            <a:ext cx="4968552" cy="64633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 звезды кажутся одинаково далёкими от нас, но истинное расстояние до них различно, и определить его можно только путем очень точных измерений и расчетов. Из-за осевого вращения Земли, звезды нам кажутся перемещающимися по небу, но при внимательном наблюдении можно заметить, что Полярная звезда почти не меняет своего положения относительно горизонта. Другие же звезды описывают в течении суток полный круг с центром вблизи Полярной. Это можно легко проверить, проведем небольшой опыт. Необходимо закрепить на штативе фотоаппарат, навести его на полярную звезду, и поставить длительную выдержку. В результате, мы получим фото, на котором увидим концентрические дуги – следы путей звезд. Общий центр этих дуг – точка, которая остается неподвижной при суточном движении звезд, условно называется северным полюсом мира. Диаметрально противоположная ему точка называется южным полюсом мира. Вращение звёзд происходит с Востока на Запад.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28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924944"/>
            <a:ext cx="8712968" cy="118522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1214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59832" y="53374"/>
            <a:ext cx="5904656" cy="1185223"/>
          </a:xfrm>
        </p:spPr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4343400" y="4609554"/>
            <a:ext cx="4800600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4235896" y="2619321"/>
            <a:ext cx="4800600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3951733" y="2043059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5302696" y="2130371"/>
            <a:ext cx="309584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1"/>
                </a:solidFill>
                <a:latin typeface="Arial" charset="0"/>
              </a:rPr>
              <a:t>Звёзды и Созвездие</a:t>
            </a:r>
            <a:endParaRPr lang="en-US" sz="24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4007296" y="20859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4235896" y="3457521"/>
            <a:ext cx="4800600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3951733" y="2881259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4007296" y="29241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4237484" y="4294134"/>
            <a:ext cx="4799012" cy="1587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3951733" y="3719459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4007296" y="37623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5302696" y="2992384"/>
            <a:ext cx="263283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1"/>
                </a:solidFill>
                <a:latin typeface="Arial" charset="0"/>
              </a:rPr>
              <a:t>Полярная звезда</a:t>
            </a:r>
            <a:endParaRPr lang="en-US" sz="24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5302696" y="3832171"/>
            <a:ext cx="3801746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1"/>
                </a:solidFill>
                <a:latin typeface="Arial" charset="0"/>
              </a:rPr>
              <a:t>Зодиакальные созвездия</a:t>
            </a:r>
          </a:p>
          <a:p>
            <a:pPr eaLnBrk="0" hangingPunct="0"/>
            <a:r>
              <a:rPr lang="ru-RU" sz="2400" dirty="0" smtClean="0">
                <a:solidFill>
                  <a:schemeClr val="bg1"/>
                </a:solidFill>
                <a:latin typeface="Arial" charset="0"/>
              </a:rPr>
              <a:t>Эклиптика</a:t>
            </a:r>
            <a:endParaRPr lang="en-US" sz="240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Звёзды и Созвездия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Звезда</a:t>
            </a:r>
            <a:r>
              <a:rPr lang="ru-RU" dirty="0"/>
              <a:t> </a:t>
            </a:r>
            <a:r>
              <a:rPr lang="ru-RU" b="1" dirty="0"/>
              <a:t>—</a:t>
            </a:r>
            <a:r>
              <a:rPr lang="ru-RU" dirty="0"/>
              <a:t> </a:t>
            </a:r>
            <a:r>
              <a:rPr lang="ru-RU" b="1" dirty="0"/>
              <a:t>гигантский</a:t>
            </a:r>
            <a:r>
              <a:rPr lang="ru-RU" dirty="0"/>
              <a:t> </a:t>
            </a:r>
            <a:r>
              <a:rPr lang="ru-RU" b="1" dirty="0"/>
              <a:t>раскаленный</a:t>
            </a:r>
            <a:r>
              <a:rPr lang="ru-RU" dirty="0"/>
              <a:t> </a:t>
            </a:r>
            <a:r>
              <a:rPr lang="ru-RU" b="1" dirty="0"/>
              <a:t>газовый</a:t>
            </a:r>
            <a:r>
              <a:rPr lang="ru-RU" dirty="0"/>
              <a:t> </a:t>
            </a:r>
            <a:r>
              <a:rPr lang="ru-RU" b="1" dirty="0"/>
              <a:t>шар,</a:t>
            </a:r>
            <a:r>
              <a:rPr lang="ru-RU" dirty="0"/>
              <a:t> </a:t>
            </a:r>
            <a:r>
              <a:rPr lang="ru-RU" b="1" dirty="0"/>
              <a:t>вещество</a:t>
            </a:r>
            <a:r>
              <a:rPr lang="ru-RU" dirty="0"/>
              <a:t> </a:t>
            </a:r>
            <a:r>
              <a:rPr lang="ru-RU" b="1" dirty="0"/>
              <a:t>которого</a:t>
            </a:r>
            <a:r>
              <a:rPr lang="ru-RU" dirty="0"/>
              <a:t> </a:t>
            </a:r>
            <a:r>
              <a:rPr lang="ru-RU" b="1" dirty="0"/>
              <a:t>является</a:t>
            </a:r>
            <a:r>
              <a:rPr lang="ru-RU" dirty="0"/>
              <a:t> </a:t>
            </a:r>
            <a:r>
              <a:rPr lang="ru-RU" b="1" dirty="0"/>
              <a:t>плазмой</a:t>
            </a:r>
            <a:r>
              <a:rPr lang="ru-RU" dirty="0"/>
              <a:t>. Плазма — частично или полностью ионизированный газ (четвертое состояние вещества). Расстояния до звезд (годичный параллакс и парсек).</a:t>
            </a: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491880" y="260648"/>
            <a:ext cx="5544616" cy="6336704"/>
          </a:xfrm>
        </p:spPr>
        <p:txBody>
          <a:bodyPr>
            <a:normAutofit fontScale="70000" lnSpcReduction="20000"/>
          </a:bodyPr>
          <a:lstStyle/>
          <a:p>
            <a:r>
              <a:rPr lang="ru-RU" sz="2400" dirty="0"/>
              <a:t>Созвездия – звёзды, объединённые в одну группу, для удобства ориентира в небе и навигации на Земле. Зачастую, имеющие свои названия из слагаемых легенд за </a:t>
            </a:r>
            <a:r>
              <a:rPr lang="ru-RU" sz="2400" dirty="0" err="1"/>
              <a:t>умозаключительную</a:t>
            </a:r>
            <a:r>
              <a:rPr lang="ru-RU" sz="2400" dirty="0"/>
              <a:t> схожесть с мифическими персонажами. Все небо разделено на 88 созвездии, которые можно найти по характерному для них расположению звезд. Созвездия находят, мысленно соединяя их ярчайшие звезды прямыми линиями в некую фигуру. В каждом созвездии яркие звезды издавна обозначали греческими буквами, самую яркую α (альфа), далее β (бета), γ и т.д. по алфавиту в порядке убывания яркости звезд. Например, Полярная - это α Малой Медведицы. Зная α Большой Медведицы, можно без особого труда отыскать Малую Медведицу. Если зрительно провести прямую линию от β к α Большой Медведицы, они укажут на полярную звезду. Самые яркие звезды северного полушария: α созвездия Лиры – звезда Вега, α Волопаса – Арктур, а в южном полушарии и на всем небе α Большого Пса – Сириус. К наиболее ярким звездам летнего периода относят: белые звезды: Вега в созвездии Лиры, Альтаир в созвездии Орла и Денеб в созвездии Лебедь, видны летом и осенью – так называемый летний треугольник.</a:t>
            </a:r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131840" y="188640"/>
            <a:ext cx="6012160" cy="6552728"/>
          </a:xfrm>
        </p:spPr>
        <p:txBody>
          <a:bodyPr>
            <a:normAutofit fontScale="62500" lnSpcReduction="20000"/>
          </a:bodyPr>
          <a:lstStyle/>
          <a:p>
            <a:r>
              <a:rPr lang="ru-RU" sz="2400" dirty="0"/>
              <a:t>Многие названия созвездий могут показаться странными, поскольку, глядя на них, бывает очень трудно рассмотреть или даже представить некое одушевлённое существо. Например, некоторые люди не способны в звёздном ковше разглядеть Большую Медведицу. А это одно из крупнейших и узнаваемых созвездий, которое содержит в себе 210 заметных невооружённым глазом звёзд.</a:t>
            </a:r>
          </a:p>
          <a:p>
            <a:r>
              <a:rPr lang="ru-RU" sz="2400" dirty="0"/>
              <a:t>Наиболее заметные созвездия у многих народов получили свои названия. Так, например, древним славянам Большая Медведица представлялась в виде Лося или Оленя.</a:t>
            </a:r>
          </a:p>
          <a:p>
            <a:r>
              <a:rPr lang="ru-RU" sz="2400" dirty="0"/>
              <a:t>Примерно в 3 веке до нашей эры древнегреческие астрономы свели названия всех известных им созвездий в единую систему, которая была тесно связана с их мифологией. Позже все эти названия позаимствовала и европейская наука.</a:t>
            </a:r>
          </a:p>
          <a:p>
            <a:r>
              <a:rPr lang="ru-RU" sz="2400" dirty="0"/>
              <a:t>Что касается Южного полушария, то все его созвездия получили свои названия в эпоху великих географических открытий, когда европейцы начали освоение Нового света.</a:t>
            </a:r>
          </a:p>
          <a:p>
            <a:r>
              <a:rPr lang="ru-RU" sz="2400" dirty="0"/>
              <a:t>Но со временем в астрономии сложилась непростая ситуация. До XIX века учёными всего мира под созвездиями понимались не области неба, а определённые группы звёзд, которые нередко перекрывались друг другом. При этом получалось, что некоторые звёзды принадлежали сразу двум созвездиям, а некоторые бедные звёздами области не относились к какому-либо созвездию вообще. Поэтому в начале XIX столетия между созвездиями были проведены границы на небесной сфере, ликвидировавшие «пустоты» между созвездиями. Но и это не помогло, так как их чёткого определения созвездий по-прежнему не было, и разные астрономы определяли их по-своему.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2354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1" b="12111"/>
          <a:stretch>
            <a:fillRect/>
          </a:stretch>
        </p:blipFill>
        <p:spPr>
          <a:xfrm>
            <a:off x="2627784" y="1052736"/>
            <a:ext cx="6192687" cy="367483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55776" y="4797152"/>
            <a:ext cx="6264696" cy="1944216"/>
          </a:xfrm>
        </p:spPr>
        <p:txBody>
          <a:bodyPr>
            <a:normAutofit/>
          </a:bodyPr>
          <a:lstStyle/>
          <a:p>
            <a:r>
              <a:rPr lang="ru-RU" dirty="0"/>
              <a:t>В связи с этим в 1922 году в Риме Генеральная ассамблея Международного астрономического союза окончательно утвердила 88 созвездий. А в 1928 году были приняты чёткие и однозначные границы между ними. При этом астрономы договорились, что больше никогда не будут изменять границы и названия созвездий.</a:t>
            </a:r>
          </a:p>
          <a:p>
            <a:r>
              <a:rPr lang="ru-RU" dirty="0"/>
              <a:t>Поэтому в наши дни </a:t>
            </a:r>
            <a:r>
              <a:rPr lang="ru-RU" b="1" dirty="0"/>
              <a:t>созвездиями называют определённые участки звёздного неба, разделённые между собой строго установленными границами, с характерной наблюдаемой группировкой звёзд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77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0" r="12520"/>
          <a:stretch>
            <a:fillRect/>
          </a:stretch>
        </p:blipFill>
        <p:spPr>
          <a:xfrm>
            <a:off x="2843808" y="0"/>
            <a:ext cx="5976664" cy="41490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71800" y="4725144"/>
            <a:ext cx="6264696" cy="2016224"/>
          </a:xfrm>
        </p:spPr>
        <p:txBody>
          <a:bodyPr/>
          <a:lstStyle/>
          <a:p>
            <a:r>
              <a:rPr lang="ru-RU" dirty="0"/>
              <a:t>Шкала звёздных величин широко используется и в настоящее время. Звёздные величины обозначаются индексом </a:t>
            </a:r>
            <a:r>
              <a:rPr lang="ru-RU" i="1" dirty="0"/>
              <a:t>m</a:t>
            </a:r>
            <a:r>
              <a:rPr lang="ru-RU" dirty="0"/>
              <a:t> (от латинского «магнитуда» — ‘величина’), который ставят вверху после числового значения.</a:t>
            </a:r>
          </a:p>
          <a:p>
            <a:r>
              <a:rPr lang="ru-RU" dirty="0"/>
              <a:t>Кроме того, примерно 300 самым ярким или наиболее интересным звёздам древнегреческие и арабские астрономы дали собственные имена: Вега, Сириус, Ригель, </a:t>
            </a:r>
            <a:r>
              <a:rPr lang="ru-RU" dirty="0" err="1"/>
              <a:t>Альдебаран</a:t>
            </a:r>
            <a:r>
              <a:rPr lang="ru-RU" dirty="0"/>
              <a:t> и так далее.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28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Полярная звезда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1052736"/>
            <a:ext cx="3744416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Поля́рная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звезда́ (α Малой Медведицы, также </a:t>
            </a:r>
            <a:r>
              <a:rPr lang="ru-RU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Киносура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 — звезда +2,0m звёздной величины, расположенная вблизи Северного полюса мира. Это сверхгигант спектрального класса F7Ib. Расстояние до Земли — 431 световой год.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290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188640"/>
            <a:ext cx="5472608" cy="40934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настоящую эпоху Полярная находится менее, чем в 1° от Северного полюса мира, и поэтому почти неподвижна при суточном вращении звёздного неба. Она очень удобна для ориентирования — направление на неё практически совпадает с направлением на север, а высота над горизонтом равна географической широте места наблюдения. Из-за прецессии земной оси положение Северного полюса мира меняется, ближе всего Полярная звезда подойдёт к нему около 2100 г. — на расстояние приблизительно 30'. В южном полушарии нет яркой полярной звезды.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47447" y="4318534"/>
            <a:ext cx="6120680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Полярная звезда, на самом деле, представляет собой тройную звёздную систему. В центре системы располагается сверхгигант (Полярная А), в 2000 раз превосходящий по яркости наше Солнце. Полярная B расположена на приличном удалении от Полярной А, поэтому разглядеть её в телескопы нетрудно даже с поверхности Земли. Однако карликовый компаньон центральной звезды — Полярная </a:t>
            </a:r>
            <a:r>
              <a:rPr lang="ru-RU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Ab</a:t>
            </a:r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— располагается к гиганту настолько близко, что сфотографировать его удалось лишь «Хабблу», и то, только после перенастройки оборудования. Приблизительный период обращения Полярной </a:t>
            </a:r>
            <a:r>
              <a:rPr lang="ru-RU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Ab</a:t>
            </a:r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составляет около 30 лет</a:t>
            </a: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177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66f8878ecaa010a382a38d0f7e6e32f614c56"/>
</p:tagLst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1869</TotalTime>
  <Words>984</Words>
  <Application>Microsoft Office PowerPoint</Application>
  <PresentationFormat>Экран (4:3)</PresentationFormat>
  <Paragraphs>33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Звёздное небо</vt:lpstr>
      <vt:lpstr>План</vt:lpstr>
      <vt:lpstr>Звёзды и Созвездия</vt:lpstr>
      <vt:lpstr>Презентация PowerPoint</vt:lpstr>
      <vt:lpstr>Презентация PowerPoint</vt:lpstr>
      <vt:lpstr>Презентация PowerPoint</vt:lpstr>
      <vt:lpstr>Презентация PowerPoint</vt:lpstr>
      <vt:lpstr>Полярная звезда</vt:lpstr>
      <vt:lpstr>Презентация PowerPoint</vt:lpstr>
      <vt:lpstr>Зодиакальные созвездия Эклиптика </vt:lpstr>
      <vt:lpstr>Презентация PowerPoint</vt:lpstr>
      <vt:lpstr>Спасибо за внимание!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урок астрономии</dc:title>
  <dc:creator>obstinate</dc:creator>
  <dc:description>Шаблон презентации с сайта https://presentation-creation.ru/</dc:description>
  <cp:lastModifiedBy>Пользователь</cp:lastModifiedBy>
  <cp:revision>782</cp:revision>
  <dcterms:created xsi:type="dcterms:W3CDTF">2018-02-25T09:09:03Z</dcterms:created>
  <dcterms:modified xsi:type="dcterms:W3CDTF">2023-02-01T12:25:33Z</dcterms:modified>
</cp:coreProperties>
</file>