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71" r:id="rId11"/>
    <p:sldId id="270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177D1-B480-473A-A4A9-4620AE03941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6CE52E-A5E1-494B-B18C-92EE964CF6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38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C38FB72C-91D9-4946-A464-E759084EB23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FE030572-6BEE-420F-8FD6-84C12209F06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2.wdp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79544" y="4035642"/>
            <a:ext cx="2736304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789040"/>
            <a:ext cx="2736304" cy="2448272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196" y="2492896"/>
            <a:ext cx="4153036" cy="1103248"/>
          </a:xfrm>
        </p:spPr>
        <p:txBody>
          <a:bodyPr>
            <a:normAutofit fontScale="90000"/>
          </a:bodyPr>
          <a:lstStyle/>
          <a:p>
            <a:r>
              <a:rPr lang="ru-RU" cap="none" dirty="0">
                <a:effectLst/>
              </a:rPr>
              <a:t>ДВОРЯНСТВО ВОРОНЕЖСКОЙ ГУБЕРНИИ В ОТЕЧЕСТВЕННУЮ ВОЙНУ 1812 ГОДА</a:t>
            </a:r>
            <a:br>
              <a:rPr lang="ru-RU" cap="none" dirty="0">
                <a:effectLst/>
              </a:rPr>
            </a:br>
            <a:endParaRPr lang="ru-RU" cap="none" dirty="0"/>
          </a:p>
        </p:txBody>
      </p:sp>
      <p:pic>
        <p:nvPicPr>
          <p:cNvPr id="1026" name="Picture 2" descr="Воронежцы в Отечественной войне 1812 года | Детям о Воронежском кра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01322"/>
            <a:ext cx="3528392" cy="264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6627" y="908720"/>
            <a:ext cx="54439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ВОРОНЕЖ 1812, </a:t>
            </a:r>
            <a:r>
              <a:rPr lang="ru-RU" b="1" dirty="0"/>
              <a:t> а точнее…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19260647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тогда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ru-RU" dirty="0"/>
              <a:t>сейчас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Улица большая манежная</a:t>
            </a:r>
          </a:p>
        </p:txBody>
      </p:sp>
      <p:sp>
        <p:nvSpPr>
          <p:cNvPr id="7" name="Рамка 6"/>
          <p:cNvSpPr/>
          <p:nvPr/>
        </p:nvSpPr>
        <p:spPr>
          <a:xfrm>
            <a:off x="1907704" y="2204864"/>
            <a:ext cx="1080120" cy="432048"/>
          </a:xfrm>
          <a:prstGeom prst="fram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6084168" y="2204864"/>
            <a:ext cx="1224136" cy="432048"/>
          </a:xfrm>
          <a:prstGeom prst="fram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598" y="2852936"/>
            <a:ext cx="2927275" cy="292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4" descr="Улицы Большая Манежная и Малая Манежная - Воронежский исторический фору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Улицы Большая Манежная и Малая Манежная - Воронежский исторический форум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0" descr="Улицы Большая Манежная и Малая Манежная - Воронежский исторический форум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4022725" cy="291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806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/>
              <a:t>тогда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ru-RU" dirty="0"/>
              <a:t>сейчас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90616" y="980728"/>
            <a:ext cx="4114800" cy="701040"/>
          </a:xfrm>
        </p:spPr>
        <p:txBody>
          <a:bodyPr/>
          <a:lstStyle/>
          <a:p>
            <a:r>
              <a:rPr lang="ru-RU" dirty="0"/>
              <a:t>Улица 20-я </a:t>
            </a:r>
            <a:r>
              <a:rPr lang="ru-RU" dirty="0" err="1"/>
              <a:t>влксм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2592288" cy="345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Рамка 10"/>
          <p:cNvSpPr/>
          <p:nvPr/>
        </p:nvSpPr>
        <p:spPr>
          <a:xfrm>
            <a:off x="1898560" y="2123712"/>
            <a:ext cx="1152128" cy="432048"/>
          </a:xfrm>
          <a:prstGeom prst="fram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6084168" y="2123712"/>
            <a:ext cx="1152128" cy="432048"/>
          </a:xfrm>
          <a:prstGeom prst="fram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996952"/>
            <a:ext cx="4392488" cy="289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4" descr="Улицы Большая Манежная и Малая Манежная - Воронежский исторический фору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Улицы Большая Манежная и Малая Манежная - Воронежский исторический форум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15081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процесс 7"/>
          <p:cNvSpPr/>
          <p:nvPr/>
        </p:nvSpPr>
        <p:spPr>
          <a:xfrm>
            <a:off x="410416" y="3909032"/>
            <a:ext cx="5256584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66992" y="1173327"/>
            <a:ext cx="2664296" cy="22322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555776" y="5445224"/>
            <a:ext cx="4114800" cy="701675"/>
          </a:xfrm>
        </p:spPr>
        <p:txBody>
          <a:bodyPr/>
          <a:lstStyle/>
          <a:p>
            <a:r>
              <a:rPr lang="ru-RU" dirty="0"/>
              <a:t>ИТОГИ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1264" y="1533936"/>
            <a:ext cx="25740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Победа над Наполеоном явилась одним из крупнейших событий в истории России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3848" y="395142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Сила русских войск в 1812 г. коренилась в поддержке их всем народом, высоком духе патриотизма.</a:t>
            </a:r>
          </a:p>
        </p:txBody>
      </p:sp>
      <p:pic>
        <p:nvPicPr>
          <p:cNvPr id="1026" name="Picture 2" descr="Почему свеча потрескивает при горении | Вокруг Свет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3959425" cy="237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416421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42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>Воронеж</a:t>
            </a:r>
            <a:r>
              <a:rPr lang="ru-RU" dirty="0"/>
              <a:t> не </a:t>
            </a:r>
            <a:r>
              <a:rPr lang="ru-RU" sz="2400" dirty="0"/>
              <a:t>пострадал</a:t>
            </a:r>
            <a:r>
              <a:rPr lang="ru-RU" dirty="0"/>
              <a:t>, но…</a:t>
            </a:r>
          </a:p>
        </p:txBody>
      </p:sp>
      <p:pic>
        <p:nvPicPr>
          <p:cNvPr id="2050" name="Picture 2" descr="Воронежские егерские и пехотные полки в Отечественной войне 1812 года |  Сетевое издание &quot;Наша История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82" y="2060848"/>
            <a:ext cx="5734935" cy="232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раткая история Воронежа в иллюстрациях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3851178" cy="287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4797152"/>
            <a:ext cx="2664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… но внес значимый вклад в победу </a:t>
            </a:r>
          </a:p>
        </p:txBody>
      </p:sp>
    </p:spTree>
    <p:extLst>
      <p:ext uri="{BB962C8B-B14F-4D97-AF65-F5344CB8AC3E}">
        <p14:creationId xmlns:p14="http://schemas.microsoft.com/office/powerpoint/2010/main" val="25170382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…а также Воронежская губерния выставила против неприятеля 10 полков ополчения.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Воронеж снабдил действующую армию…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Воронежская губерния выставила против неприятеля 10 (!) полков ополчения.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Воронежская губерния выставила против неприятеля 10 (!) полков ополчения.</a:t>
            </a:r>
          </a:p>
        </p:txBody>
      </p:sp>
      <p:sp>
        <p:nvSpPr>
          <p:cNvPr id="9" name="AutoShape 4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0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2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14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6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8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0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22" descr="Обоз 1812 года • Форум о журнальных коллекциях Деагостини, Ашет, Eaglemoss,  Modimio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1970991"/>
            <a:ext cx="25717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Русская гвардейская конная артиллерия, 1812 — оловянные солдатики 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573015"/>
            <a:ext cx="381000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Монета Александра I 2 копейки 1812 ЕМ-НМ гурт гладкий стоимостью 2931 руб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32" y="2098833"/>
            <a:ext cx="1364273" cy="133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Медные монеты Российской империи 1812 года (до 1917 г.) - огромный выбор по  лучшим ценам | eB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33921"/>
            <a:ext cx="1512168" cy="139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87217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4581128"/>
            <a:ext cx="9144000" cy="2276872"/>
          </a:xfrm>
          <a:prstGeom prst="rect">
            <a:avLst/>
          </a:prstGeom>
          <a:blipFill dpi="0" rotWithShape="1">
            <a:blip r:embed="rId4">
              <a:alphaModFix amt="3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2466" y="980728"/>
            <a:ext cx="2016224" cy="1784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53898" y="521629"/>
            <a:ext cx="2016224" cy="178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Благодаря «Воззванию к жителям Воронежа»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было собрано более 50 тысяч рублей.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5991"/>
            <a:ext cx="2088232" cy="254044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53898" y="691156"/>
            <a:ext cx="21962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Епископ Воронежский, он же Соколов Антоний Федорович </a:t>
            </a:r>
          </a:p>
        </p:txBody>
      </p:sp>
      <p:sp>
        <p:nvSpPr>
          <p:cNvPr id="8" name="AutoShape 4" descr="Епископ Воронежский и Черкасский Антоний (Соколов) (1810-1816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21629"/>
            <a:ext cx="2016224" cy="2540443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История - Алексеево-Акатов женский монастырь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68" y="4742715"/>
            <a:ext cx="2686190" cy="1843659"/>
          </a:xfrm>
          <a:prstGeom prst="rect">
            <a:avLst/>
          </a:prstGeom>
          <a:noFill/>
          <a:ln w="60325">
            <a:solidFill>
              <a:schemeClr val="accent5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ВОРОНЕЖСКАЯ И ЛИСКИНСКАЯ ЕПАРХИЯ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2996"/>
            <a:ext cx="3646372" cy="1877882"/>
          </a:xfrm>
          <a:prstGeom prst="rect">
            <a:avLst/>
          </a:prstGeom>
          <a:noFill/>
          <a:ln w="60325">
            <a:solidFill>
              <a:schemeClr val="accent5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65022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Много неизвестного про «царицу полей» русской армии 1812 года | Военная  история с Кириллом Шишкиным | Дзе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04" y="3068960"/>
            <a:ext cx="4313222" cy="310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50808" y="1988840"/>
            <a:ext cx="43924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486812" y="1988840"/>
            <a:ext cx="4320480" cy="792088"/>
          </a:xfrm>
          <a:ln w="12700">
            <a:solidFill>
              <a:schemeClr val="tx1"/>
            </a:solidFill>
          </a:ln>
        </p:spPr>
        <p:txBody>
          <a:bodyPr/>
          <a:lstStyle/>
          <a:p>
            <a:r>
              <a:rPr lang="ru-RU" dirty="0"/>
              <a:t>…и уже вскоре они выступили в поход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836712"/>
            <a:ext cx="4896544" cy="983704"/>
          </a:xfrm>
        </p:spPr>
        <p:txBody>
          <a:bodyPr>
            <a:normAutofit/>
          </a:bodyPr>
          <a:lstStyle/>
          <a:p>
            <a:r>
              <a:rPr lang="ru-RU" dirty="0"/>
              <a:t>Летом были сформированы 3-й и 4-й егерские полки, 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632" y="2267580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…около 1987 человек…</a:t>
            </a:r>
          </a:p>
        </p:txBody>
      </p:sp>
      <p:pic>
        <p:nvPicPr>
          <p:cNvPr id="5124" name="Picture 4" descr="Воронежские егерские и пехотные полки в Отечественной войне 1812 года -  Конкурс молодых историков &quot;Наследие предков - молодым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631" y="3386972"/>
            <a:ext cx="3168352" cy="246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29474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775102" cy="5674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88024" y="980728"/>
            <a:ext cx="3816424" cy="701040"/>
          </a:xfrm>
        </p:spPr>
        <p:txBody>
          <a:bodyPr/>
          <a:lstStyle/>
          <a:p>
            <a:r>
              <a:rPr lang="ru-RU" dirty="0"/>
              <a:t>Новобранцы действующей армии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157192"/>
            <a:ext cx="2520280" cy="1102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Михаил Илларионович Голенищев-</a:t>
            </a:r>
            <a:r>
              <a:rPr lang="ru-RU" b="1" dirty="0"/>
              <a:t>Кутузов</a:t>
            </a:r>
            <a:r>
              <a:rPr lang="ru-RU" dirty="0"/>
              <a:t> сказал, что…</a:t>
            </a: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4788024" y="2204864"/>
            <a:ext cx="3672408" cy="3816424"/>
          </a:xfrm>
          <a:prstGeom prst="verticalScroll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400"/>
                      </a14:imgEffect>
                      <a14:imgEffect>
                        <a14:saturation sat="200000"/>
                      </a14:imgEffect>
                      <a14:imgEffect>
                        <a14:brightnessContrast bright="-8000" contrast="4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…Вновь сформированные полки найдены довольно хорошо образованными  и довольно хорошо стреляющими. </a:t>
            </a:r>
          </a:p>
        </p:txBody>
      </p:sp>
    </p:spTree>
    <p:extLst>
      <p:ext uri="{BB962C8B-B14F-4D97-AF65-F5344CB8AC3E}">
        <p14:creationId xmlns:p14="http://schemas.microsoft.com/office/powerpoint/2010/main" val="380746682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3707904" y="4797152"/>
            <a:ext cx="2448272" cy="1512168"/>
          </a:xfrm>
          <a:prstGeom prst="wedgeRectCallou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…В этом кровопролитном сражении полки показали себя</a:t>
            </a:r>
          </a:p>
        </p:txBody>
      </p:sp>
    </p:spTree>
    <p:extLst>
      <p:ext uri="{BB962C8B-B14F-4D97-AF65-F5344CB8AC3E}">
        <p14:creationId xmlns:p14="http://schemas.microsoft.com/office/powerpoint/2010/main" val="75602004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«за спасение России и во славу русского оружия в этой беспримерной войне…»</a:t>
            </a:r>
          </a:p>
        </p:txBody>
      </p:sp>
      <p:pic>
        <p:nvPicPr>
          <p:cNvPr id="9218" name="Picture 2" descr="История Клястицкого сражения — в главном храме России |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5508184" cy="355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Штриховая стрелка вправо 4"/>
          <p:cNvSpPr/>
          <p:nvPr/>
        </p:nvSpPr>
        <p:spPr>
          <a:xfrm rot="10800000">
            <a:off x="6372200" y="2924944"/>
            <a:ext cx="1872208" cy="242316"/>
          </a:xfrm>
          <a:prstGeom prst="striped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202039" y="2492756"/>
            <a:ext cx="268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Храм Христа Спасителя</a:t>
            </a:r>
          </a:p>
        </p:txBody>
      </p:sp>
      <p:sp>
        <p:nvSpPr>
          <p:cNvPr id="7" name="AutoShape 4" descr="Иерей Игорь Затолокин. Храм Христа Спасителя — памятник Победы в  Отечественной войне 1812 года. » Образование и Православ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Иерей Игорь Затолокин. Храм Христа Спасителя — памятник Победы в  Отечественной войне 1812 года. » Образование и Православ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Иерей Игорь Затолокин. Храм Христа Спасителя — памятник Победы в  Отечественной войне 1812 года. » Образование и Православ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312" y="3429000"/>
            <a:ext cx="189547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310819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5294366"/>
            <a:ext cx="3024336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389722" y="5294365"/>
            <a:ext cx="3024336" cy="1200329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Немного о героях этой войны:</a:t>
            </a:r>
          </a:p>
        </p:txBody>
      </p:sp>
      <p:pic>
        <p:nvPicPr>
          <p:cNvPr id="10244" name="Picture 4" descr="Марин, Аполлон Никифорович — Википед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34536"/>
            <a:ext cx="2247230" cy="249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5736" y="4581128"/>
            <a:ext cx="2247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Аполлон Никифорович</a:t>
            </a:r>
          </a:p>
        </p:txBody>
      </p:sp>
      <p:sp>
        <p:nvSpPr>
          <p:cNvPr id="7" name="AutoShape 6" descr="Марин Сергей Никифор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79313"/>
            <a:ext cx="188595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91859" y="459025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Сергей Никифорович</a:t>
            </a:r>
          </a:p>
        </p:txBody>
      </p:sp>
      <p:pic>
        <p:nvPicPr>
          <p:cNvPr id="10249" name="Picture 9" descr="Марин, Евгений Никифорович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427" y="1879313"/>
            <a:ext cx="1940271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03570" y="456167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Евгений Никифорович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9632" y="5663699"/>
            <a:ext cx="182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</a:t>
            </a:r>
            <a:r>
              <a:rPr lang="vi-VN" sz="2400" b="1" dirty="0"/>
              <a:t>А́</a:t>
            </a:r>
            <a:r>
              <a:rPr lang="ru-RU" sz="2400" b="1" dirty="0"/>
              <a:t>РИНЫ</a:t>
            </a:r>
          </a:p>
        </p:txBody>
      </p:sp>
      <p:sp>
        <p:nvSpPr>
          <p:cNvPr id="11" name="AutoShape 11" descr="О церковной свече | Свято-Симеоновский кафедральный собор г. Челябинс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3" descr="О церковной свече | Свято-Симеоновский кафедральный собор г. Челябинск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5" descr="О церковной свече | Свято-Симеоновский кафедральный собор г. Челябинск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283968" y="5340531"/>
            <a:ext cx="29792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dirty="0">
                <a:solidFill>
                  <a:schemeClr val="bg1"/>
                </a:solidFill>
              </a:rPr>
              <a:t>Все они внесли свой вклад в победу русского народа</a:t>
            </a:r>
          </a:p>
        </p:txBody>
      </p:sp>
    </p:spTree>
    <p:extLst>
      <p:ext uri="{BB962C8B-B14F-4D97-AF65-F5344CB8AC3E}">
        <p14:creationId xmlns:p14="http://schemas.microsoft.com/office/powerpoint/2010/main" val="2157600444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488</TotalTime>
  <Words>222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Bookman Old Style</vt:lpstr>
      <vt:lpstr>Calibri</vt:lpstr>
      <vt:lpstr>Constantia</vt:lpstr>
      <vt:lpstr>Garamond</vt:lpstr>
      <vt:lpstr>Times New Roman</vt:lpstr>
      <vt:lpstr>BlackTie</vt:lpstr>
      <vt:lpstr>ДВОРЯНСТВО ВОРОНЕЖСКОЙ ГУБЕРНИИ В ОТЕЧЕСТВЕННУЮ ВОЙНУ 1812 ГОДА </vt:lpstr>
      <vt:lpstr>Воронеж не пострадал, но…</vt:lpstr>
      <vt:lpstr>Воронеж снабдил действующую армию…</vt:lpstr>
      <vt:lpstr>Благодаря «Воззванию к жителям Воронежа»</vt:lpstr>
      <vt:lpstr>Летом были сформированы 3-й и 4-й егерские полки, …</vt:lpstr>
      <vt:lpstr>Новобранцы действующей армии</vt:lpstr>
      <vt:lpstr>Презентация PowerPoint</vt:lpstr>
      <vt:lpstr>«за спасение России и во славу русского оружия в этой беспримерной войне…»</vt:lpstr>
      <vt:lpstr>Немного о героях этой войны:</vt:lpstr>
      <vt:lpstr>Улица большая манежная</vt:lpstr>
      <vt:lpstr>Улица 20-я влксм</vt:lpstr>
      <vt:lpstr>ИТОГИ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ДВОРЯНСТВО ВОРОНЕЖСКОЙ ГУБЕРНИИ В ОТЕЧЕСТВЕННУЮ ВОЙНУ 1812 ГОДА </dc:title>
  <dc:creator>Соня</dc:creator>
  <cp:lastModifiedBy>Школа 1</cp:lastModifiedBy>
  <cp:revision>27</cp:revision>
  <dcterms:created xsi:type="dcterms:W3CDTF">2023-01-13T18:39:20Z</dcterms:created>
  <dcterms:modified xsi:type="dcterms:W3CDTF">2023-02-01T12:26:29Z</dcterms:modified>
</cp:coreProperties>
</file>