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1A05"/>
    <a:srgbClr val="DBCC20"/>
    <a:srgbClr val="1116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0"/>
  </p:normalViewPr>
  <p:slideViewPr>
    <p:cSldViewPr snapToGrid="0" snapToObjects="1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076982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831299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486969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494184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47610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768125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64197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172644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08646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56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887456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D8783-6B25-254B-BF62-0C8BD242D20B}" type="datetimeFigureOut">
              <a:rPr lang="en-RU" smtClean="0"/>
              <a:t>02/01/2023</a:t>
            </a:fld>
            <a:endParaRPr lang="en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03113-B81A-4349-9755-0FD0FE7EF10F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6791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jpeg"/><Relationship Id="rId7" Type="http://schemas.microsoft.com/office/2007/relationships/hdphoto" Target="../media/hdphoto15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14.wdp"/><Relationship Id="rId10" Type="http://schemas.openxmlformats.org/officeDocument/2006/relationships/image" Target="../media/image5.png"/><Relationship Id="rId4" Type="http://schemas.openxmlformats.org/officeDocument/2006/relationships/image" Target="../media/image29.png"/><Relationship Id="rId9" Type="http://schemas.microsoft.com/office/2007/relationships/hdphoto" Target="../media/hdphoto16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2.jpeg"/><Relationship Id="rId7" Type="http://schemas.microsoft.com/office/2007/relationships/hdphoto" Target="../media/hdphoto17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10" Type="http://schemas.openxmlformats.org/officeDocument/2006/relationships/image" Target="../media/image38.jpeg"/><Relationship Id="rId4" Type="http://schemas.openxmlformats.org/officeDocument/2006/relationships/image" Target="../media/image33.png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jpg"/><Relationship Id="rId7" Type="http://schemas.microsoft.com/office/2007/relationships/hdphoto" Target="../media/hdphoto5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8.png"/><Relationship Id="rId7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13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A1E1408-79DA-A648-B1AA-EABEB37D2AC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974"/>
                    </a14:imgEffect>
                    <a14:imgEffect>
                      <a14:brightnessContrast bright="8000" contras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5E9666-604F-EE43-8177-9C638148C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640" y="1286004"/>
            <a:ext cx="10363200" cy="2387600"/>
          </a:xfrm>
          <a:ln>
            <a:noFill/>
          </a:ln>
          <a:effectLst>
            <a:outerShdw blurRad="50800" dist="42068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r"/>
            <a:r>
              <a:rPr lang="ru-RU" sz="8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Небываемое бывает</a:t>
            </a:r>
            <a:br>
              <a:rPr lang="ru-RU" sz="8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8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(Петр </a:t>
            </a:r>
            <a:r>
              <a:rPr lang="en-GB" sz="8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</a:t>
            </a:r>
            <a:r>
              <a:rPr lang="ru-RU" sz="80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)</a:t>
            </a:r>
            <a:endParaRPr lang="en-RU" sz="80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5670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127"/>
            <a:ext cx="10515600" cy="696420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Царский экзамен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15" descr="Петр Алексеевич лично экзаменует дворян">
            <a:extLst>
              <a:ext uri="{FF2B5EF4-FFF2-40B4-BE49-F238E27FC236}">
                <a16:creationId xmlns:a16="http://schemas.microsoft.com/office/drawing/2014/main" id="{F66D5E21-B23C-3C48-A7F4-D96040EE0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47" y="975547"/>
            <a:ext cx="5940425" cy="377507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6" name="Рисунок 16" descr="Петр I экзаменует учеников.">
            <a:extLst>
              <a:ext uri="{FF2B5EF4-FFF2-40B4-BE49-F238E27FC236}">
                <a16:creationId xmlns:a16="http://schemas.microsoft.com/office/drawing/2014/main" id="{9BA54BBA-D418-EF4B-ABCA-E29CE7D84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801" y="2776593"/>
            <a:ext cx="5940425" cy="3708400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02BD3A-8F46-D34C-84CC-2E5CC89B1748}"/>
              </a:ext>
            </a:extLst>
          </p:cNvPr>
          <p:cNvSpPr txBox="1"/>
          <p:nvPr/>
        </p:nvSpPr>
        <p:spPr>
          <a:xfrm>
            <a:off x="1313507" y="4458234"/>
            <a:ext cx="3794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72 экзаменующихся молодых дворянина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02BD3A-8F46-D34C-84CC-2E5CC89B1748}"/>
              </a:ext>
            </a:extLst>
          </p:cNvPr>
          <p:cNvSpPr txBox="1"/>
          <p:nvPr/>
        </p:nvSpPr>
        <p:spPr>
          <a:xfrm>
            <a:off x="6786107" y="1940586"/>
            <a:ext cx="3794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4 дворян успешно </a:t>
            </a:r>
          </a:p>
          <a:p>
            <a:pPr algn="ctr"/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сдали экзамен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706415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9992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Керченский поход Петра </a:t>
            </a:r>
            <a:r>
              <a:rPr lang="en-GB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I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8" descr="https://static.auction.ru/offer_images/rd48/2020/08/03/08/big/M/MCpch8Dr293/235929_zhivopis_suda_petr_i_lansere_izd_svjatoj_evgenii_krasnogo_kresta.jpg">
            <a:extLst>
              <a:ext uri="{FF2B5EF4-FFF2-40B4-BE49-F238E27FC236}">
                <a16:creationId xmlns:a16="http://schemas.microsoft.com/office/drawing/2014/main" id="{3FF0621C-31C7-484F-A8F7-FDDA49E3142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" t="7578" r="14045" b="8706"/>
          <a:stretch/>
        </p:blipFill>
        <p:spPr bwMode="auto">
          <a:xfrm>
            <a:off x="501631" y="748557"/>
            <a:ext cx="5544146" cy="359151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9" descr="https://alternathistory.com/wp-content/uploads/2022/05/gigiena-v-russkom-flote-00.jpg">
            <a:extLst>
              <a:ext uri="{FF2B5EF4-FFF2-40B4-BE49-F238E27FC236}">
                <a16:creationId xmlns:a16="http://schemas.microsoft.com/office/drawing/2014/main" id="{42E3E804-7E2F-844A-BFC4-00BD83FA5D76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626" y="2544417"/>
            <a:ext cx="6360043" cy="4067091"/>
          </a:xfrm>
          <a:prstGeom prst="rect">
            <a:avLst/>
          </a:prstGeom>
          <a:noFill/>
          <a:ln>
            <a:noFill/>
          </a:ln>
          <a:effectLst>
            <a:softEdge rad="393303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7460D4-A972-6249-A061-4A5CAE96B9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79000"/>
                    </a14:imgEffect>
                    <a14:imgEffect>
                      <a14:brightnessContrast bright="15000" contrast="1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7890" y="899160"/>
            <a:ext cx="2573760" cy="2608385"/>
          </a:xfrm>
          <a:prstGeom prst="ellipse">
            <a:avLst/>
          </a:prstGeom>
          <a:ln>
            <a:noFill/>
          </a:ln>
          <a:effectLst>
            <a:softEdge rad="2794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BFDAB2-FBCC-774F-94A2-1D5BD75E98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36" b="89617" l="9818" r="91636">
                        <a14:foregroundMark x1="52000" y1="55191" x2="57248" y2="60859"/>
                        <a14:foregroundMark x1="67355" y1="67911" x2="68405" y2="67954"/>
                        <a14:foregroundMark x1="77142" y1="59056" x2="77300" y2="59174"/>
                        <a14:foregroundMark x1="46182" y1="33880" x2="49100" y2="32418"/>
                        <a14:foregroundMark x1="51400" y1="27671" x2="48727" y2="28962"/>
                        <a14:foregroundMark x1="58909" y1="24044" x2="57724" y2="24616"/>
                        <a14:foregroundMark x1="54545" y1="30601" x2="57091" y2="28962"/>
                        <a14:foregroundMark x1="52791" y1="29100" x2="57818" y2="27322"/>
                        <a14:backgroundMark x1="62545" y1="56831" x2="62545" y2="56831"/>
                        <a14:backgroundMark x1="62545" y1="56831" x2="66182" y2="59563"/>
                        <a14:backgroundMark x1="72000" y1="49727" x2="75636" y2="52459"/>
                        <a14:backgroundMark x1="57818" y1="59563" x2="70545" y2="60656"/>
                        <a14:backgroundMark x1="75636" y1="62295" x2="81091" y2="65027"/>
                        <a14:backgroundMark x1="82909" y1="65027" x2="86909" y2="66667"/>
                        <a14:backgroundMark x1="82545" y1="62842" x2="88364" y2="69399"/>
                        <a14:backgroundMark x1="88364" y1="68306" x2="88000" y2="73224"/>
                        <a14:backgroundMark x1="88727" y1="67760" x2="88727" y2="67760"/>
                        <a14:backgroundMark x1="88727" y1="68306" x2="89091" y2="68852"/>
                        <a14:backgroundMark x1="72000" y1="73224" x2="80000" y2="78689"/>
                        <a14:backgroundMark x1="68000" y1="84153" x2="72364" y2="83607"/>
                        <a14:backgroundMark x1="67636" y1="90710" x2="70182" y2="89617"/>
                        <a14:backgroundMark x1="73091" y1="55738" x2="76000" y2="56831"/>
                        <a14:backgroundMark x1="90182" y1="65574" x2="89091" y2="69945"/>
                        <a14:backgroundMark x1="86182" y1="77596" x2="86545" y2="75956"/>
                        <a14:backgroundMark x1="69091" y1="89071" x2="74182" y2="89617"/>
                        <a14:backgroundMark x1="74545" y1="57923" x2="75636" y2="58470"/>
                        <a14:backgroundMark x1="76364" y1="57923" x2="77455" y2="58470"/>
                        <a14:backgroundMark x1="72000" y1="71038" x2="84000" y2="59016"/>
                        <a14:backgroundMark x1="84000" y1="59016" x2="80364" y2="85246"/>
                        <a14:backgroundMark x1="80364" y1="85246" x2="67636" y2="99454"/>
                        <a14:backgroundMark x1="67636" y1="99454" x2="84727" y2="86339"/>
                        <a14:backgroundMark x1="84727" y1="86339" x2="72000" y2="73224"/>
                        <a14:backgroundMark x1="72000" y1="73224" x2="72364" y2="73224"/>
                        <a14:backgroundMark x1="70182" y1="72678" x2="82909" y2="63934"/>
                        <a14:backgroundMark x1="82909" y1="63934" x2="74182" y2="85792"/>
                        <a14:backgroundMark x1="74182" y1="85792" x2="69455" y2="87432"/>
                        <a14:backgroundMark x1="63636" y1="84153" x2="70545" y2="90164"/>
                        <a14:backgroundMark x1="87636" y1="68852" x2="92000" y2="74317"/>
                        <a14:backgroundMark x1="68000" y1="69399" x2="78182" y2="53552"/>
                        <a14:backgroundMark x1="78182" y1="53552" x2="77818" y2="54098"/>
                        <a14:backgroundMark x1="52000" y1="26776" x2="52646" y2="26776"/>
                        <a14:backgroundMark x1="52364" y1="25683" x2="54182" y2="262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68604" y="4911284"/>
            <a:ext cx="2733572" cy="18190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02BD3A-8F46-D34C-84CC-2E5CC89B1748}"/>
              </a:ext>
            </a:extLst>
          </p:cNvPr>
          <p:cNvSpPr txBox="1"/>
          <p:nvPr/>
        </p:nvSpPr>
        <p:spPr>
          <a:xfrm>
            <a:off x="340870" y="4112128"/>
            <a:ext cx="3794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10"/>
                  <a:tile tx="0" ty="0" sx="100000" sy="100000" flip="none" algn="tl"/>
                </a:blipFill>
              </a:rPr>
              <a:t>Мирный договор заключен </a:t>
            </a:r>
          </a:p>
          <a:p>
            <a:pPr algn="ctr"/>
            <a:r>
              <a:rPr lang="ru-RU" sz="3200" i="1" dirty="0">
                <a:blipFill>
                  <a:blip r:embed="rId10"/>
                  <a:tile tx="0" ty="0" sx="100000" sy="100000" flip="none" algn="tl"/>
                </a:blipFill>
              </a:rPr>
              <a:t>14 июля 1700 года</a:t>
            </a:r>
            <a:endParaRPr lang="en-RU" sz="3200" i="1" dirty="0">
              <a:blipFill>
                <a:blip r:embed="rId10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9359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623"/>
            <a:ext cx="10515600" cy="812034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Петр </a:t>
            </a:r>
            <a:r>
              <a:rPr lang="en-GB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I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 на воронежской земле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6">
            <a:extLst>
              <a:ext uri="{FF2B5EF4-FFF2-40B4-BE49-F238E27FC236}">
                <a16:creationId xmlns:a16="http://schemas.microsoft.com/office/drawing/2014/main" id="{1563B93C-7FA1-C542-84E2-218986971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22"/>
          <a:stretch/>
        </p:blipFill>
        <p:spPr bwMode="auto">
          <a:xfrm>
            <a:off x="264944" y="2810501"/>
            <a:ext cx="2340490" cy="21474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1">
            <a:extLst>
              <a:ext uri="{FF2B5EF4-FFF2-40B4-BE49-F238E27FC236}">
                <a16:creationId xmlns:a16="http://schemas.microsoft.com/office/drawing/2014/main" id="{E30961B6-F1AC-9946-83DC-3F9BCEE412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641" t="24402" r="25593" b="26796"/>
          <a:stretch/>
        </p:blipFill>
        <p:spPr bwMode="auto">
          <a:xfrm>
            <a:off x="7111838" y="777391"/>
            <a:ext cx="2351201" cy="2154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17">
            <a:extLst>
              <a:ext uri="{FF2B5EF4-FFF2-40B4-BE49-F238E27FC236}">
                <a16:creationId xmlns:a16="http://schemas.microsoft.com/office/drawing/2014/main" id="{9F7BC2AF-39AA-0F45-A426-55CE3253EA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735" y="2528554"/>
            <a:ext cx="2149370" cy="2102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">
            <a:extLst>
              <a:ext uri="{FF2B5EF4-FFF2-40B4-BE49-F238E27FC236}">
                <a16:creationId xmlns:a16="http://schemas.microsoft.com/office/drawing/2014/main" id="{56FC9D05-1983-CF48-8247-371C6994A5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05" b="94895" l="50000" r="97500">
                        <a14:foregroundMark x1="52812" y1="34535" x2="52344" y2="52853"/>
                        <a14:foregroundMark x1="52344" y1="52853" x2="53906" y2="67267"/>
                        <a14:foregroundMark x1="62969" y1="9610" x2="71406" y2="8108"/>
                        <a14:foregroundMark x1="71406" y1="8108" x2="79375" y2="9309"/>
                        <a14:foregroundMark x1="79375" y1="9309" x2="79375" y2="9309"/>
                        <a14:foregroundMark x1="68906" y1="5706" x2="78125" y2="5706"/>
                        <a14:foregroundMark x1="78125" y1="5706" x2="85781" y2="13213"/>
                        <a14:foregroundMark x1="85781" y1="13213" x2="91406" y2="26126"/>
                        <a14:foregroundMark x1="91406" y1="26126" x2="93750" y2="44144"/>
                        <a14:foregroundMark x1="93750" y1="44144" x2="96563" y2="38739"/>
                        <a14:foregroundMark x1="65625" y1="90691" x2="80156" y2="89189"/>
                        <a14:foregroundMark x1="50000" y1="47748" x2="54375" y2="77177"/>
                        <a14:foregroundMark x1="68281" y1="95195" x2="78906" y2="95495"/>
                        <a14:foregroundMark x1="96875" y1="41141" x2="97500" y2="40240"/>
                        <a14:foregroundMark x1="50625" y1="42643" x2="53438" y2="27327"/>
                        <a14:foregroundMark x1="53438" y1="27327" x2="58906" y2="15616"/>
                        <a14:foregroundMark x1="58906" y1="15616" x2="67188" y2="6006"/>
                        <a14:foregroundMark x1="67188" y1="6006" x2="76250" y2="5405"/>
                        <a14:foregroundMark x1="76250" y1="5405" x2="79063" y2="6006"/>
                        <a14:foregroundMark x1="64063" y1="8408" x2="57188" y2="17117"/>
                        <a14:foregroundMark x1="57188" y1="17117" x2="54688" y2="252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9"/>
          <a:stretch/>
        </p:blipFill>
        <p:spPr bwMode="auto">
          <a:xfrm>
            <a:off x="3996461" y="1816830"/>
            <a:ext cx="3725910" cy="384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0B6EE2-1821-614C-97B5-2CFDA82D57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4597" y="4631039"/>
            <a:ext cx="2417351" cy="2102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8">
            <a:extLst>
              <a:ext uri="{FF2B5EF4-FFF2-40B4-BE49-F238E27FC236}">
                <a16:creationId xmlns:a16="http://schemas.microsoft.com/office/drawing/2014/main" id="{24551928-5EFC-9D4F-88E3-0B4736EE778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44476" r="3113" b="3679"/>
          <a:stretch/>
        </p:blipFill>
        <p:spPr bwMode="auto">
          <a:xfrm>
            <a:off x="2229227" y="777391"/>
            <a:ext cx="2215348" cy="21024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15">
            <a:extLst>
              <a:ext uri="{FF2B5EF4-FFF2-40B4-BE49-F238E27FC236}">
                <a16:creationId xmlns:a16="http://schemas.microsoft.com/office/drawing/2014/main" id="{68945CB9-A64C-D94A-8EB1-CF3EE36959B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733" y="4473953"/>
            <a:ext cx="2262113" cy="223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CF350BBE-84DA-384A-B3A2-1C606963971C}"/>
              </a:ext>
            </a:extLst>
          </p:cNvPr>
          <p:cNvCxnSpPr>
            <a:cxnSpLocks/>
            <a:stCxn id="4" idx="0"/>
            <a:endCxn id="6" idx="2"/>
          </p:cNvCxnSpPr>
          <p:nvPr/>
        </p:nvCxnSpPr>
        <p:spPr>
          <a:xfrm rot="5400000" flipH="1" flipV="1">
            <a:off x="1341275" y="1922549"/>
            <a:ext cx="981867" cy="794038"/>
          </a:xfrm>
          <a:prstGeom prst="curvedConnector2">
            <a:avLst/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>
            <a:extLst>
              <a:ext uri="{FF2B5EF4-FFF2-40B4-BE49-F238E27FC236}">
                <a16:creationId xmlns:a16="http://schemas.microsoft.com/office/drawing/2014/main" id="{170894A9-1650-3147-8D4E-F661F1C300AF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4444575" y="1092977"/>
            <a:ext cx="3011588" cy="682576"/>
          </a:xfrm>
          <a:prstGeom prst="curvedConnector4">
            <a:avLst>
              <a:gd name="adj1" fmla="val 42189"/>
              <a:gd name="adj2" fmla="val 136610"/>
            </a:avLst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Curved Connector 27">
            <a:extLst>
              <a:ext uri="{FF2B5EF4-FFF2-40B4-BE49-F238E27FC236}">
                <a16:creationId xmlns:a16="http://schemas.microsoft.com/office/drawing/2014/main" id="{7072533D-1306-FF4D-A005-747B78634301}"/>
              </a:ext>
            </a:extLst>
          </p:cNvPr>
          <p:cNvCxnSpPr>
            <a:cxnSpLocks/>
            <a:stCxn id="8" idx="7"/>
          </p:cNvCxnSpPr>
          <p:nvPr/>
        </p:nvCxnSpPr>
        <p:spPr>
          <a:xfrm rot="16200000" flipH="1">
            <a:off x="9167925" y="1043765"/>
            <a:ext cx="1539673" cy="1638097"/>
          </a:xfrm>
          <a:prstGeom prst="curvedConnector4">
            <a:avLst>
              <a:gd name="adj1" fmla="val -14847"/>
              <a:gd name="adj2" fmla="val 60510"/>
            </a:avLst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>
            <a:extLst>
              <a:ext uri="{FF2B5EF4-FFF2-40B4-BE49-F238E27FC236}">
                <a16:creationId xmlns:a16="http://schemas.microsoft.com/office/drawing/2014/main" id="{94882E95-37F6-B745-9A2E-A81327DFB3BC}"/>
              </a:ext>
            </a:extLst>
          </p:cNvPr>
          <p:cNvCxnSpPr>
            <a:cxnSpLocks/>
            <a:stCxn id="9" idx="5"/>
            <a:endCxn id="10" idx="6"/>
          </p:cNvCxnSpPr>
          <p:nvPr/>
        </p:nvCxnSpPr>
        <p:spPr>
          <a:xfrm rot="5400000">
            <a:off x="9946578" y="4370406"/>
            <a:ext cx="1269028" cy="1174491"/>
          </a:xfrm>
          <a:prstGeom prst="curvedConnector2">
            <a:avLst/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>
            <a:extLst>
              <a:ext uri="{FF2B5EF4-FFF2-40B4-BE49-F238E27FC236}">
                <a16:creationId xmlns:a16="http://schemas.microsoft.com/office/drawing/2014/main" id="{17D34F2E-BDD7-5846-A7B3-2B2D7A45D76C}"/>
              </a:ext>
            </a:extLst>
          </p:cNvPr>
          <p:cNvCxnSpPr>
            <a:cxnSpLocks/>
            <a:endCxn id="13" idx="5"/>
          </p:cNvCxnSpPr>
          <p:nvPr/>
        </p:nvCxnSpPr>
        <p:spPr>
          <a:xfrm rot="10800000" flipV="1">
            <a:off x="4407935" y="5592166"/>
            <a:ext cx="3323798" cy="833456"/>
          </a:xfrm>
          <a:prstGeom prst="curvedConnector4">
            <a:avLst>
              <a:gd name="adj1" fmla="val 44675"/>
              <a:gd name="adj2" fmla="val 108885"/>
            </a:avLst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Curved Connector 47">
            <a:extLst>
              <a:ext uri="{FF2B5EF4-FFF2-40B4-BE49-F238E27FC236}">
                <a16:creationId xmlns:a16="http://schemas.microsoft.com/office/drawing/2014/main" id="{86BE0298-2B8A-3B49-A5E9-24A96549EFC7}"/>
              </a:ext>
            </a:extLst>
          </p:cNvPr>
          <p:cNvCxnSpPr>
            <a:cxnSpLocks/>
          </p:cNvCxnSpPr>
          <p:nvPr/>
        </p:nvCxnSpPr>
        <p:spPr>
          <a:xfrm rot="10800000">
            <a:off x="1208480" y="4839807"/>
            <a:ext cx="1661898" cy="1585817"/>
          </a:xfrm>
          <a:prstGeom prst="curvedConnector3">
            <a:avLst>
              <a:gd name="adj1" fmla="val 50000"/>
            </a:avLst>
          </a:prstGeom>
          <a:ln w="28575">
            <a:solidFill>
              <a:srgbClr val="391A05">
                <a:alpha val="72000"/>
              </a:srgb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562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pic>
        <p:nvPicPr>
          <p:cNvPr id="4" name="Рисунок 3" descr="https://studfile.net/html/2706/222/html_GXldbzLR67.FtTf/img-MwV8A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t="17348" r="2233" b="11433"/>
          <a:stretch/>
        </p:blipFill>
        <p:spPr bwMode="auto">
          <a:xfrm>
            <a:off x="0" y="891539"/>
            <a:ext cx="5292090" cy="4941659"/>
          </a:xfrm>
          <a:prstGeom prst="rect">
            <a:avLst/>
          </a:prstGeom>
          <a:noFill/>
          <a:ln>
            <a:noFill/>
          </a:ln>
          <a:effectLst>
            <a:softEdge rad="639911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84028BF-57C7-F54C-A13F-F6928400B067}"/>
              </a:ext>
            </a:extLst>
          </p:cNvPr>
          <p:cNvSpPr txBox="1"/>
          <p:nvPr/>
        </p:nvSpPr>
        <p:spPr>
          <a:xfrm>
            <a:off x="1700212" y="425047"/>
            <a:ext cx="89868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Азовский поход Петра </a:t>
            </a:r>
            <a:r>
              <a:rPr lang="en-GB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 </a:t>
            </a:r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 1695 году</a:t>
            </a:r>
            <a:endParaRPr lang="en-RU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05287A-CFCB-204F-A43A-9D334C45A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3530" y="2139080"/>
            <a:ext cx="6031230" cy="447651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B5DCF62-7988-3A4F-AE33-CC8D6C95234A}"/>
              </a:ext>
            </a:extLst>
          </p:cNvPr>
          <p:cNvSpPr txBox="1"/>
          <p:nvPr/>
        </p:nvSpPr>
        <p:spPr>
          <a:xfrm>
            <a:off x="6574671" y="1620775"/>
            <a:ext cx="3841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России нужен флот!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F96EEB-FBD6-4E4B-B4A8-8C96028B9F12}"/>
              </a:ext>
            </a:extLst>
          </p:cNvPr>
          <p:cNvSpPr txBox="1"/>
          <p:nvPr/>
        </p:nvSpPr>
        <p:spPr>
          <a:xfrm>
            <a:off x="725294" y="5540810"/>
            <a:ext cx="4340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Поражение под Азовом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1659758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2679"/>
            <a:ext cx="10515600" cy="115970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Выбор места для строительства флота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550742-6BCA-EC47-A414-1144200299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9000"/>
                    </a14:imgEffect>
                    <a14:imgEffect>
                      <a14:colorTemperature colorTemp="7025"/>
                    </a14:imgEffect>
                    <a14:imgEffect>
                      <a14:saturation sat="203000"/>
                    </a14:imgEffect>
                    <a14:imgEffect>
                      <a14:brightnessContrast bright="1000" contrast="-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659" y="1163827"/>
            <a:ext cx="3187700" cy="25527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02BD3A-8F46-D34C-84CC-2E5CC89B1748}"/>
              </a:ext>
            </a:extLst>
          </p:cNvPr>
          <p:cNvSpPr txBox="1"/>
          <p:nvPr/>
        </p:nvSpPr>
        <p:spPr>
          <a:xfrm>
            <a:off x="655139" y="3797806"/>
            <a:ext cx="3212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Корабельный лес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B99D63-3A9E-6545-878B-8FF7262B744D}"/>
              </a:ext>
            </a:extLst>
          </p:cNvPr>
          <p:cNvSpPr txBox="1"/>
          <p:nvPr/>
        </p:nvSpPr>
        <p:spPr>
          <a:xfrm>
            <a:off x="2788944" y="4589206"/>
            <a:ext cx="4873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Судостроительный опыт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B53459A-DC61-1F4E-A2AF-7F347C4399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532" t="30589" b="4092"/>
          <a:stretch/>
        </p:blipFill>
        <p:spPr>
          <a:xfrm>
            <a:off x="7808979" y="1486307"/>
            <a:ext cx="3450508" cy="39556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254BA9-8162-F442-98C6-BAE3D9F31077}"/>
              </a:ext>
            </a:extLst>
          </p:cNvPr>
          <p:cNvSpPr txBox="1"/>
          <p:nvPr/>
        </p:nvSpPr>
        <p:spPr>
          <a:xfrm>
            <a:off x="8205792" y="5371693"/>
            <a:ext cx="2656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blipFill>
                  <a:blip r:embed="rId5"/>
                  <a:tile tx="0" ty="0" sx="100000" sy="100000" flip="none" algn="tl"/>
                </a:blipFill>
              </a:rPr>
              <a:t>Выход к Азову</a:t>
            </a:r>
            <a:endParaRPr lang="en-RU" sz="3200" i="1" dirty="0">
              <a:blipFill>
                <a:blip r:embed="rId5"/>
                <a:tile tx="0" ty="0" sx="100000" sy="100000" flip="none" algn="tl"/>
              </a:blipFill>
            </a:endParaRPr>
          </a:p>
        </p:txBody>
      </p:sp>
      <p:pic>
        <p:nvPicPr>
          <p:cNvPr id="12" name="Рисунок 11" descr="https://avatars.dzeninfra.ru/get-zen_doc/1804213/pub_5d239bf7c31e4900ad5417e2_5d239c7246f4ff00aef9f4db/scale_1200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776" y="1628704"/>
            <a:ext cx="4807016" cy="3088971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823190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8721"/>
            <a:ext cx="10515600" cy="1084401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Воронеж – колыбель русского флота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22">
            <a:extLst>
              <a:ext uri="{FF2B5EF4-FFF2-40B4-BE49-F238E27FC236}">
                <a16:creationId xmlns:a16="http://schemas.microsoft.com/office/drawing/2014/main" id="{3E53D52E-1C2C-B14F-9152-01482CE7E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98" y="2636052"/>
            <a:ext cx="5940425" cy="3927475"/>
          </a:xfrm>
          <a:prstGeom prst="rect">
            <a:avLst/>
          </a:prstGeom>
          <a:noFill/>
          <a:ln>
            <a:noFill/>
          </a:ln>
          <a:effectLst>
            <a:softEdge rad="411956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507C78-3C07-2C47-9338-8F29E2E50549}"/>
              </a:ext>
            </a:extLst>
          </p:cNvPr>
          <p:cNvSpPr txBox="1"/>
          <p:nvPr/>
        </p:nvSpPr>
        <p:spPr>
          <a:xfrm>
            <a:off x="7392274" y="1342384"/>
            <a:ext cx="33928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Вид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на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Адмиралтейство</a:t>
            </a:r>
            <a:endParaRPr lang="en-RU" sz="3200" i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3A94D7-C196-0E46-8AA4-0181494B891F}"/>
              </a:ext>
            </a:extLst>
          </p:cNvPr>
          <p:cNvSpPr txBox="1"/>
          <p:nvPr/>
        </p:nvSpPr>
        <p:spPr>
          <a:xfrm>
            <a:off x="1480496" y="4439653"/>
            <a:ext cx="37431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Закладка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судостроительной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верфи</a:t>
            </a:r>
            <a:endParaRPr lang="en-RU" sz="3200" i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pic>
        <p:nvPicPr>
          <p:cNvPr id="9" name="Рисунок 8" descr="https://bravo-voronezh.ru/wp-content/uploads/2021/05/VorAdmiralteystv-4_600_Petr-I-i-vid-na-Voronezh-nachala-XVIII-vek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3" y="1067798"/>
            <a:ext cx="6887817" cy="3673167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5117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FD53F1F-F7B4-974E-B039-1434C1F5E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138" y="152245"/>
            <a:ext cx="10515600" cy="819396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Работа воронежской верфи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989AD2-9F49-9E4D-AD9E-6698217C8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95" t="12474" r="8818" b="14259"/>
          <a:stretch/>
        </p:blipFill>
        <p:spPr>
          <a:xfrm>
            <a:off x="73572" y="561943"/>
            <a:ext cx="11767097" cy="619465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6" descr="Морской флот России - кто, где и как его создавал">
            <a:extLst>
              <a:ext uri="{FF2B5EF4-FFF2-40B4-BE49-F238E27FC236}">
                <a16:creationId xmlns:a16="http://schemas.microsoft.com/office/drawing/2014/main" id="{50181248-406B-0D41-8752-A3AE95405A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9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67" y="809676"/>
            <a:ext cx="5342109" cy="340773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3CFD47-894F-4C4C-ADFC-B92A9AE83C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4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</a:extLst>
          </a:blip>
          <a:srcRect l="49983"/>
          <a:stretch/>
        </p:blipFill>
        <p:spPr>
          <a:xfrm>
            <a:off x="9611171" y="473726"/>
            <a:ext cx="1905000" cy="2539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FFE4B5-DBDA-6040-BCDA-486160B719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3334366"/>
            <a:ext cx="5342109" cy="307551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16161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2886"/>
            <a:ext cx="10515600" cy="791013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Азовский поход Петра </a:t>
            </a:r>
            <a:r>
              <a:rPr lang="en-GB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I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 1696 году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11">
            <a:extLst>
              <a:ext uri="{FF2B5EF4-FFF2-40B4-BE49-F238E27FC236}">
                <a16:creationId xmlns:a16="http://schemas.microsoft.com/office/drawing/2014/main" id="{96301E7E-03A4-A647-B95B-7A78C9D809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0" b="90200" l="46000" r="96929">
                        <a14:foregroundMark x1="49197" y1="6958" x2="49088" y2="8633"/>
                        <a14:foregroundMark x1="44286" y1="82000" x2="50000" y2="93200"/>
                        <a14:foregroundMark x1="50000" y1="93200" x2="56357" y2="90600"/>
                        <a14:foregroundMark x1="56357" y1="90600" x2="66500" y2="92800"/>
                        <a14:foregroundMark x1="66500" y1="92800" x2="72429" y2="92600"/>
                        <a14:foregroundMark x1="72429" y1="92600" x2="93071" y2="94200"/>
                        <a14:foregroundMark x1="93071" y1="94200" x2="98071" y2="77600"/>
                        <a14:foregroundMark x1="98071" y1="77600" x2="94643" y2="8400"/>
                        <a14:foregroundMark x1="94643" y1="8400" x2="91546" y2="4421"/>
                        <a14:foregroundMark x1="54112" y1="3758" x2="49286" y2="4200"/>
                        <a14:foregroundMark x1="50143" y1="38600" x2="48500" y2="62200"/>
                        <a14:foregroundMark x1="48500" y1="62200" x2="50643" y2="38200"/>
                        <a14:foregroundMark x1="50643" y1="38200" x2="49143" y2="84200"/>
                        <a14:foregroundMark x1="49143" y1="84200" x2="49000" y2="85000"/>
                        <a14:foregroundMark x1="46571" y1="66200" x2="45786" y2="84600"/>
                        <a14:foregroundMark x1="45786" y1="84600" x2="47000" y2="67200"/>
                        <a14:foregroundMark x1="47000" y1="67200" x2="46000" y2="84400"/>
                        <a14:foregroundMark x1="46000" y1="84400" x2="46857" y2="90200"/>
                        <a14:foregroundMark x1="92286" y1="40400" x2="92286" y2="58800"/>
                        <a14:foregroundMark x1="92286" y1="58800" x2="92714" y2="42400"/>
                        <a14:foregroundMark x1="92714" y1="42400" x2="96429" y2="90200"/>
                        <a14:foregroundMark x1="96929" y1="85000" x2="96929" y2="90200"/>
                        <a14:foregroundMark x1="58357" y1="6000" x2="68643" y2="7800"/>
                        <a14:foregroundMark x1="57071" y1="5200" x2="70857" y2="6400"/>
                        <a14:backgroundMark x1="54429" y1="2400" x2="57635" y2="2771"/>
                        <a14:backgroundMark x1="71423" y1="3959" x2="83000" y2="2000"/>
                        <a14:backgroundMark x1="83000" y1="2000" x2="88214" y2="2400"/>
                        <a14:backgroundMark x1="88214" y1="2000" x2="93286" y2="1400"/>
                        <a14:backgroundMark x1="58143" y1="2000" x2="64429" y2="2200"/>
                        <a14:backgroundMark x1="64429" y1="2200" x2="70000" y2="1400"/>
                        <a14:backgroundMark x1="48286" y1="10800" x2="48286" y2="10800"/>
                        <a14:backgroundMark x1="48357" y1="11400" x2="44357" y2="82400"/>
                        <a14:backgroundMark x1="48714" y1="5400" x2="48929" y2="7200"/>
                        <a14:backgroundMark x1="48500" y1="11400" x2="48714" y2="12600"/>
                        <a14:backgroundMark x1="48786" y1="8800" x2="49000" y2="6000"/>
                        <a14:backgroundMark x1="48786" y1="8800" x2="48929" y2="1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788"/>
          <a:stretch/>
        </p:blipFill>
        <p:spPr bwMode="auto">
          <a:xfrm>
            <a:off x="-546538" y="596009"/>
            <a:ext cx="12738538" cy="6631121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28">
            <a:extLst>
              <a:ext uri="{FF2B5EF4-FFF2-40B4-BE49-F238E27FC236}">
                <a16:creationId xmlns:a16="http://schemas.microsoft.com/office/drawing/2014/main" id="{F0472620-ED85-A842-AE7F-326D1C1504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6000"/>
                    </a14:imgEffect>
                    <a14:imgEffect>
                      <a14:colorTemperature colorTemp="9239"/>
                    </a14:imgEffect>
                    <a14:imgEffect>
                      <a14:saturation sat="303000"/>
                    </a14:imgEffect>
                    <a14:imgEffect>
                      <a14:brightnessContrast bright="-3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014" y="3108961"/>
            <a:ext cx="5754921" cy="351255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7217D0-5B7E-104F-893D-EF25E55C41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1000"/>
                    </a14:imgEffect>
                    <a14:imgEffect>
                      <a14:colorTemperature colorTemp="6433"/>
                    </a14:imgEffect>
                    <a14:imgEffect>
                      <a14:saturation sat="160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633" y="1080086"/>
            <a:ext cx="5818367" cy="344739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412376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782"/>
            <a:ext cx="10515600" cy="696420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Пополнение русского флота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C31C4E-04FF-B043-B4F2-13FB349CF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3000"/>
                    </a14:imgEffect>
                    <a14:imgEffect>
                      <a14:colorTemperature colorTemp="11500"/>
                    </a14:imgEffect>
                    <a14:imgEffect>
                      <a14:saturation sat="14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4255" y="851859"/>
            <a:ext cx="5757168" cy="391292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37">
            <a:extLst>
              <a:ext uri="{FF2B5EF4-FFF2-40B4-BE49-F238E27FC236}">
                <a16:creationId xmlns:a16="http://schemas.microsoft.com/office/drawing/2014/main" id="{E9585942-D876-DE4F-90BB-9F9E2951F4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28241" r="71993">
                        <a14:foregroundMark x1="54182" y1="38889" x2="64545" y2="45778"/>
                        <a14:foregroundMark x1="64545" y1="45778" x2="66727" y2="51556"/>
                        <a14:foregroundMark x1="58727" y1="41556" x2="67091" y2="49778"/>
                        <a14:foregroundMark x1="64727" y1="49556" x2="60727" y2="42222"/>
                        <a14:foregroundMark x1="65818" y1="48667" x2="67636" y2="49778"/>
                        <a14:foregroundMark x1="66727" y1="49111" x2="67636" y2="46667"/>
                        <a14:foregroundMark x1="60182" y1="42222" x2="64364" y2="44444"/>
                        <a14:foregroundMark x1="64364" y1="44000" x2="65455" y2="44889"/>
                        <a14:backgroundMark x1="32909" y1="42667" x2="38000" y2="39778"/>
                        <a14:backgroundMark x1="52727" y1="37111" x2="54892" y2="37956"/>
                        <a14:backgroundMark x1="38000" y1="38889" x2="41818" y2="38667"/>
                      </a14:backgroundRemoval>
                    </a14:imgEffect>
                    <a14:imgEffect>
                      <a14:sharpenSoften amount="72000"/>
                    </a14:imgEffect>
                    <a14:imgEffect>
                      <a14:colorTemperature colorTemp="6693"/>
                    </a14:imgEffect>
                    <a14:imgEffect>
                      <a14:saturation sat="188000"/>
                    </a14:imgEffect>
                    <a14:imgEffect>
                      <a14:brightnessContrast bright="1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72" r="22538"/>
          <a:stretch/>
        </p:blipFill>
        <p:spPr bwMode="auto">
          <a:xfrm>
            <a:off x="9942434" y="-232888"/>
            <a:ext cx="2249566" cy="3365373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C4ED89-FEE8-9B44-A3FE-D925C90828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5402" y="2348503"/>
            <a:ext cx="5937504" cy="435114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2B10CC8-3171-C64C-836C-25A224759956}"/>
              </a:ext>
            </a:extLst>
          </p:cNvPr>
          <p:cNvSpPr txBox="1"/>
          <p:nvPr/>
        </p:nvSpPr>
        <p:spPr>
          <a:xfrm>
            <a:off x="5659692" y="1655287"/>
            <a:ext cx="54898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. </a:t>
            </a:r>
            <a:r>
              <a:rPr lang="ru-RU" sz="3200" i="1" dirty="0">
                <a:blipFill>
                  <a:blip r:embed="rId8"/>
                  <a:tile tx="0" ty="0" sx="100000" sy="100000" flip="none" algn="tl"/>
                </a:blipFill>
              </a:rPr>
              <a:t>Строительство кораблей </a:t>
            </a:r>
          </a:p>
          <a:p>
            <a:pPr algn="ctr"/>
            <a:r>
              <a:rPr lang="ru-RU" sz="3200" i="1" dirty="0">
                <a:blipFill>
                  <a:blip r:embed="rId8"/>
                  <a:tile tx="0" ty="0" sx="100000" sy="100000" flip="none" algn="tl"/>
                </a:blipFill>
              </a:rPr>
              <a:t> продолжалось до 1711 года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3A133C-FC17-9947-8369-2E1C895E9DDF}"/>
              </a:ext>
            </a:extLst>
          </p:cNvPr>
          <p:cNvSpPr txBox="1"/>
          <p:nvPr/>
        </p:nvSpPr>
        <p:spPr>
          <a:xfrm>
            <a:off x="271596" y="4445985"/>
            <a:ext cx="62624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8"/>
                  <a:tile tx="0" ty="0" sx="100000" sy="100000" flip="none" algn="tl"/>
                </a:blipFill>
              </a:rPr>
              <a:t>Построено свыше 1000 кораблей, </a:t>
            </a:r>
          </a:p>
          <a:p>
            <a:pPr algn="ctr"/>
            <a:r>
              <a:rPr lang="ru-RU" sz="3200" i="1" dirty="0">
                <a:blipFill>
                  <a:blip r:embed="rId8"/>
                  <a:tile tx="0" ty="0" sx="100000" sy="100000" flip="none" algn="tl"/>
                </a:blipFill>
              </a:rPr>
              <a:t>10 000 барж и плотов </a:t>
            </a:r>
          </a:p>
          <a:p>
            <a:pPr algn="ctr"/>
            <a:r>
              <a:rPr lang="ru-RU" sz="3200" i="1" dirty="0">
                <a:blipFill>
                  <a:blip r:embed="rId8"/>
                  <a:tile tx="0" ty="0" sx="100000" sy="100000" flip="none" algn="tl"/>
                </a:blipFill>
              </a:rPr>
              <a:t>по отечественным проектам </a:t>
            </a:r>
          </a:p>
        </p:txBody>
      </p:sp>
    </p:spTree>
    <p:extLst>
      <p:ext uri="{BB962C8B-B14F-4D97-AF65-F5344CB8AC3E}">
        <p14:creationId xmlns:p14="http://schemas.microsoft.com/office/powerpoint/2010/main" val="3363977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215"/>
            <a:ext cx="10515600" cy="833054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«</a:t>
            </a:r>
            <a:r>
              <a:rPr lang="ru-RU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Гото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Предестинация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»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975131-9499-D64D-AD24-4B42E44CC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057328"/>
            <a:ext cx="12192000" cy="581633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24">
            <a:extLst>
              <a:ext uri="{FF2B5EF4-FFF2-40B4-BE49-F238E27FC236}">
                <a16:creationId xmlns:a16="http://schemas.microsoft.com/office/drawing/2014/main" id="{741FA6E2-6D13-DE4A-90B1-689A80B1D2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5"/>
          <a:stretch/>
        </p:blipFill>
        <p:spPr bwMode="auto">
          <a:xfrm>
            <a:off x="263826" y="3110948"/>
            <a:ext cx="5628099" cy="3511263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1F188C6-E1EE-2A4E-8451-0F6E6BBE8E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4000"/>
                    </a14:imgEffect>
                    <a14:imgEffect>
                      <a14:colorTemperature colorTemp="11500"/>
                    </a14:imgEffect>
                    <a14:imgEffect>
                      <a14:saturation sat="0"/>
                    </a14:imgEffect>
                    <a14:imgEffect>
                      <a14:brightnessContrast bright="-2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621" y="694742"/>
            <a:ext cx="5606466" cy="3509510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76158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835E12-5D94-604E-904F-08D978A93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240"/>
            <a:ext cx="12192000" cy="685924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721920-B6D7-5041-BBF2-CBBA5531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5091"/>
            <a:ext cx="10515600" cy="843565"/>
          </a:xfrm>
        </p:spPr>
        <p:txBody>
          <a:bodyPr/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Военно-политический курс Петра </a:t>
            </a:r>
            <a:r>
              <a:rPr lang="en-GB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1A05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  <a:ea typeface="+mn-ea"/>
                <a:cs typeface="+mn-cs"/>
              </a:rPr>
              <a:t>I</a:t>
            </a:r>
            <a:endParaRPr lang="en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391A05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9">
            <a:extLst>
              <a:ext uri="{FF2B5EF4-FFF2-40B4-BE49-F238E27FC236}">
                <a16:creationId xmlns:a16="http://schemas.microsoft.com/office/drawing/2014/main" id="{FE023E01-6371-8247-A723-C66FD327A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92" y="1215970"/>
            <a:ext cx="5940425" cy="334137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1C60D53-BCA0-5F4B-B00F-33CEC04AEFE4}"/>
              </a:ext>
            </a:extLst>
          </p:cNvPr>
          <p:cNvSpPr txBox="1"/>
          <p:nvPr/>
        </p:nvSpPr>
        <p:spPr>
          <a:xfrm>
            <a:off x="609600" y="4427461"/>
            <a:ext cx="61203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Встреча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иностранных послов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и подготовка договора о военном союзе</a:t>
            </a:r>
            <a:endParaRPr lang="en-RU" sz="3200" i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35BEA7-4FBD-B84B-9142-41148A32A217}"/>
              </a:ext>
            </a:extLst>
          </p:cNvPr>
          <p:cNvSpPr txBox="1"/>
          <p:nvPr/>
        </p:nvSpPr>
        <p:spPr>
          <a:xfrm>
            <a:off x="7380037" y="1316995"/>
            <a:ext cx="36893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Осмотр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 послами </a:t>
            </a:r>
          </a:p>
          <a:p>
            <a:pPr algn="ctr"/>
            <a:r>
              <a:rPr lang="ru-RU" sz="3200" i="1" dirty="0">
                <a:blipFill>
                  <a:blip r:embed="rId4"/>
                  <a:tile tx="0" ty="0" sx="100000" sy="100000" flip="none" algn="tl"/>
                </a:blipFill>
              </a:rPr>
              <a:t>русского флота</a:t>
            </a:r>
            <a:endParaRPr lang="en-RU" sz="3200" i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pic>
        <p:nvPicPr>
          <p:cNvPr id="7" name="Рисунок 6" descr="https://bravo-voronezh.ru/wp-content/uploads/2018/12/Mitrofan_600_Azovskaya-flotiliya-Petra-I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07"/>
          <a:stretch/>
        </p:blipFill>
        <p:spPr bwMode="auto">
          <a:xfrm>
            <a:off x="6181344" y="2886655"/>
            <a:ext cx="5401056" cy="353392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2008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1937</TotalTime>
  <Words>127</Words>
  <Application>Microsoft Office PowerPoint</Application>
  <PresentationFormat>Широкоэкранный</PresentationFormat>
  <Paragraphs>39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Небываемое бывает (Петр I)</vt:lpstr>
      <vt:lpstr>Презентация PowerPoint</vt:lpstr>
      <vt:lpstr>Выбор места для строительства флота</vt:lpstr>
      <vt:lpstr>Воронеж – колыбель русского флота</vt:lpstr>
      <vt:lpstr>Работа воронежской верфи</vt:lpstr>
      <vt:lpstr>Азовский поход Петра I в 1696 году</vt:lpstr>
      <vt:lpstr>Пополнение русского флота</vt:lpstr>
      <vt:lpstr>«Гото Предестинация»</vt:lpstr>
      <vt:lpstr>Военно-политический курс Петра I</vt:lpstr>
      <vt:lpstr>Царский экзамен</vt:lpstr>
      <vt:lpstr>Керченский поход Петра I</vt:lpstr>
      <vt:lpstr>Петр I на воронежской земле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Анастасия Колодяжная</dc:creator>
  <cp:lastModifiedBy>Школа 1</cp:lastModifiedBy>
  <cp:revision>52</cp:revision>
  <dcterms:created xsi:type="dcterms:W3CDTF">2023-01-19T14:36:44Z</dcterms:created>
  <dcterms:modified xsi:type="dcterms:W3CDTF">2023-02-01T12:40:59Z</dcterms:modified>
</cp:coreProperties>
</file>