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1" r:id="rId13"/>
    <p:sldId id="266" r:id="rId14"/>
    <p:sldId id="272" r:id="rId15"/>
    <p:sldId id="267" r:id="rId16"/>
    <p:sldId id="273" r:id="rId17"/>
    <p:sldId id="268" r:id="rId18"/>
    <p:sldId id="274" r:id="rId19"/>
    <p:sldId id="269" r:id="rId20"/>
    <p:sldId id="275" r:id="rId21"/>
    <p:sldId id="270" r:id="rId22"/>
    <p:sldId id="276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790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166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49629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689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6964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236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954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469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334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887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355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505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838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734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872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230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C27F1-D231-4F21-97ED-B6B2005B96F6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71C17A1-9119-4C03-8733-E216312AF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422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CCE0CD-12DC-4DE0-ADA2-DE8A6AACAD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39311" y="1855033"/>
            <a:ext cx="8915399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Общие правила заготовки лекарственного растительного сырья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B48123-4F8C-4F23-866A-DF6C93D1FB82}"/>
              </a:ext>
            </a:extLst>
          </p:cNvPr>
          <p:cNvSpPr txBox="1"/>
          <p:nvPr/>
        </p:nvSpPr>
        <p:spPr>
          <a:xfrm>
            <a:off x="2229449" y="149901"/>
            <a:ext cx="8915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краевое государственное бюджетное </a:t>
            </a:r>
          </a:p>
          <a:p>
            <a:pPr algn="ctr"/>
            <a:r>
              <a:rPr lang="ru-RU" dirty="0"/>
              <a:t>профессиональное образовательное учреждение</a:t>
            </a:r>
          </a:p>
          <a:p>
            <a:pPr algn="ctr"/>
            <a:r>
              <a:rPr lang="ru-RU" dirty="0"/>
              <a:t>«Благовещенский медицинский техникум»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C4C2C3-7BEC-47C4-95EB-B22568A69006}"/>
              </a:ext>
            </a:extLst>
          </p:cNvPr>
          <p:cNvSpPr txBox="1"/>
          <p:nvPr/>
        </p:nvSpPr>
        <p:spPr>
          <a:xfrm>
            <a:off x="1673902" y="4899616"/>
            <a:ext cx="442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Специальность 33.02.01 Фармация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75914D-CD95-4263-B80C-6ECED8E38AA7}"/>
              </a:ext>
            </a:extLst>
          </p:cNvPr>
          <p:cNvSpPr txBox="1"/>
          <p:nvPr/>
        </p:nvSpPr>
        <p:spPr>
          <a:xfrm>
            <a:off x="7360172" y="4799883"/>
            <a:ext cx="44220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Преподаватель ПМ.01 Р2 МДК.01.01. Лекарствоведение</a:t>
            </a:r>
          </a:p>
          <a:p>
            <a:r>
              <a:rPr lang="ru-RU" b="1" dirty="0"/>
              <a:t>Мишина Н.С.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4743BB-F77D-4498-B795-E3BB06CF6F9D}"/>
              </a:ext>
            </a:extLst>
          </p:cNvPr>
          <p:cNvSpPr txBox="1"/>
          <p:nvPr/>
        </p:nvSpPr>
        <p:spPr>
          <a:xfrm>
            <a:off x="4242215" y="6211669"/>
            <a:ext cx="4841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/>
              <a:t>р.п</a:t>
            </a:r>
            <a:r>
              <a:rPr lang="ru-RU" dirty="0"/>
              <a:t>. Степное Озеро</a:t>
            </a:r>
          </a:p>
          <a:p>
            <a:pPr algn="ctr"/>
            <a:r>
              <a:rPr lang="ru-RU" dirty="0"/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717112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0E3F2D-2B31-4320-BB65-A7F95CD56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156" y="40533"/>
            <a:ext cx="8911687" cy="1280890"/>
          </a:xfrm>
        </p:spPr>
        <p:txBody>
          <a:bodyPr>
            <a:normAutofit/>
          </a:bodyPr>
          <a:lstStyle/>
          <a:p>
            <a:r>
              <a:rPr lang="ru-RU" b="1" dirty="0"/>
              <a:t>Правила заготовки основных морфологических групп сырья. Кора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F56035-BC49-4342-8DDD-752689B88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1322" y="1568391"/>
            <a:ext cx="11100124" cy="5289609"/>
          </a:xfrm>
        </p:spPr>
        <p:txBody>
          <a:bodyPr>
            <a:noAutofit/>
          </a:bodyPr>
          <a:lstStyle/>
          <a:p>
            <a:pPr indent="432000" algn="just"/>
            <a:r>
              <a:rPr lang="ru-RU" sz="2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Кора - </a:t>
            </a:r>
            <a:r>
              <a:rPr lang="ru-RU" sz="26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Cortices</a:t>
            </a:r>
            <a:r>
              <a:rPr lang="ru-RU" sz="2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 </a:t>
            </a:r>
            <a:r>
              <a:rPr lang="ru-RU" sz="2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Кору собирают весной, в период сокодвижения, в это время она легко отделяется от древесины. Для заготовки коры необходимо разрешение лесхозов. </a:t>
            </a:r>
          </a:p>
          <a:p>
            <a:pPr indent="432000" algn="just"/>
            <a:r>
              <a:rPr lang="ru-RU" sz="2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Кору собирают с молодых ветвей и стволов, предварительно очистив от лишайников. Ножами делают кольцевые надрезы на расстоянии 20-30 см один от другого, соединяют двумя продольными надрезами и снимают в виде желобков. </a:t>
            </a:r>
          </a:p>
          <a:p>
            <a:pPr indent="432000" algn="just"/>
            <a:r>
              <a:rPr lang="ru-RU" sz="2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Дефекты сырья: </a:t>
            </a:r>
            <a:r>
              <a:rPr lang="ru-RU" sz="2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кора с лишайниками или бугристой пробкой, с остатком древесины, потемневшая или пораженная плесенью, органические и минеральные примеси.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val="3664456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84F6DA-4D36-4404-9C4B-B80E29863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422" y="149548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Правила заготовки основных морфологических групп сырья. Листья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C315D8-BCC8-4395-AA20-AED96AB97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4871" y="1430438"/>
            <a:ext cx="10961225" cy="7007506"/>
          </a:xfrm>
        </p:spPr>
        <p:txBody>
          <a:bodyPr>
            <a:noAutofit/>
          </a:bodyPr>
          <a:lstStyle/>
          <a:p>
            <a:pPr indent="432000" algn="just"/>
            <a:r>
              <a:rPr lang="ru-RU" sz="2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Листья - </a:t>
            </a:r>
            <a:r>
              <a:rPr lang="ru-RU" sz="26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Folia</a:t>
            </a:r>
            <a:r>
              <a:rPr lang="ru-RU" sz="2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 </a:t>
            </a:r>
            <a:r>
              <a:rPr lang="ru-RU" sz="2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Листья собирают, когда они полностью сформировались, обычно в период бутонизации и цветения. Но бывают и другие сроки заготовки. </a:t>
            </a:r>
          </a:p>
          <a:p>
            <a:pPr indent="432000" algn="just"/>
            <a:r>
              <a:rPr lang="ru-RU" sz="2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Например, листья мать-и-мачехи заготавливают в первую половину лета (после цветения), листья толокнянки и брусники - до цветения весной и после плодоношения осенью. Сырье, собранное в другой срок, при сушке чернеет. </a:t>
            </a:r>
          </a:p>
          <a:p>
            <a:pPr indent="432000" algn="just"/>
            <a:r>
              <a:rPr lang="ru-RU" sz="2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Листья вахты трехлистной собирают после цветения, хорошо сформировавшимися. Берут развитые нижние и срединные листья. Их осторожно обрывают либо срезают с черешком или без черешка, в зависимости от требований нормативной документации. </a:t>
            </a:r>
          </a:p>
        </p:txBody>
      </p:sp>
    </p:spTree>
    <p:extLst>
      <p:ext uri="{BB962C8B-B14F-4D97-AF65-F5344CB8AC3E}">
        <p14:creationId xmlns:p14="http://schemas.microsoft.com/office/powerpoint/2010/main" val="1907887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C6C626-B098-4428-8898-DC1E69ED4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0019" y="126399"/>
            <a:ext cx="9988756" cy="1308862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Правила заготовки основных морфологических групп сырья. Листья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D7C47D-F845-4DE9-A77A-C6778BC58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7467" y="1666753"/>
            <a:ext cx="10741307" cy="4710897"/>
          </a:xfrm>
        </p:spPr>
        <p:txBody>
          <a:bodyPr>
            <a:normAutofit/>
          </a:bodyPr>
          <a:lstStyle/>
          <a:p>
            <a:pPr indent="432000" algn="just"/>
            <a:r>
              <a:rPr lang="ru-RU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При заготовке листьев мяты и листьев шалфея срезают или скашивают траву, а после ее сушки обмолачивают листья. </a:t>
            </a:r>
          </a:p>
          <a:p>
            <a:pPr indent="432000" algn="just"/>
            <a:r>
              <a:rPr lang="ru-RU" sz="28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Дефекты сырья: </a:t>
            </a:r>
            <a:r>
              <a:rPr lang="ru-RU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пластинки листьев, изменившиеся по цвету, поврежденные вредителями или плесенью, измельченные, засоренные другими частями лекарственного растения, минеральными и органическими примесями.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2898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67D1D1-C32C-4A2E-85FB-80D7C3AC5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3720" y="218996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Правила заготовки основных морфологических групп сырья. Цветки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271EE2-4BA6-45A2-96EB-001A92E4E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825" y="1693762"/>
            <a:ext cx="11173428" cy="4382947"/>
          </a:xfrm>
        </p:spPr>
        <p:txBody>
          <a:bodyPr>
            <a:normAutofit/>
          </a:bodyPr>
          <a:lstStyle/>
          <a:p>
            <a:pPr indent="432000"/>
            <a:r>
              <a:rPr lang="ru-RU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Цветки </a:t>
            </a:r>
            <a:r>
              <a:rPr lang="ru-RU" sz="28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ru-RU" sz="28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Flores</a:t>
            </a:r>
            <a:r>
              <a:rPr lang="ru-RU" sz="28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)- </a:t>
            </a:r>
            <a:r>
              <a:rPr lang="ru-RU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цветки (отдельные цветки или цельные соцветия) собирают в начале или во время полного цветения. </a:t>
            </a:r>
          </a:p>
          <a:p>
            <a:pPr indent="432000"/>
            <a:r>
              <a:rPr lang="ru-RU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Конкретные сроки сбора каждого вида цветков указаны в соответствующей инструкции по заготовке. </a:t>
            </a:r>
          </a:p>
          <a:p>
            <a:pPr indent="432000"/>
            <a:r>
              <a:rPr lang="ru-RU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Цветки аккуратно обрывают руками (ромашка пахучая, календула), срезают ножницами, секаторами (боярышник, липа), на плантациях используют специальные уборочные машины.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0418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A6E4AD-A18E-479C-9E39-D4BFBAFB6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1042" y="0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Правила заготовки основных морфологических групп сырья. Цветки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636799-B19F-46A8-8420-0F9E9C67C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1722" y="1280890"/>
            <a:ext cx="11053822" cy="5478725"/>
          </a:xfrm>
        </p:spPr>
        <p:txBody>
          <a:bodyPr>
            <a:noAutofit/>
          </a:bodyPr>
          <a:lstStyle/>
          <a:p>
            <a:pPr indent="432000" algn="just"/>
            <a:r>
              <a:rPr lang="ru-RU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Для некоторых видов сырья регламентируется длина цветоноса (для бессмертника песчаного - до 1 см, ромашки аптечной - до 3 см). </a:t>
            </a:r>
          </a:p>
          <a:p>
            <a:pPr indent="432000" algn="just"/>
            <a:r>
              <a:rPr lang="ru-RU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Цветки - очень нежные части растения, их аккуратно укладывают в тару и быстро доставляют к месту сушки и переработки.</a:t>
            </a:r>
          </a:p>
          <a:p>
            <a:pPr indent="432000" algn="just"/>
            <a:r>
              <a:rPr lang="ru-RU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sz="28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Дефекты сырья: </a:t>
            </a:r>
            <a:r>
              <a:rPr lang="ru-RU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цветки, собранные в период </a:t>
            </a:r>
            <a:r>
              <a:rPr lang="ru-RU" sz="2800" b="1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отцветания</a:t>
            </a:r>
            <a:r>
              <a:rPr lang="ru-RU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или начала образования плодов, пораженные или изменившие естественный цвет, с примесью цветоножек, стеблей, листьев, чрезмерно измельченные, с минеральными и органическими примесями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461135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CB9447-320C-408F-AACA-64C6DC538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8719" y="11575"/>
            <a:ext cx="9455893" cy="122784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Правила заготовки основных морфологических групп сырья. Трава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3AC71D-4380-4C91-AE1B-99CE04E677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389" y="1239415"/>
            <a:ext cx="11504611" cy="5457463"/>
          </a:xfrm>
        </p:spPr>
        <p:txBody>
          <a:bodyPr>
            <a:noAutofit/>
          </a:bodyPr>
          <a:lstStyle/>
          <a:p>
            <a:pPr indent="432000" algn="just"/>
            <a:r>
              <a:rPr lang="ru-RU" sz="23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Травы </a:t>
            </a:r>
            <a:r>
              <a:rPr lang="ru-RU" sz="23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ru-RU" sz="23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Herbae</a:t>
            </a:r>
            <a:r>
              <a:rPr lang="ru-RU" sz="23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)- </a:t>
            </a:r>
            <a:r>
              <a:rPr lang="ru-RU" sz="23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траву собирают во время цветения, некоторые виды - в начале бутонизации (череда трехраздельная, полынь горькая), в начале цветения (ландыш, термопсис ланцетный), другие - в период цветения и до осыпания плодов (горицвет весенний) или в период плодоношения (багульник болотный).</a:t>
            </a:r>
          </a:p>
          <a:p>
            <a:pPr indent="432000" algn="just"/>
            <a:r>
              <a:rPr lang="ru-RU" sz="23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Побеги срезают ножами, ножницами, скашивают, предварительно удалив посторонние растения из зарослей. </a:t>
            </a:r>
          </a:p>
          <a:p>
            <a:pPr indent="432000" algn="just"/>
            <a:r>
              <a:rPr lang="ru-RU" sz="23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У одних растений срезают всю надземную часть на уровне 5-10 см от поверхности почвы (ландыш, горицвет весенний), оберегая почки возобновления, либо без грубых нижних частей стебля (зверобой, хвощ полевой, душица, чистотел, термопсис ланцетный), у других - только цветущие верхушки определенной длины (у тысячелистника - до 15 см длиной и с толщиной стебля до 3 мм; у пустырника - до 40 см длиной и с толщиной стебля до 5 мм; у полыни горькой - до 25 см длиной и с толщиной стебля до 3 мм).</a:t>
            </a:r>
          </a:p>
        </p:txBody>
      </p:sp>
    </p:spTree>
    <p:extLst>
      <p:ext uri="{BB962C8B-B14F-4D97-AF65-F5344CB8AC3E}">
        <p14:creationId xmlns:p14="http://schemas.microsoft.com/office/powerpoint/2010/main" val="1082456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9BD83D-6056-4BC6-B0D5-57636B5C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214" y="103249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Правила заготовки основных морфологических групп сырья. Трава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C83B97-EDB1-4FA6-B449-4CB3BF6DC0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4789" y="1840375"/>
            <a:ext cx="10579261" cy="4271058"/>
          </a:xfrm>
        </p:spPr>
        <p:txBody>
          <a:bodyPr>
            <a:normAutofit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Иногда (у однолетников) выдергивают все растение с корнем (сушеница топяная). Траву чабреца, тимьяна обыкновенного после сушки обмолачивают. </a:t>
            </a:r>
          </a:p>
          <a:p>
            <a:pPr algn="just"/>
            <a:r>
              <a:rPr lang="ru-RU" sz="2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Нельзя заготавливать травы поврежденные, запыленные, изменившие нормальный цвет. Траву рыхло складывают в тару и быстро доставляют к месту переработки или сушки. </a:t>
            </a:r>
          </a:p>
          <a:p>
            <a:pPr algn="just"/>
            <a:r>
              <a:rPr lang="ru-RU" sz="2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Дефекты сырья: </a:t>
            </a:r>
            <a:r>
              <a:rPr lang="ru-RU" sz="2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одревесневшие и толстые стеблевые части, части других растений, минеральные и органические примеси, большая осыпь листьев и цветков.</a:t>
            </a:r>
            <a:endParaRPr lang="ru-RU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97301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B80295-1DDD-4553-BD60-F2AAC2291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0"/>
            <a:ext cx="10316492" cy="1413035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Правила заготовки основных морфологических групп сырья. Плоды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91BBBE-3ED0-4132-B823-A2D62DCDB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8410" y="1413035"/>
            <a:ext cx="10498238" cy="4802570"/>
          </a:xfrm>
        </p:spPr>
        <p:txBody>
          <a:bodyPr>
            <a:normAutofit/>
          </a:bodyPr>
          <a:lstStyle/>
          <a:p>
            <a:pPr indent="432000" algn="just"/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Плоды 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ru-RU" sz="24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Fructus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)- 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 зависимости от характера околоплодника различают сухие (фенхель, анис, кориандр и др.) и сочные (малина, черника, черная смородина и др.) плоды. При их заготовке используют различные приемы.</a:t>
            </a:r>
          </a:p>
          <a:p>
            <a:pPr indent="432000" algn="just"/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Сухие плоды 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заготавливают при созревании 60-70 % плодов во избежание их массового осыпания. Надземную часть скашивают, сушат и обмолачивают, а плоды отсеивают.</a:t>
            </a:r>
          </a:p>
          <a:p>
            <a:pPr indent="432000" algn="just"/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Сочные плоды 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собирают без плодоножек в период полного созревания аккуратно вручную, по возможности не нарушая целостности оболочки плодов, так как давленые плоды быстро плесневеют.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563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83D833-25E1-42B9-9A8B-04A4B1C48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91674"/>
            <a:ext cx="10189171" cy="1424609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Правила заготовки основных морфологических групп сырья. Плоды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149C7D-8158-4D09-9963-4D9738C11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0066" y="1540188"/>
            <a:ext cx="10579260" cy="5057381"/>
          </a:xfrm>
        </p:spPr>
        <p:txBody>
          <a:bodyPr>
            <a:normAutofit/>
          </a:bodyPr>
          <a:lstStyle/>
          <a:p>
            <a:pPr indent="432000" algn="just"/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Иногда плоды осторожно счесывают специальными совками, но их использование наносит заметный ущерб зарослям, а сырье при этом требует более тщательной первичной обработки. </a:t>
            </a:r>
          </a:p>
          <a:p>
            <a:pPr indent="432000" algn="just"/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Нельзя срезать или обламывать ветви с плодами облепихи, шиповника, боярышника и др. Сочные плоды заготавливают в мелкие и широкие корзины, рекомендуется каждый слой в 4-5 см прокладывать листьями. </a:t>
            </a:r>
          </a:p>
          <a:p>
            <a:pPr indent="432000" algn="just"/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Дефекты сырья: 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плоды мятые, перезрелые, недозрелые, пораженные вредителями; из сухих плодов удаляют раздробленные плоды, другие части растения, органические и минеральные примеси.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1782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5C8987-C955-4FB9-AC64-4E68DBA1B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1123" y="173970"/>
            <a:ext cx="10254974" cy="109924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Правила заготовки основных морфологических групп сырья. Подземные органы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C4438F-966A-40EA-920B-BA249B099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825" y="1481560"/>
            <a:ext cx="11123272" cy="511601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Подземные органы: корни 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ru-RU" sz="24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Radices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), 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корневища 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ru-RU" sz="24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Rhizomata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), 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корневища и корни 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ru-RU" sz="24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Rhizomata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4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et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4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radices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), 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корневища с корнями 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ru-RU" sz="24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Rhizomata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4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cum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4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radicibus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algn="just"/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Подземные органы обычно заготавливают осенью, в период увядания растения, реже - весной, до начала вегетации. Имеются особенности в сроках заготовки отдельных видов сырья.</a:t>
            </a:r>
          </a:p>
          <a:p>
            <a:pPr algn="just"/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Подземные органы растений семейства астровые заготавливают только осенью; корневища лапчатки - в период цветения; корневища и корни родиолы розовой - в период цветения и плодоношения. Подземные органы растений выкапывают лопатами, на плантациях - плугами. </a:t>
            </a:r>
          </a:p>
          <a:p>
            <a:pPr algn="just"/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Ползучие корневища бадана, аира, заманихи, корни аралии иногда вырывают крючковидными захватами, баграми. После сбора отделяют остатки стеблей, прикорневых листьев, отмершие и гнилые участки корней и корневищ, отряхивают от земли, промывают, рыхло сложив в корзину, в проточной холодной воде.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4968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A199D0-384B-4137-B159-9EC09CD94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4394" y="624110"/>
            <a:ext cx="10377889" cy="940285"/>
          </a:xfrm>
        </p:spPr>
        <p:txBody>
          <a:bodyPr/>
          <a:lstStyle/>
          <a:p>
            <a:r>
              <a:rPr lang="ru-RU" b="1" dirty="0"/>
              <a:t>Основы заготовительного процесса ЛРС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93D449-2F55-4469-B5F9-DC9F8F7AF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0835" y="1461571"/>
            <a:ext cx="9816028" cy="5027364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Заготовка ЛРС – это процесс, включающий в себя ряд последовательных этапов.</a:t>
            </a: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1. сбор сырья.</a:t>
            </a: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2. Первичная обработка.</a:t>
            </a: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3. Сушка.</a:t>
            </a: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4. Приведение в стандартное состояние.</a:t>
            </a: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5. Упаковка.</a:t>
            </a: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6. Маркировка.</a:t>
            </a: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7. Транспортирование.</a:t>
            </a: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8. Хранение</a:t>
            </a:r>
          </a:p>
        </p:txBody>
      </p:sp>
    </p:spTree>
    <p:extLst>
      <p:ext uri="{BB962C8B-B14F-4D97-AF65-F5344CB8AC3E}">
        <p14:creationId xmlns:p14="http://schemas.microsoft.com/office/powerpoint/2010/main" val="38528191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026EAA-C371-40D3-BE6A-6738A3FC5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9434" y="172696"/>
            <a:ext cx="10475088" cy="152878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Правила заготовки основных морфологических групп сырья. Подземные органы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D8FAF2-EB6F-4120-A2DF-FA87000F21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9434" y="1540188"/>
            <a:ext cx="10475088" cy="5145115"/>
          </a:xfrm>
        </p:spPr>
        <p:txBody>
          <a:bodyPr>
            <a:normAutofit/>
          </a:bodyPr>
          <a:lstStyle/>
          <a:p>
            <a:pPr algn="just"/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Сырье, содержащее слизи, сапонины, промывают быстро из-за высокой растворимости действующих веществ или очищают от пробки (алтей, солодка). Очень крупные подземные органы режут на куски. К месту сушки сырье переносят в плетеных корзинах, ящиках, мешках. </a:t>
            </a:r>
          </a:p>
          <a:p>
            <a:pPr algn="just"/>
            <a:r>
              <a:rPr lang="ru-RU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Дефекты сырья: 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остатки стеблевых и других частей растения, минеральные и органические примеси, одревесневшие или пораженные части, плесень, посторонние подземные части.</a:t>
            </a:r>
          </a:p>
          <a:p>
            <a:pPr algn="just"/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Собранное сырье следует быстро доставить к месту сушки. Период между сбором и сушкой не должен превышать 2-3 часов. За это время необходимо провести первичную обработку сырья.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96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88D534-85C7-4762-BF36-7CAEC021B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8834" y="0"/>
            <a:ext cx="9097505" cy="717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Сбор ядовитых растений</a:t>
            </a:r>
            <a:b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6F72E7-CB2D-45DF-A127-5E0A7C3BE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101" y="1238491"/>
            <a:ext cx="11227443" cy="5335929"/>
          </a:xfrm>
        </p:spPr>
        <p:txBody>
          <a:bodyPr>
            <a:normAutofit/>
          </a:bodyPr>
          <a:lstStyle/>
          <a:p>
            <a:pPr indent="432000" algn="just"/>
            <a:r>
              <a:rPr lang="ru-RU" sz="23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 сборе ядовитых растений и работе с ними необходимо соблюдать определенные меры предосторожности.</a:t>
            </a:r>
          </a:p>
          <a:p>
            <a:pPr indent="432000" algn="just"/>
            <a:r>
              <a:rPr lang="ru-RU" sz="23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 сбору сырья, содержащего ядовитые вещества, например алкалоиды (красавка, дурман, белена, чистотел, чемерица, термопсис), сердечные гликозиды (наперстянка, ландыш, горицвет), можно привлекать только совершеннолетних сборщиков после проведения инструктажа.</a:t>
            </a:r>
          </a:p>
          <a:p>
            <a:pPr indent="432000" algn="just"/>
            <a:r>
              <a:rPr lang="ru-RU" sz="23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■ Нельзя привлекать к заготовке беременных и кормящих женщин.</a:t>
            </a:r>
          </a:p>
          <a:p>
            <a:pPr indent="432000" algn="just"/>
            <a:r>
              <a:rPr lang="ru-RU" sz="23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■ Во время работы запрещается прикасаться руками к слизистым оболочкам глаз, носа, рта.</a:t>
            </a:r>
          </a:p>
          <a:p>
            <a:pPr indent="432000" algn="just"/>
            <a:r>
              <a:rPr lang="ru-RU" sz="23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■ Нельзя употреблять пищу, курить.</a:t>
            </a:r>
          </a:p>
          <a:p>
            <a:pPr indent="432000" algn="just"/>
            <a:r>
              <a:rPr lang="ru-RU" sz="23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■ При переработке ядовитого сырья используют респираторы или увлажненные многослойные марлевые повязки.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39904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81540D-0800-4467-8BD8-2FFA8982C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7973" y="0"/>
            <a:ext cx="10312847" cy="1169043"/>
          </a:xfrm>
        </p:spPr>
        <p:txBody>
          <a:bodyPr/>
          <a:lstStyle/>
          <a:p>
            <a:pPr algn="ctr"/>
            <a:r>
              <a:rPr lang="ru-RU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Сбор ядовитых растений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C9F777-7B12-4103-9D45-6D663709A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0456" y="682906"/>
            <a:ext cx="10312846" cy="587994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После работы с ядовитым сырьем необходимо вымыть руки и лицо, выстирать одежду.</a:t>
            </a:r>
          </a:p>
          <a:p>
            <a:pPr algn="just"/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■ Не следует заготавливать одновременно с ядовитым сырьем другие виды лекарственного растительного сырья.</a:t>
            </a:r>
          </a:p>
          <a:p>
            <a:pPr algn="just"/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■ При отравлении необходимо вызвать скорую медицинскую помощь.</a:t>
            </a:r>
          </a:p>
          <a:p>
            <a:pPr algn="just"/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Случаи отравления при сборе ядовитых растений всегда являются результатом нарушения правил техники безопасности.</a:t>
            </a:r>
          </a:p>
          <a:p>
            <a:pPr algn="just"/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Фармацевт должен знать основные меры профилактики и оказания первой доврачебной помощи при отравлениях. </a:t>
            </a:r>
          </a:p>
          <a:p>
            <a:pPr algn="just"/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 отравлении вызывают рвоту, промывают кишечник, осуществляют прием солевых слабительных, теплого молока, слизистых отваров. Кожу и слизистые оболочки промывают 1-2 % раствором гидрокарбоната натрия.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0670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2F0ACC-3B8A-4AA1-A4BF-CA1F74096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9648" y="432568"/>
            <a:ext cx="9774964" cy="102842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Основы заготовительного процесса ЛРС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A3929F-0C5C-4163-B8D7-5872F0FD4F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9648" y="1540189"/>
            <a:ext cx="9774964" cy="377762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На всех этапах заготовительного процесса главное внимание должно быть направлено на сохранение в сырье комплекса БАВ и получение стандартного сырья, отвечающего требованием НТД.</a:t>
            </a:r>
          </a:p>
        </p:txBody>
      </p:sp>
    </p:spTree>
    <p:extLst>
      <p:ext uri="{BB962C8B-B14F-4D97-AF65-F5344CB8AC3E}">
        <p14:creationId xmlns:p14="http://schemas.microsoft.com/office/powerpoint/2010/main" val="323886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FC1403-45AB-4D57-8EF6-1D5A088D2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070" y="278912"/>
            <a:ext cx="10069416" cy="1127573"/>
          </a:xfrm>
        </p:spPr>
        <p:txBody>
          <a:bodyPr/>
          <a:lstStyle/>
          <a:p>
            <a:pPr algn="ctr"/>
            <a:r>
              <a:rPr lang="ru-RU" b="1" dirty="0"/>
              <a:t>Общие правила сбора ЛРС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DE5702-B22A-407B-9EB6-026E37AFD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687" y="1090671"/>
            <a:ext cx="10972799" cy="5767330"/>
          </a:xfrm>
        </p:spPr>
        <p:txBody>
          <a:bodyPr>
            <a:noAutofit/>
          </a:bodyPr>
          <a:lstStyle/>
          <a:p>
            <a:r>
              <a:rPr 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Качество ЛРС в первую очередь определяется содержанием в нем БАВ.</a:t>
            </a:r>
          </a:p>
          <a:p>
            <a:r>
              <a:rPr 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Накопление этих веществ в растениях имеет определенную динамику, и собирать сырье следует в ту фазу развития растения, когда содержание БАВ достигает максимальной величины.</a:t>
            </a:r>
          </a:p>
          <a:p>
            <a:r>
              <a:rPr 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При сборе сырья учитывают также изменения содержания БАВ в течение суток.</a:t>
            </a:r>
          </a:p>
          <a:p>
            <a:r>
              <a:rPr 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Для большинства ЛР лучшее время сбора приходится на 10-13 часов, т.к. в это время содержание БАВ в них максимальное.</a:t>
            </a:r>
          </a:p>
          <a:p>
            <a:r>
              <a:rPr 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Однако в каждом конкретном случае время сбора определяют в соответствии с особенностями того или иного ЛР</a:t>
            </a:r>
          </a:p>
        </p:txBody>
      </p:sp>
    </p:spTree>
    <p:extLst>
      <p:ext uri="{BB962C8B-B14F-4D97-AF65-F5344CB8AC3E}">
        <p14:creationId xmlns:p14="http://schemas.microsoft.com/office/powerpoint/2010/main" val="543900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41EBCF-4E0D-4C38-B05C-8B3CCFF96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9307" y="205469"/>
            <a:ext cx="9488525" cy="598762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Общие правила сбора ЛРС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E05486-169D-4D6B-8762-ED736DEBE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0496" y="1186150"/>
            <a:ext cx="10223653" cy="5291768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Надземные части растений (трава, листья, цветки, плоды) следует собирать в сухую погоду, после испарения росы (8-9 ч. утра) и до появления вечерней росы (до 17ч), т.к. поверхностная влага приводит к быстрой порче сырья и снижению его качества.</a:t>
            </a:r>
          </a:p>
          <a:p>
            <a:pPr algn="just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Подземные органы (корни, корневища и др.) могут быть собраны в любую погоду и в любое время дня.</a:t>
            </a:r>
          </a:p>
        </p:txBody>
      </p:sp>
    </p:spTree>
    <p:extLst>
      <p:ext uri="{BB962C8B-B14F-4D97-AF65-F5344CB8AC3E}">
        <p14:creationId xmlns:p14="http://schemas.microsoft.com/office/powerpoint/2010/main" val="719956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AB5110-C864-40C9-82B7-1E0EEF28A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3036" y="183435"/>
            <a:ext cx="9708863" cy="885201"/>
          </a:xfrm>
        </p:spPr>
        <p:txBody>
          <a:bodyPr/>
          <a:lstStyle/>
          <a:p>
            <a:pPr algn="ctr"/>
            <a:r>
              <a:rPr lang="ru-RU" b="1" dirty="0"/>
              <a:t>Общие правила сбора ЛРС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1F8E1A-B97D-4621-8CB8-F78ED9FD2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7519" y="1068636"/>
            <a:ext cx="9708863" cy="436268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Собирать ЛРС следует лишь от здоровых, хорошо развитых, незагрязненных, не поврежденных насекомыми и микроорганизмами растений, имеющих соответствующую описанию окраску, размеры и запах.</a:t>
            </a:r>
          </a:p>
          <a:p>
            <a:pPr algn="just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Собирая ЛРС от дикорастущих ЛР, сборщики должны заботиться о сохранении их ресурсов.</a:t>
            </a:r>
          </a:p>
          <a:p>
            <a:pPr algn="just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Заготовка того или иного вида должна проводиться только в тех районах, где это растение образует значительные заросли или часто встречается.</a:t>
            </a:r>
          </a:p>
        </p:txBody>
      </p:sp>
    </p:spTree>
    <p:extLst>
      <p:ext uri="{BB962C8B-B14F-4D97-AF65-F5344CB8AC3E}">
        <p14:creationId xmlns:p14="http://schemas.microsoft.com/office/powerpoint/2010/main" val="1232483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8218CE-B57D-4C25-A51F-838970B14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172418"/>
            <a:ext cx="10551844" cy="852151"/>
          </a:xfrm>
        </p:spPr>
        <p:txBody>
          <a:bodyPr/>
          <a:lstStyle/>
          <a:p>
            <a:r>
              <a:rPr lang="ru-RU" b="1" dirty="0"/>
              <a:t>Общие правила сбора ЛРС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C72A33-D1E5-4745-B0B7-7E774548C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5323" y="1362418"/>
            <a:ext cx="10682348" cy="5323163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Травы нельзя выдергивать с корнем, а только срезать или скашивать, оставляя 2-3 растения на 1 м2 для созревания семян;</a:t>
            </a:r>
          </a:p>
          <a:p>
            <a:pPr algn="just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Листья следует аккуратно обрывать, сохраняя часть старых листьев и все молодые листья для дальнейшего роста и развития растения;</a:t>
            </a:r>
          </a:p>
          <a:p>
            <a:pPr algn="just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Цветки, соцветия собирают с растения выборочно, оставляя несколько для созревания семян;</a:t>
            </a:r>
          </a:p>
          <a:p>
            <a:pPr algn="just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При заготовке ЛРС на деревьях, кустарниках (листья, цветки, плоды) следует оберегать ветви и стволы от поломки;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5023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A7BA66-2BA2-4428-88CD-E6E2A0222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218996"/>
            <a:ext cx="9992401" cy="950047"/>
          </a:xfrm>
        </p:spPr>
        <p:txBody>
          <a:bodyPr/>
          <a:lstStyle/>
          <a:p>
            <a:pPr algn="ctr"/>
            <a:r>
              <a:rPr lang="ru-RU" b="1" dirty="0"/>
              <a:t>Общие правила сбора ЛРС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120FFD-EB17-4890-A2BC-3A54D246E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7278" y="1369670"/>
            <a:ext cx="10718156" cy="4730187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Подземные органы необходимо заготавливать после созревания и осыпания плодов, оберегать у многолетних растений молодую поросль и подсеивать зрелые семена в разрыхленную почву.</a:t>
            </a:r>
          </a:p>
          <a:p>
            <a:pPr algn="just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При выкапывании подземных органов оставляют нетронутыми хотя бы один плодоносящий экземпляр на каждые 1-2 м2 заросли.</a:t>
            </a:r>
          </a:p>
          <a:p>
            <a:pPr algn="just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Повторные заготовки на данном участке возможны для подземных органов через 5 лет и более, для трав – через 2 года, для листьев, цветков, плодов - ежегодно</a:t>
            </a:r>
          </a:p>
        </p:txBody>
      </p:sp>
    </p:spTree>
    <p:extLst>
      <p:ext uri="{BB962C8B-B14F-4D97-AF65-F5344CB8AC3E}">
        <p14:creationId xmlns:p14="http://schemas.microsoft.com/office/powerpoint/2010/main" val="90365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5A6ADA-8B28-45F5-A432-3126CCCB5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456" y="147379"/>
            <a:ext cx="10428789" cy="115207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Правила заготовки основных морфологических групп сырья. Почки.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7DD7E6-0806-4433-BEF4-63A6C98AB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848" y="1299456"/>
            <a:ext cx="11065397" cy="5272268"/>
          </a:xfrm>
        </p:spPr>
        <p:txBody>
          <a:bodyPr>
            <a:noAutofit/>
          </a:bodyPr>
          <a:lstStyle/>
          <a:p>
            <a:pPr algn="just"/>
            <a:r>
              <a:rPr lang="ru-RU" sz="2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Почки </a:t>
            </a:r>
            <a:r>
              <a:rPr lang="ru-RU" sz="2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 </a:t>
            </a:r>
            <a:r>
              <a:rPr lang="ru-RU" sz="26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Gemmae</a:t>
            </a:r>
            <a:r>
              <a:rPr lang="ru-RU" sz="2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 </a:t>
            </a:r>
            <a:r>
              <a:rPr lang="ru-RU" sz="2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Почки собирают в конце зимы или ранней весной, когда они набухли, но не тронулись в рост. Заготовки ведут в местах лесоразработок или санитарных рубок. </a:t>
            </a:r>
          </a:p>
          <a:p>
            <a:pPr algn="just"/>
            <a:r>
              <a:rPr lang="ru-RU" sz="2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Сосновые почки в виде «коронки» срезают с побегом не более 3 мм длиной. Почки березы заготавливают, срезая ветви, а затем, после подсушивания на воздухе или в прохладных помещениях в течение 3-4 недель, почки обдергивают или обмолачивают. </a:t>
            </a:r>
          </a:p>
          <a:p>
            <a:pPr algn="just"/>
            <a:r>
              <a:rPr lang="ru-RU" sz="2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Перед сушкой удаляют посторонние примеси. </a:t>
            </a:r>
          </a:p>
          <a:p>
            <a:pPr algn="just"/>
            <a:r>
              <a:rPr lang="ru-RU" sz="2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Дефекты сырья: </a:t>
            </a:r>
            <a:r>
              <a:rPr lang="ru-RU" sz="2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почки, тронувшиеся в рост и слегка распустившиеся, переросшие почки, органические и минеральные примеси.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val="374674192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287</TotalTime>
  <Words>1963</Words>
  <Application>Microsoft Office PowerPoint</Application>
  <PresentationFormat>Широкоэкранный</PresentationFormat>
  <Paragraphs>106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Century Gothic</vt:lpstr>
      <vt:lpstr>Wingdings 3</vt:lpstr>
      <vt:lpstr>Легкий дым</vt:lpstr>
      <vt:lpstr>Общие правила заготовки лекарственного растительного сырья</vt:lpstr>
      <vt:lpstr>Основы заготовительного процесса ЛРС</vt:lpstr>
      <vt:lpstr>Основы заготовительного процесса ЛРС</vt:lpstr>
      <vt:lpstr>Общие правила сбора ЛРС</vt:lpstr>
      <vt:lpstr>Общие правила сбора ЛРС</vt:lpstr>
      <vt:lpstr>Общие правила сбора ЛРС</vt:lpstr>
      <vt:lpstr>Общие правила сбора ЛРС</vt:lpstr>
      <vt:lpstr>Общие правила сбора ЛРС</vt:lpstr>
      <vt:lpstr>Правила заготовки основных морфологических групп сырья. Почки.</vt:lpstr>
      <vt:lpstr>Правила заготовки основных морфологических групп сырья. Кора</vt:lpstr>
      <vt:lpstr>Правила заготовки основных морфологических групп сырья. Листья</vt:lpstr>
      <vt:lpstr>Правила заготовки основных морфологических групп сырья. Листья</vt:lpstr>
      <vt:lpstr>Правила заготовки основных морфологических групп сырья. Цветки</vt:lpstr>
      <vt:lpstr>Правила заготовки основных морфологических групп сырья. Цветки</vt:lpstr>
      <vt:lpstr>Правила заготовки основных морфологических групп сырья. Трава</vt:lpstr>
      <vt:lpstr>Правила заготовки основных морфологических групп сырья. Трава</vt:lpstr>
      <vt:lpstr>Правила заготовки основных морфологических групп сырья. Плоды</vt:lpstr>
      <vt:lpstr>Правила заготовки основных морфологических групп сырья. Плоды</vt:lpstr>
      <vt:lpstr>Правила заготовки основных морфологических групп сырья. Подземные органы</vt:lpstr>
      <vt:lpstr>Правила заготовки основных морфологических групп сырья. Подземные органы</vt:lpstr>
      <vt:lpstr> Сбор ядовитых растений </vt:lpstr>
      <vt:lpstr> Сбор ядовитых растений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заготовительного процесса ЛРС</dc:title>
  <dc:creator>Пользователь ПК</dc:creator>
  <cp:lastModifiedBy>g30_rgyy@outlook.com</cp:lastModifiedBy>
  <cp:revision>12</cp:revision>
  <dcterms:created xsi:type="dcterms:W3CDTF">2023-01-31T01:20:49Z</dcterms:created>
  <dcterms:modified xsi:type="dcterms:W3CDTF">2023-02-01T12:27:06Z</dcterms:modified>
</cp:coreProperties>
</file>