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tags/tag30.xml" ContentType="application/vnd.openxmlformats-officedocument.presentationml.tags+xml"/>
  <Override PartName="/ppt/notesSlides/notesSlide26.xml" ContentType="application/vnd.openxmlformats-officedocument.presentationml.notesSlide+xml"/>
  <Override PartName="/ppt/tags/tag31.xml" ContentType="application/vnd.openxmlformats-officedocument.presentationml.tags+xml"/>
  <Override PartName="/ppt/notesSlides/notesSlide27.xml" ContentType="application/vnd.openxmlformats-officedocument.presentationml.notesSlide+xml"/>
  <Override PartName="/ppt/tags/tag32.xml" ContentType="application/vnd.openxmlformats-officedocument.presentationml.tags+xml"/>
  <Override PartName="/ppt/notesSlides/notesSlide28.xml" ContentType="application/vnd.openxmlformats-officedocument.presentationml.notesSlide+xml"/>
  <Override PartName="/ppt/tags/tag33.xml" ContentType="application/vnd.openxmlformats-officedocument.presentationml.tags+xml"/>
  <Override PartName="/ppt/notesSlides/notesSlide29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tags/tag35.xml" ContentType="application/vnd.openxmlformats-officedocument.presentationml.tags+xml"/>
  <Override PartName="/ppt/notesSlides/notesSlide31.xml" ContentType="application/vnd.openxmlformats-officedocument.presentationml.notesSlide+xml"/>
  <Override PartName="/ppt/tags/tag36.xml" ContentType="application/vnd.openxmlformats-officedocument.presentationml.tags+xml"/>
  <Override PartName="/ppt/notesSlides/notesSlide32.xml" ContentType="application/vnd.openxmlformats-officedocument.presentationml.notesSlide+xml"/>
  <Override PartName="/ppt/tags/tag37.xml" ContentType="application/vnd.openxmlformats-officedocument.presentationml.tags+xml"/>
  <Override PartName="/ppt/notesSlides/notesSlide33.xml" ContentType="application/vnd.openxmlformats-officedocument.presentationml.notesSlide+xml"/>
  <Override PartName="/ppt/tags/tag38.xml" ContentType="application/vnd.openxmlformats-officedocument.presentationml.tags+xml"/>
  <Override PartName="/ppt/notesSlides/notesSlide34.xml" ContentType="application/vnd.openxmlformats-officedocument.presentationml.notesSlide+xml"/>
  <Override PartName="/ppt/tags/tag39.xml" ContentType="application/vnd.openxmlformats-officedocument.presentationml.tags+xml"/>
  <Override PartName="/ppt/notesSlides/notesSlide35.xml" ContentType="application/vnd.openxmlformats-officedocument.presentationml.notesSlide+xml"/>
  <Override PartName="/ppt/tags/tag40.xml" ContentType="application/vnd.openxmlformats-officedocument.presentationml.tags+xml"/>
  <Override PartName="/ppt/notesSlides/notesSlide36.xml" ContentType="application/vnd.openxmlformats-officedocument.presentationml.notesSlide+xml"/>
  <Override PartName="/ppt/tags/tag41.xml" ContentType="application/vnd.openxmlformats-officedocument.presentationml.tags+xml"/>
  <Override PartName="/ppt/notesSlides/notesSlide37.xml" ContentType="application/vnd.openxmlformats-officedocument.presentationml.notesSlide+xml"/>
  <Override PartName="/ppt/tags/tag42.xml" ContentType="application/vnd.openxmlformats-officedocument.presentationml.tags+xml"/>
  <Override PartName="/ppt/notesSlides/notesSlide38.xml" ContentType="application/vnd.openxmlformats-officedocument.presentationml.notesSlide+xml"/>
  <Override PartName="/ppt/tags/tag43.xml" ContentType="application/vnd.openxmlformats-officedocument.presentationml.tags+xml"/>
  <Override PartName="/ppt/notesSlides/notesSlide39.xml" ContentType="application/vnd.openxmlformats-officedocument.presentationml.notesSlide+xml"/>
  <Override PartName="/ppt/tags/tag44.xml" ContentType="application/vnd.openxmlformats-officedocument.presentationml.tags+xml"/>
  <Override PartName="/ppt/notesSlides/notesSlide40.xml" ContentType="application/vnd.openxmlformats-officedocument.presentationml.notesSlide+xml"/>
  <Override PartName="/ppt/tags/tag45.xml" ContentType="application/vnd.openxmlformats-officedocument.presentationml.tags+xml"/>
  <Override PartName="/ppt/notesSlides/notesSlide41.xml" ContentType="application/vnd.openxmlformats-officedocument.presentationml.notesSlide+xml"/>
  <Override PartName="/ppt/tags/tag46.xml" ContentType="application/vnd.openxmlformats-officedocument.presentationml.tags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69" r:id="rId12"/>
    <p:sldId id="270" r:id="rId13"/>
    <p:sldId id="266" r:id="rId14"/>
    <p:sldId id="271" r:id="rId15"/>
    <p:sldId id="267" r:id="rId16"/>
    <p:sldId id="272" r:id="rId17"/>
    <p:sldId id="268" r:id="rId18"/>
    <p:sldId id="273" r:id="rId19"/>
    <p:sldId id="277" r:id="rId20"/>
    <p:sldId id="278" r:id="rId21"/>
    <p:sldId id="276" r:id="rId22"/>
    <p:sldId id="279" r:id="rId23"/>
    <p:sldId id="275" r:id="rId24"/>
    <p:sldId id="280" r:id="rId25"/>
    <p:sldId id="274" r:id="rId26"/>
    <p:sldId id="281" r:id="rId27"/>
    <p:sldId id="282" r:id="rId28"/>
    <p:sldId id="286" r:id="rId29"/>
    <p:sldId id="284" r:id="rId30"/>
    <p:sldId id="287" r:id="rId31"/>
    <p:sldId id="285" r:id="rId32"/>
    <p:sldId id="288" r:id="rId33"/>
    <p:sldId id="283" r:id="rId34"/>
    <p:sldId id="289" r:id="rId35"/>
    <p:sldId id="291" r:id="rId36"/>
    <p:sldId id="294" r:id="rId37"/>
    <p:sldId id="292" r:id="rId38"/>
    <p:sldId id="295" r:id="rId39"/>
    <p:sldId id="293" r:id="rId40"/>
    <p:sldId id="296" r:id="rId41"/>
    <p:sldId id="290" r:id="rId42"/>
    <p:sldId id="297" r:id="rId43"/>
  </p:sldIdLst>
  <p:sldSz cx="12192000" cy="6858000"/>
  <p:notesSz cx="6858000" cy="9144000"/>
  <p:custDataLst>
    <p:tags r:id="rId4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64B2"/>
    <a:srgbClr val="FF66CC"/>
    <a:srgbClr val="2D5190"/>
    <a:srgbClr val="0F36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6323" autoAdjust="0"/>
  </p:normalViewPr>
  <p:slideViewPr>
    <p:cSldViewPr snapToGrid="0">
      <p:cViewPr>
        <p:scale>
          <a:sx n="108" d="100"/>
          <a:sy n="108" d="100"/>
        </p:scale>
        <p:origin x="-726" y="-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7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2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48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20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187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71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5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06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8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02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6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3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06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569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489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299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42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0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956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1432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867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597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611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08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944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141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639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990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40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04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444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162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25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193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9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3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9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5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0249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1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291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67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7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2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0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2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5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slide" Target="slide1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5" Type="http://schemas.openxmlformats.org/officeDocument/2006/relationships/slide" Target="slide14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5" Type="http://schemas.openxmlformats.org/officeDocument/2006/relationships/slide" Target="slide16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5" Type="http://schemas.openxmlformats.org/officeDocument/2006/relationships/slide" Target="slide18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5" Type="http://schemas.openxmlformats.org/officeDocument/2006/relationships/slide" Target="slide20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37.xml"/><Relationship Id="rId18" Type="http://schemas.openxmlformats.org/officeDocument/2006/relationships/slide" Target="slide39.xml"/><Relationship Id="rId3" Type="http://schemas.openxmlformats.org/officeDocument/2006/relationships/notesSlide" Target="../notesSlides/notesSlide2.xml"/><Relationship Id="rId21" Type="http://schemas.openxmlformats.org/officeDocument/2006/relationships/slide" Target="slide25.xml"/><Relationship Id="rId7" Type="http://schemas.openxmlformats.org/officeDocument/2006/relationships/slide" Target="slide27.xml"/><Relationship Id="rId12" Type="http://schemas.openxmlformats.org/officeDocument/2006/relationships/slide" Target="slide29.xml"/><Relationship Id="rId17" Type="http://schemas.openxmlformats.org/officeDocument/2006/relationships/slide" Target="slide31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3.xml"/><Relationship Id="rId20" Type="http://schemas.openxmlformats.org/officeDocument/2006/relationships/slide" Target="slide17.xml"/><Relationship Id="rId1" Type="http://schemas.openxmlformats.org/officeDocument/2006/relationships/tags" Target="../tags/tag6.xml"/><Relationship Id="rId6" Type="http://schemas.openxmlformats.org/officeDocument/2006/relationships/slide" Target="slide19.xml"/><Relationship Id="rId11" Type="http://schemas.openxmlformats.org/officeDocument/2006/relationships/slide" Target="slide21.xml"/><Relationship Id="rId24" Type="http://schemas.openxmlformats.org/officeDocument/2006/relationships/slide" Target="slide41.xml"/><Relationship Id="rId5" Type="http://schemas.openxmlformats.org/officeDocument/2006/relationships/slide" Target="slide11.xml"/><Relationship Id="rId15" Type="http://schemas.openxmlformats.org/officeDocument/2006/relationships/slide" Target="slide15.xml"/><Relationship Id="rId23" Type="http://schemas.openxmlformats.org/officeDocument/2006/relationships/slide" Target="slide42.xml"/><Relationship Id="rId10" Type="http://schemas.openxmlformats.org/officeDocument/2006/relationships/slide" Target="slide13.xml"/><Relationship Id="rId19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5.xml"/><Relationship Id="rId14" Type="http://schemas.openxmlformats.org/officeDocument/2006/relationships/slide" Target="slide7.xml"/><Relationship Id="rId22" Type="http://schemas.openxmlformats.org/officeDocument/2006/relationships/slide" Target="slide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6" Type="http://schemas.openxmlformats.org/officeDocument/2006/relationships/image" Target="../media/image3.png"/><Relationship Id="rId5" Type="http://schemas.openxmlformats.org/officeDocument/2006/relationships/slide" Target="slide2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6" Type="http://schemas.openxmlformats.org/officeDocument/2006/relationships/image" Target="../media/image4.png"/><Relationship Id="rId5" Type="http://schemas.openxmlformats.org/officeDocument/2006/relationships/slide" Target="slide24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6" Type="http://schemas.openxmlformats.org/officeDocument/2006/relationships/image" Target="../media/image5.png"/><Relationship Id="rId5" Type="http://schemas.openxmlformats.org/officeDocument/2006/relationships/slide" Target="slide26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5" Type="http://schemas.openxmlformats.org/officeDocument/2006/relationships/slide" Target="slide28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5" Type="http://schemas.openxmlformats.org/officeDocument/2006/relationships/slide" Target="slide3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Relationship Id="rId5" Type="http://schemas.openxmlformats.org/officeDocument/2006/relationships/slide" Target="slide3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Relationship Id="rId5" Type="http://schemas.openxmlformats.org/officeDocument/2006/relationships/slide" Target="slide34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8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9.xml"/><Relationship Id="rId5" Type="http://schemas.openxmlformats.org/officeDocument/2006/relationships/slide" Target="slide36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0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1.xml"/><Relationship Id="rId5" Type="http://schemas.openxmlformats.org/officeDocument/2006/relationships/slide" Target="slide38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3.xml"/><Relationship Id="rId5" Type="http://schemas.openxmlformats.org/officeDocument/2006/relationships/slide" Target="slide40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4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5.xml"/><Relationship Id="rId5" Type="http://schemas.openxmlformats.org/officeDocument/2006/relationships/slide" Target="slide42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5" Type="http://schemas.openxmlformats.org/officeDocument/2006/relationships/slide" Target="slide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slide" Target="slide10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2000">
              <a:schemeClr val="accent5">
                <a:lumMod val="89000"/>
              </a:schemeClr>
            </a:gs>
            <a:gs pos="62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567" y="4854766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Викторина</a:t>
            </a:r>
            <a:endParaRPr lang="ru-RU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479" y="1778159"/>
            <a:ext cx="5972175" cy="2971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75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Четыре пары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Смежные и вертикальные углы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78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744430" y="45139"/>
            <a:ext cx="8704385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Задачи и линейные уравнения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r>
              <a:rPr lang="ru-RU" sz="3600" dirty="0">
                <a:solidFill>
                  <a:schemeClr val="accent4"/>
                </a:solidFill>
                <a:latin typeface="-apple-system"/>
              </a:rPr>
              <a:t>В первую бригаду привезли раствора цемента на 50 кг меньше, чем во вторую. Каждый час работы первая бригада расходовала 150 кг раствора, а вторая – 200кг. Через 3 ч работы в первой бригаде осталось раствора в 1,5 раза больше, чем во второй. Сколько раствора привезли в каждую бригаду?</a:t>
            </a:r>
            <a:r>
              <a:rPr lang="ru-RU" sz="3600" dirty="0">
                <a:solidFill>
                  <a:schemeClr val="accent4"/>
                </a:solidFill>
              </a:rPr>
              <a:t/>
            </a:r>
            <a:br>
              <a:rPr lang="ru-RU" sz="3600" dirty="0">
                <a:solidFill>
                  <a:schemeClr val="accent4"/>
                </a:solidFill>
              </a:rPr>
            </a:br>
            <a:endParaRPr lang="ru-RU" sz="35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07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750 и 800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Задачи и линейные  уравнения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489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887784" y="1460700"/>
            <a:ext cx="8249726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Задачи и линейные уравнения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r>
              <a:rPr lang="ru-RU" sz="3600" dirty="0">
                <a:solidFill>
                  <a:schemeClr val="accent4"/>
                </a:solidFill>
                <a:latin typeface="-apple-system"/>
              </a:rPr>
              <a:t>Решите </a:t>
            </a:r>
            <a:r>
              <a:rPr lang="ru-RU" sz="3600" dirty="0" smtClean="0">
                <a:solidFill>
                  <a:schemeClr val="accent4"/>
                </a:solidFill>
                <a:latin typeface="-apple-system"/>
              </a:rPr>
              <a:t>уравнение: </a:t>
            </a:r>
            <a:r>
              <a:rPr lang="ru-RU" sz="3600" dirty="0">
                <a:solidFill>
                  <a:schemeClr val="accent4"/>
                </a:solidFill>
                <a:latin typeface="-apple-system"/>
              </a:rPr>
              <a:t>4х + 4 = -6х – 5.</a:t>
            </a:r>
            <a:endParaRPr lang="ru-RU" sz="35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089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-0,9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Задачи и линейные уравнения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58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529862" y="919722"/>
            <a:ext cx="8757137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Задачи и линейные уравнения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r>
              <a:rPr lang="ru-RU" sz="3600" dirty="0">
                <a:solidFill>
                  <a:schemeClr val="accent4"/>
                </a:solidFill>
                <a:latin typeface="-apple-system"/>
              </a:rPr>
              <a:t>Увеличив среднюю скорость с 250 до300 м/мин, спортсменка стала пробегать дистанцию на 1 мин быстрее. Какова длина дистанции?</a:t>
            </a:r>
            <a:r>
              <a:rPr lang="ru-RU" sz="3600" dirty="0">
                <a:solidFill>
                  <a:schemeClr val="accent4"/>
                </a:solidFill>
              </a:rPr>
              <a:t/>
            </a:r>
            <a:br>
              <a:rPr lang="ru-RU" sz="3600" dirty="0">
                <a:solidFill>
                  <a:schemeClr val="accent4"/>
                </a:solidFill>
              </a:rPr>
            </a:br>
            <a:endParaRPr lang="ru-RU" sz="35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1500м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Задачи и линейные уравнения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4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441938" y="2612493"/>
            <a:ext cx="8871439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Смежные и линейные уравнения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r>
              <a:rPr lang="ru-RU" sz="3600" dirty="0" smtClean="0">
                <a:solidFill>
                  <a:schemeClr val="accent4"/>
                </a:solidFill>
                <a:latin typeface="-apple-system"/>
              </a:rPr>
              <a:t>Решите уравнение:10 </a:t>
            </a:r>
            <a:r>
              <a:rPr lang="ru-RU" sz="3600" dirty="0">
                <a:solidFill>
                  <a:schemeClr val="accent4"/>
                </a:solidFill>
                <a:latin typeface="-apple-system"/>
              </a:rPr>
              <a:t>– 3(1 - 7х) –4х - 8</a:t>
            </a:r>
            <a:r>
              <a:rPr lang="ru-RU" sz="3600" dirty="0"/>
              <a:t/>
            </a:r>
            <a:br>
              <a:rPr lang="ru-RU" sz="3600" dirty="0"/>
            </a:b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637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-0,6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Задачи и линейные уравнения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924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213339" y="2612493"/>
            <a:ext cx="926709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Признаки равенства треугольников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Треугольники называются равными, если:</a:t>
            </a:r>
            <a:r>
              <a:rPr lang="ru-RU" sz="3200" dirty="0">
                <a:solidFill>
                  <a:schemeClr val="accent4"/>
                </a:solidFill>
              </a:rPr>
              <a:t/>
            </a:r>
            <a:br>
              <a:rPr lang="ru-RU" sz="3200" dirty="0">
                <a:solidFill>
                  <a:schemeClr val="accent4"/>
                </a:solidFill>
              </a:rPr>
            </a:b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679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D5190"/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457814"/>
              </p:ext>
            </p:extLst>
          </p:nvPr>
        </p:nvGraphicFramePr>
        <p:xfrm>
          <a:off x="298939" y="184637"/>
          <a:ext cx="11676185" cy="6631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237"/>
                <a:gridCol w="2335237"/>
                <a:gridCol w="2335237"/>
                <a:gridCol w="2335237"/>
                <a:gridCol w="2335237"/>
              </a:tblGrid>
              <a:tr h="1254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История</a:t>
                      </a:r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Философия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Экономика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Психология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Иностранный язык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611381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8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0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3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4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5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6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8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9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0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1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2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3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98739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91025"/>
                <a:gridCol w="1981200"/>
                <a:gridCol w="1952625"/>
                <a:gridCol w="1905000"/>
                <a:gridCol w="1962150"/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Вертикальные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и смежные углы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non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 action="ppaction://hlinksldjump"/>
                        </a:rPr>
                        <a:t>200</a:t>
                      </a:r>
                      <a:endParaRPr lang="ru-RU" sz="3500" u="non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9" action="ppaction://hlinksldjump"/>
                        </a:rPr>
                        <a:t>400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4" action="ppaction://hlinksldjump"/>
                        </a:rPr>
                        <a:t>600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9" action="ppaction://hlinksldjump"/>
                        </a:rPr>
                        <a:t>800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Задачи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и линейные уравнения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0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5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0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Признаки равенства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треугольников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1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6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1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Дроби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и проценты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7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2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7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2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Равнобедренный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треугольник </a:t>
                      </a:r>
                    </a:p>
                    <a:p>
                      <a:pPr algn="ctr"/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(медиана ,биссектриса ,высота)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8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3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8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4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0751"/>
            <a:ext cx="10759642" cy="1513263"/>
          </a:xfrm>
          <a:solidFill>
            <a:srgbClr val="3864B2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 них равны две соответствующие стороны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Признаки равенства треугольников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00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392738" y="528716"/>
            <a:ext cx="940776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Признаки равенства треугольников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По какому признаку равны треугольники АВЕ и АЕС?</a:t>
            </a:r>
            <a:r>
              <a:rPr lang="ru-RU" sz="3200" dirty="0">
                <a:solidFill>
                  <a:schemeClr val="accent4"/>
                </a:solidFill>
              </a:rPr>
              <a:t/>
            </a:r>
            <a:br>
              <a:rPr lang="ru-RU" sz="3200" dirty="0">
                <a:solidFill>
                  <a:schemeClr val="accent4"/>
                </a:solidFill>
              </a:rPr>
            </a:br>
            <a:r>
              <a:rPr lang="ru-RU" sz="3600" dirty="0">
                <a:solidFill>
                  <a:srgbClr val="E1E3E6"/>
                </a:solidFill>
                <a:latin typeface="-apple-system"/>
              </a:rPr>
              <a:t>￼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713" y="2238375"/>
            <a:ext cx="33337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109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 первому признаку равенства треугольников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Признаки равенства треугольников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918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336430" y="897993"/>
            <a:ext cx="939897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Признаки равенства треугольников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По какому признаку равны треугольники АDC и CDB?</a:t>
            </a: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806" y="2439132"/>
            <a:ext cx="2772000" cy="27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 второму признаку 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Признаки равенства треугольников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573821" y="396832"/>
            <a:ext cx="9231923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Признаки равенства треугольника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Равенство каких треугольников можно доказать, используя условия: ME = FN (по условию); ∠ EMN = ∠ FNM (по условию); MN – общая сторона</a:t>
            </a: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623" y="2928572"/>
            <a:ext cx="30480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2437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EMN=FNM</a:t>
            </a:r>
            <a:r>
              <a:rPr lang="ru-RU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(по двум сторонам и углу между ними)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Признаки равенства треугольников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4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Дроби и проценты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Сравните дроби 19/60 и 4/15. Какая дробь больше?</a:t>
            </a:r>
            <a:r>
              <a:rPr lang="ru-RU" sz="3200" dirty="0">
                <a:solidFill>
                  <a:schemeClr val="accent4"/>
                </a:solidFill>
              </a:rPr>
              <a:t/>
            </a:r>
            <a:br>
              <a:rPr lang="ru-RU" sz="3200" dirty="0">
                <a:solidFill>
                  <a:schemeClr val="accent4"/>
                </a:solidFill>
              </a:rPr>
            </a:b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454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19/60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Дроби и проценты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55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2457619" y="1329700"/>
            <a:ext cx="7278007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Дроби и проценты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За день рабочему нужно сделать 80 деталей. До обеда он выполнил 60% нормы. Сколько деталей он сделал до </a:t>
            </a:r>
            <a:r>
              <a:rPr lang="ru-RU" sz="3200" dirty="0" smtClean="0">
                <a:solidFill>
                  <a:schemeClr val="accent4"/>
                </a:solidFill>
                <a:latin typeface="-apple-system"/>
              </a:rPr>
              <a:t>обеда?</a:t>
            </a:r>
            <a:r>
              <a:rPr lang="ru-RU" sz="3200" dirty="0">
                <a:solidFill>
                  <a:schemeClr val="accent4"/>
                </a:solidFill>
              </a:rPr>
              <a:t/>
            </a:r>
            <a:br>
              <a:rPr lang="ru-RU" sz="3200" dirty="0">
                <a:solidFill>
                  <a:schemeClr val="accent4"/>
                </a:solidFill>
              </a:rPr>
            </a:br>
            <a:r>
              <a:rPr lang="ru-RU" sz="3200" dirty="0">
                <a:solidFill>
                  <a:schemeClr val="accent4"/>
                </a:solidFill>
              </a:rPr>
              <a:t/>
            </a:r>
            <a:br>
              <a:rPr lang="ru-RU" sz="3200" dirty="0">
                <a:solidFill>
                  <a:schemeClr val="accent4"/>
                </a:solidFill>
              </a:rPr>
            </a:b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99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22001" y="1249685"/>
            <a:ext cx="85812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Вертикальные и смежные углы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r>
              <a:rPr lang="ru-RU" sz="3500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Два угла ,у которых одна сторона общая ,а две другие являются продолжениями друг друга, называются…</a:t>
            </a:r>
            <a:endParaRPr lang="ru-RU" sz="35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7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48 деталей</a:t>
            </a:r>
            <a: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Дроби и проценты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533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Дроби и проценты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Вычислите: 3/4 : 5/11</a:t>
            </a: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1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13/20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Дроби  и проценты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66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1522247"/>
            <a:ext cx="7278007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Дроби и проценты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сколько процентов дневной нормы выполнил рабочий до </a:t>
            </a:r>
            <a:r>
              <a:rPr lang="ru-RU" sz="3200" dirty="0" smtClean="0">
                <a:solidFill>
                  <a:schemeClr val="accent4"/>
                </a:solidFill>
                <a:latin typeface="-apple-system"/>
              </a:rPr>
              <a:t>обеда, если </a:t>
            </a:r>
            <a:r>
              <a:rPr lang="ru-RU" sz="3200" dirty="0">
                <a:solidFill>
                  <a:schemeClr val="accent4"/>
                </a:solidFill>
                <a:latin typeface="-apple-system"/>
              </a:rPr>
              <a:t>он сделал 22 </a:t>
            </a:r>
            <a:r>
              <a:rPr lang="ru-RU" sz="3200" dirty="0" smtClean="0">
                <a:solidFill>
                  <a:schemeClr val="accent4"/>
                </a:solidFill>
                <a:latin typeface="-apple-system"/>
              </a:rPr>
              <a:t>детали ,</a:t>
            </a:r>
            <a:r>
              <a:rPr lang="ru-RU" sz="3200" dirty="0">
                <a:solidFill>
                  <a:schemeClr val="accent4"/>
                </a:solidFill>
                <a:latin typeface="-apple-system"/>
              </a:rPr>
              <a:t>а дневная </a:t>
            </a:r>
            <a:r>
              <a:rPr lang="ru-RU" sz="3200" dirty="0" smtClean="0">
                <a:solidFill>
                  <a:schemeClr val="accent4"/>
                </a:solidFill>
                <a:latin typeface="-apple-system"/>
              </a:rPr>
              <a:t>норма </a:t>
            </a:r>
            <a:r>
              <a:rPr lang="ru-RU" sz="3200" dirty="0">
                <a:solidFill>
                  <a:schemeClr val="accent4"/>
                </a:solidFill>
                <a:latin typeface="-apple-system"/>
              </a:rPr>
              <a:t>55 деталей?</a:t>
            </a: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98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 40%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Дроби и проценты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8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716334" y="1412164"/>
            <a:ext cx="8592626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6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Равнобедренный треугольник </a:t>
            </a:r>
          </a:p>
          <a:p>
            <a:pPr algn="ctr"/>
            <a:r>
              <a:rPr lang="ru-RU" sz="36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(медиана ,биссектриса ,высота</a:t>
            </a:r>
            <a:r>
              <a:rPr lang="ru-RU" sz="3600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Медианой треугольника называется отрезок, </a:t>
            </a:r>
            <a:r>
              <a:rPr lang="ru-RU" sz="3200" dirty="0" smtClean="0">
                <a:solidFill>
                  <a:schemeClr val="accent4"/>
                </a:solidFill>
                <a:latin typeface="-apple-system"/>
              </a:rPr>
              <a:t>соединяющий…</a:t>
            </a:r>
            <a:r>
              <a:rPr lang="ru-RU" sz="3600" dirty="0"/>
              <a:t/>
            </a:r>
            <a:br>
              <a:rPr lang="ru-RU" sz="3600" dirty="0"/>
            </a:b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893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Вершина и середину противоположной стороны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Равнобедренный  треугольник (медиана ,биссектриса , высота)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73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846385" y="1232101"/>
            <a:ext cx="8003541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2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Равнобедренный треугольник </a:t>
            </a:r>
          </a:p>
          <a:p>
            <a:pPr algn="ctr"/>
            <a:r>
              <a:rPr lang="ru-RU" sz="32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(медиана ,биссектриса ,высота)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  <a:latin typeface="-apple-system"/>
              </a:rPr>
              <a:t>Треугольник является </a:t>
            </a:r>
            <a:r>
              <a:rPr lang="ru-RU" sz="3200" dirty="0" smtClean="0">
                <a:solidFill>
                  <a:schemeClr val="accent4"/>
                </a:solidFill>
                <a:latin typeface="-apple-system"/>
              </a:rPr>
              <a:t>равнобедренным если…</a:t>
            </a: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68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64931" y="1724951"/>
            <a:ext cx="10798338" cy="1976611"/>
          </a:xfrm>
        </p:spPr>
        <p:txBody>
          <a:bodyPr>
            <a:normAutofit fontScale="90000"/>
          </a:bodyPr>
          <a:lstStyle/>
          <a:p>
            <a:r>
              <a:rPr lang="ru-RU" sz="35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        Правильный ответ</a:t>
            </a:r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6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Медиана треугольника является его высотой и биссектрисой</a:t>
            </a:r>
            <a:r>
              <a:rPr lang="ru-RU" sz="3600" cap="none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600" cap="none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                     </a:t>
            </a:r>
            <a:r>
              <a:rPr lang="ru-RU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Равнобедренный </a:t>
            </a:r>
            <a:r>
              <a:rPr lang="ru-RU" sz="22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треугольник </a:t>
            </a: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                   (</a:t>
            </a:r>
            <a:r>
              <a:rPr lang="ru-RU" sz="22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медиана ,биссектриса ,высота)</a:t>
            </a:r>
            <a:r>
              <a:rPr lang="ru-RU" sz="22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2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2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382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679330" y="918694"/>
            <a:ext cx="895056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Равнобедренный треугольник </a:t>
            </a:r>
          </a:p>
          <a:p>
            <a:pPr algn="ctr"/>
            <a:r>
              <a:rPr lang="ru-RU" sz="36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(медиана ,биссектриса ,высота)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</a:rPr>
              <a:t>Отрезок, который начинается с вершины треугольника, соединяя ее с точкой противоположной стороны и делит угол пополам, называется:</a:t>
            </a: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142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Смежными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Смежные и вертикальные углы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972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Биссектриса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Равнобедренный треугольник (медиана ,биссектриса ,высота)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78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039816" y="968332"/>
            <a:ext cx="8262465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Равнобедренный треугольник </a:t>
            </a:r>
          </a:p>
          <a:p>
            <a:pPr algn="ctr"/>
            <a:r>
              <a:rPr lang="ru-RU" sz="32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(медиана ,биссектриса ,высота)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r>
              <a:rPr lang="ru-RU" sz="3200" dirty="0">
                <a:solidFill>
                  <a:schemeClr val="accent4"/>
                </a:solidFill>
              </a:rPr>
              <a:t>Перпендикуляр, проведенный из вершины треугольника к прямой, которая содержит его противоположную сторону, называется…</a:t>
            </a:r>
            <a:endParaRPr lang="ru-RU" sz="3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296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Высота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Равнобедренный  треугольник (медиана ,биссектриса ,высота)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90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760" y="642688"/>
            <a:ext cx="10759642" cy="457892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9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6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691677" y="2023409"/>
            <a:ext cx="8809892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Смежные и вертикальные углы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r>
              <a:rPr lang="ru-RU" sz="3600" dirty="0">
                <a:solidFill>
                  <a:schemeClr val="accent4"/>
                </a:solidFill>
                <a:latin typeface="-apple-system"/>
              </a:rPr>
              <a:t>Каким свойством обладают вертикальные углы?</a:t>
            </a:r>
            <a:endParaRPr lang="ru-RU" sz="35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17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Они равны</a:t>
            </a:r>
            <a: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Смежные и вертикальные  углы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152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863968" y="1493580"/>
            <a:ext cx="8651631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Смежные и вертикальные углы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r>
              <a:rPr lang="ru-RU" sz="3600" dirty="0">
                <a:solidFill>
                  <a:srgbClr val="E1E3E6"/>
                </a:solidFill>
                <a:latin typeface="-apple-system"/>
              </a:rPr>
              <a:t> </a:t>
            </a:r>
            <a:r>
              <a:rPr lang="ru-RU" sz="3600" dirty="0">
                <a:solidFill>
                  <a:schemeClr val="accent4"/>
                </a:solidFill>
                <a:latin typeface="-apple-system"/>
              </a:rPr>
              <a:t>угол между биссектрисой угла и стороной угла равен 90 градусов. чему равен угол между сторонами угла </a:t>
            </a:r>
            <a:endParaRPr lang="ru-RU" sz="35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cap="none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180</a:t>
            </a: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Смежные и вертикальные углы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679331" y="2612493"/>
            <a:ext cx="8598877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Смежные и вертикальные углы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r>
              <a:rPr lang="ru-RU" sz="3600" dirty="0">
                <a:solidFill>
                  <a:schemeClr val="accent4"/>
                </a:solidFill>
              </a:rPr>
              <a:t>Сколько пар смежных углов образуют две пересекающиеся прямые?</a:t>
            </a:r>
            <a:endParaRPr lang="ru-RU" sz="35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574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EE599"/>
      </a:hlink>
      <a:folHlink>
        <a:srgbClr val="2D519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4060</TotalTime>
  <Words>762</Words>
  <Application>Microsoft Office PowerPoint</Application>
  <PresentationFormat>Произвольный</PresentationFormat>
  <Paragraphs>219</Paragraphs>
  <Slides>42</Slides>
  <Notes>42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Презентация PowerPoint</vt:lpstr>
      <vt:lpstr>Презентация PowerPoint</vt:lpstr>
      <vt:lpstr>Презентация PowerPoint</vt:lpstr>
      <vt:lpstr>Правильный ответ Смежными Смежные и вертикальные углы/ Вопрос за 200</vt:lpstr>
      <vt:lpstr> </vt:lpstr>
      <vt:lpstr>Правильный ответ Они равны Смежные и вертикальные  углы/ Вопрос за 400</vt:lpstr>
      <vt:lpstr>Презентация PowerPoint</vt:lpstr>
      <vt:lpstr>Правильный ответ 180 Смежные и вертикальные углы/ Вопрос за 600</vt:lpstr>
      <vt:lpstr>Презентация PowerPoint</vt:lpstr>
      <vt:lpstr>Правильный ответ Четыре пары Смежные и вертикальные углы / Вопрос за 800</vt:lpstr>
      <vt:lpstr>Презентация PowerPoint</vt:lpstr>
      <vt:lpstr>Правильный ответ 750 и 800 Задачи и линейные  уравнения / Вопрос за 200</vt:lpstr>
      <vt:lpstr>Презентация PowerPoint</vt:lpstr>
      <vt:lpstr>Правильный ответ -0,9 Задачи и линейные уравнения/ Вопрос за 400</vt:lpstr>
      <vt:lpstr>Презентация PowerPoint</vt:lpstr>
      <vt:lpstr>Правильный ответ 1500м Задачи и линейные уравнения/ Вопрос за 600</vt:lpstr>
      <vt:lpstr>Презентация PowerPoint</vt:lpstr>
      <vt:lpstr>Правильный ответ -0,6 Задачи и линейные уравнения/ Вопрос за 800</vt:lpstr>
      <vt:lpstr>Презентация PowerPoint</vt:lpstr>
      <vt:lpstr>Правильный ответ у них равны две соответствующие стороны Признаки равенства треугольников/ Вопрос за 200</vt:lpstr>
      <vt:lpstr>Презентация PowerPoint</vt:lpstr>
      <vt:lpstr>Правильный ответ По первому признаку равенства треугольников Признаки равенства треугольников/ Вопрос за 400</vt:lpstr>
      <vt:lpstr>Презентация PowerPoint</vt:lpstr>
      <vt:lpstr>Правильный ответ по второму признаку  Признаки равенства треугольников/ Вопрос за 600</vt:lpstr>
      <vt:lpstr>Презентация PowerPoint</vt:lpstr>
      <vt:lpstr>Правильный ответ EMN=FNM (по двум сторонам и углу между ними) Признаки равенства треугольников/ Вопрос за 800</vt:lpstr>
      <vt:lpstr>Презентация PowerPoint</vt:lpstr>
      <vt:lpstr>Правильный ответ 19/60 Дроби и проценты/ Вопрос за 200</vt:lpstr>
      <vt:lpstr>Презентация PowerPoint</vt:lpstr>
      <vt:lpstr>Правильный ответ 48 деталей Дроби и проценты / Вопрос за 400</vt:lpstr>
      <vt:lpstr>Презентация PowerPoint</vt:lpstr>
      <vt:lpstr>Правильный ответ 1 13/20 Дроби  и проценты/ Вопрос за 600</vt:lpstr>
      <vt:lpstr>Презентация PowerPoint</vt:lpstr>
      <vt:lpstr>Правильный ответ на 40% Дроби и проценты/ Вопрос за 800</vt:lpstr>
      <vt:lpstr>Презентация PowerPoint</vt:lpstr>
      <vt:lpstr>Правильный ответ Вершина и середину противоположной стороны Равнобедренный  треугольник (медиана ,биссектриса , высота)/ Вопрос за 200</vt:lpstr>
      <vt:lpstr>Презентация PowerPoint</vt:lpstr>
      <vt:lpstr>                                                  Правильный ответ         Медиана треугольника является его высотой и биссектрисой                                                                Равнобедренный треугольник                                                               (медиана ,биссектриса ,высота) / Вопрос за 400</vt:lpstr>
      <vt:lpstr>Презентация PowerPoint</vt:lpstr>
      <vt:lpstr>Правильный ответ Биссектриса Равнобедренный треугольник (медиана ,биссектриса ,высота)/ Вопрос за 600</vt:lpstr>
      <vt:lpstr>Презентация PowerPoint</vt:lpstr>
      <vt:lpstr>Правильный ответ Высота Равнобедренный  треугольник (медиана ,биссектриса ,высота)/ Вопрос за 800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Пользователь Windows</cp:lastModifiedBy>
  <cp:revision>104</cp:revision>
  <dcterms:created xsi:type="dcterms:W3CDTF">2017-04-04T07:27:35Z</dcterms:created>
  <dcterms:modified xsi:type="dcterms:W3CDTF">2022-12-25T19:59:49Z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