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5" r:id="rId4"/>
    <p:sldId id="257" r:id="rId5"/>
    <p:sldId id="271" r:id="rId6"/>
    <p:sldId id="266" r:id="rId7"/>
    <p:sldId id="261" r:id="rId8"/>
    <p:sldId id="267" r:id="rId9"/>
    <p:sldId id="259" r:id="rId10"/>
    <p:sldId id="270" r:id="rId11"/>
    <p:sldId id="260" r:id="rId12"/>
    <p:sldId id="263" r:id="rId13"/>
    <p:sldId id="25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2" d="100"/>
          <a:sy n="92" d="100"/>
        </p:scale>
        <p:origin x="336" y="-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96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1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83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8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9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15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4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18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5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05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AE027-345B-4329-8EBB-E3E9E0884FD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72F7D-EFB5-4165-8B32-1C5067D0B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9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5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27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3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4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2" y="-130629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61" y="2012009"/>
            <a:ext cx="5771115" cy="4332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4676" y="153980"/>
            <a:ext cx="5964938" cy="447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3" y="642257"/>
            <a:ext cx="6575460" cy="5573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0295" y="452845"/>
            <a:ext cx="4559192" cy="30409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6463" y="3718560"/>
            <a:ext cx="4999182" cy="249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5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3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41" y="505268"/>
            <a:ext cx="11173096" cy="2939246"/>
          </a:xfrm>
        </p:spPr>
        <p:txBody>
          <a:bodyPr>
            <a:normAutofit fontScale="90000"/>
          </a:bodyPr>
          <a:lstStyle/>
          <a:p>
            <a:pPr algn="l"/>
            <a:r>
              <a:rPr dirty="0" lang="ru-RU" smtClean="0" sz="2200"/>
              <a:t/>
            </a:r>
            <a:br>
              <a:rPr dirty="0" lang="ru-RU" smtClean="0" sz="2200"/>
            </a:br>
            <a:r>
              <a:rPr dirty="0" lang="ru-RU" smtClean="0" sz="2200"/>
              <a:t>Блокада Ленинграда продолжалась долгие 872 дня и была полностью снята только 27 января 1944 года в ходе </a:t>
            </a:r>
            <a:r>
              <a:rPr dirty="0" err="1" lang="ru-RU" smtClean="0" sz="2200"/>
              <a:t>Ленинградско</a:t>
            </a:r>
            <a:r>
              <a:rPr dirty="0" lang="ru-RU" smtClean="0" sz="2200"/>
              <a:t>‑Новгородской операции. В честь этого события впервые за всю войну был дан салют не в Москве, а в самом Ленинграде. Тысячи жителей вышли на улицы, чтобы увидеть салют и порадоваться столь желанной победе у стен своего родного города. 27 января стало Днём воинской славы России.</a:t>
            </a:r>
            <a:br>
              <a:rPr dirty="0" lang="ru-RU" smtClean="0" sz="2200"/>
            </a:br>
            <a:r>
              <a:rPr dirty="0" lang="ru-RU" smtClean="0"/>
              <a:t/>
            </a:r>
            <a:br>
              <a:rPr dirty="0" lang="ru-RU" smtClean="0"/>
            </a:br>
            <a:endParaRPr dirty="0" lang="ru-RU" sz="27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19" y="2509021"/>
            <a:ext cx="3468389" cy="26012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b="36"/>
          <a:stretch/>
        </p:blipFill>
        <p:spPr>
          <a:xfrm>
            <a:off x="4057833" y="2509021"/>
            <a:ext cx="3611825" cy="26012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9483" y="2509021"/>
            <a:ext cx="3460795" cy="25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4585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0263" y="1122363"/>
            <a:ext cx="10992988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КОНЕЦ БЛОКАДЫ</a:t>
            </a:r>
            <a:br>
              <a:rPr lang="ru-RU" sz="2200" dirty="0" smtClean="0"/>
            </a:br>
            <a:r>
              <a:rPr lang="ru-RU" sz="2200" dirty="0" smtClean="0"/>
              <a:t>Блокада Ленинграда продолжалась долгие 872 дня и была полностью снята только 27 января 1944 года в ходе </a:t>
            </a:r>
            <a:r>
              <a:rPr lang="ru-RU" sz="2200" dirty="0" err="1" smtClean="0"/>
              <a:t>Ленинградско</a:t>
            </a:r>
            <a:r>
              <a:rPr lang="ru-RU" sz="2200" dirty="0" smtClean="0"/>
              <a:t>‑Новгородской операции. В честь этого события впервые за всю войну был дан салют не в Москве, а в самом Ленинграде. Тысячи жителей вышли на улицы, чтобы увидеть салют и порадоваться столь желанной победе у стен своего родного города. 27 января стало Днём воинской славы России.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0263" y="287800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Рыдают люди, и поют,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лиц заплаканных не прячут.</a:t>
            </a:r>
            <a:br>
              <a:rPr lang="ru-RU" dirty="0"/>
            </a:br>
            <a:r>
              <a:rPr lang="ru-RU" dirty="0"/>
              <a:t>Сегодня в городе —</a:t>
            </a:r>
            <a:br>
              <a:rPr lang="ru-RU" dirty="0"/>
            </a:br>
            <a:r>
              <a:rPr lang="ru-RU" dirty="0"/>
              <a:t>САЛЮТ!</a:t>
            </a:r>
            <a:br>
              <a:rPr lang="ru-RU" dirty="0"/>
            </a:br>
            <a:r>
              <a:rPr lang="ru-RU" dirty="0"/>
              <a:t>Сегодня ленинградцы</a:t>
            </a:r>
            <a:br>
              <a:rPr lang="ru-RU" dirty="0"/>
            </a:br>
            <a:r>
              <a:rPr lang="ru-RU" dirty="0"/>
              <a:t>плачут...»</a:t>
            </a:r>
            <a:br>
              <a:rPr lang="ru-RU" dirty="0"/>
            </a:br>
            <a:r>
              <a:rPr lang="ru-RU" dirty="0"/>
              <a:t>Ю. Воронов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277" y="2500097"/>
            <a:ext cx="5921432" cy="402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03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463" y="0"/>
            <a:ext cx="11826240" cy="2387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Жертвы блокады Ленинграда</a:t>
            </a:r>
            <a:br>
              <a:rPr lang="ru-RU" sz="2400" dirty="0" smtClean="0"/>
            </a:br>
            <a:r>
              <a:rPr lang="ru-RU" sz="2400" dirty="0" smtClean="0"/>
              <a:t>На Нюрнбергском процессе приводили данные по погибшим во время блокады Ленинграда - 632 тысячи человек. Большинство блокадников похоронены на Пискаревском </a:t>
            </a:r>
            <a:r>
              <a:rPr lang="ru-RU" sz="2400" dirty="0" err="1" smtClean="0"/>
              <a:t>мемориалном</a:t>
            </a:r>
            <a:r>
              <a:rPr lang="ru-RU" sz="2400" dirty="0" smtClean="0"/>
              <a:t> кладбище.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914" y="2759017"/>
            <a:ext cx="4000500" cy="3162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3634" y="2852562"/>
            <a:ext cx="4195155" cy="314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6057" y="37637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Петровой волей сотворен</a:t>
            </a:r>
            <a:br>
              <a:rPr lang="ru-RU" dirty="0"/>
            </a:br>
            <a:r>
              <a:rPr lang="ru-RU" dirty="0"/>
              <a:t>И светом ленинским означен —</a:t>
            </a:r>
            <a:br>
              <a:rPr lang="ru-RU" dirty="0"/>
            </a:br>
            <a:r>
              <a:rPr lang="ru-RU" dirty="0"/>
              <a:t>В труды по горло погружен,</a:t>
            </a:r>
            <a:br>
              <a:rPr lang="ru-RU" dirty="0"/>
            </a:br>
            <a:r>
              <a:rPr lang="ru-RU" dirty="0"/>
              <a:t>Он жил —и </a:t>
            </a:r>
            <a:r>
              <a:rPr lang="ru-RU" dirty="0" smtClean="0"/>
              <a:t>жить </a:t>
            </a:r>
            <a:r>
              <a:rPr lang="ru-RU" dirty="0"/>
              <a:t>не мог иначе.</a:t>
            </a:r>
          </a:p>
          <a:p>
            <a:r>
              <a:rPr lang="ru-RU" dirty="0"/>
              <a:t>Он сердцем помнил: береги</a:t>
            </a:r>
            <a:br>
              <a:rPr lang="ru-RU" dirty="0"/>
            </a:br>
            <a:r>
              <a:rPr lang="ru-RU" dirty="0"/>
              <a:t>Вот эти мирные границы,-</a:t>
            </a:r>
            <a:br>
              <a:rPr lang="ru-RU" dirty="0"/>
            </a:br>
            <a:r>
              <a:rPr lang="ru-RU" dirty="0"/>
              <a:t>Не раз, как волны, шли враги,</a:t>
            </a:r>
            <a:br>
              <a:rPr lang="ru-RU" dirty="0"/>
            </a:br>
            <a:r>
              <a:rPr lang="ru-RU" dirty="0"/>
              <a:t>Чтоб о гранит его разбиться.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5288" y="3440674"/>
            <a:ext cx="41539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Исчезнуть пенным вихрем брызг,</a:t>
            </a:r>
            <a:br>
              <a:rPr lang="ru-RU" dirty="0"/>
            </a:br>
            <a:r>
              <a:rPr lang="ru-RU" dirty="0"/>
              <a:t>Бесследно кануть в бездне черной</a:t>
            </a:r>
            <a:br>
              <a:rPr lang="ru-RU" dirty="0"/>
            </a:br>
            <a:r>
              <a:rPr lang="ru-RU" dirty="0"/>
              <a:t>А он стоял, большой, как жизнь,</a:t>
            </a:r>
            <a:br>
              <a:rPr lang="ru-RU" dirty="0"/>
            </a:br>
            <a:r>
              <a:rPr lang="ru-RU" dirty="0"/>
              <a:t>Ни с кем не схожий, </a:t>
            </a:r>
            <a:r>
              <a:rPr lang="ru-RU" dirty="0" smtClean="0"/>
              <a:t>не повторный!</a:t>
            </a:r>
            <a:endParaRPr lang="ru-RU" dirty="0"/>
          </a:p>
          <a:p>
            <a:r>
              <a:rPr lang="ru-RU" dirty="0"/>
              <a:t>И под фашистских пушек вой</a:t>
            </a:r>
            <a:br>
              <a:rPr lang="ru-RU" dirty="0"/>
            </a:br>
            <a:r>
              <a:rPr lang="ru-RU" dirty="0"/>
              <a:t>Таким, каким его мы знаем,</a:t>
            </a:r>
            <a:br>
              <a:rPr lang="ru-RU" dirty="0"/>
            </a:br>
            <a:r>
              <a:rPr lang="ru-RU" dirty="0"/>
              <a:t>Он принял бой, как часовой,</a:t>
            </a:r>
            <a:br>
              <a:rPr lang="ru-RU" dirty="0"/>
            </a:br>
            <a:r>
              <a:rPr lang="ru-RU" dirty="0"/>
              <a:t>Чей пост вовеки несменяем!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4791" y="1966258"/>
            <a:ext cx="3702146" cy="27828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5566" y="3429000"/>
            <a:ext cx="4925995" cy="30787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691" y="249130"/>
            <a:ext cx="3509555" cy="3179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95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732" y="442809"/>
            <a:ext cx="5946822" cy="446011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4137" y="442809"/>
            <a:ext cx="49638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</a:t>
            </a:r>
            <a:r>
              <a:rPr lang="ru-RU" dirty="0"/>
              <a:t>На рассвете 22 июня 1941 года без объявления войны фашистская Германия перейдя границу, напала на Советский Союз. Началась Великая Отечественная война советского народа против фашистских захватчиков.</a:t>
            </a:r>
          </a:p>
          <a:p>
            <a:pPr algn="just"/>
            <a:r>
              <a:rPr lang="ru-RU" dirty="0"/>
              <a:t>   Фашисты говорили, что Москва – это сердце России, а Ленинград её душа. Как человек не может жить без души, так и страна потеряет свой боевой дух, когда лишится Ленинграда. Поэтому один из основных ударов они направили на Ленинград с целью стереть его с лица земли. Но фашисты глубоко просчитались. Все жители мужественно обороняли свой город.</a:t>
            </a:r>
          </a:p>
        </p:txBody>
      </p:sp>
    </p:spTree>
    <p:extLst>
      <p:ext uri="{BB962C8B-B14F-4D97-AF65-F5344CB8AC3E}">
        <p14:creationId xmlns:p14="http://schemas.microsoft.com/office/powerpoint/2010/main" val="35607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75557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6824" y="504164"/>
            <a:ext cx="10929781" cy="2161591"/>
          </a:xfrm>
        </p:spPr>
        <p:txBody>
          <a:bodyPr>
            <a:normAutofit/>
          </a:bodyPr>
          <a:lstStyle/>
          <a:p>
            <a:pPr algn="just"/>
            <a:r>
              <a:rPr dirty="0" lang="ru-RU" smtClean="0" sz="2000"/>
              <a:t>  Блокада Ленинграда началась 8 сентября 1941 года</a:t>
            </a:r>
            <a:r>
              <a:rPr dirty="0" lang="ru-RU" sz="2000"/>
              <a:t>. когда немецкая армия захватила Шлиссельбург, замкнув кольцо вокруг Ленинграда. </a:t>
            </a:r>
            <a:r>
              <a:rPr dirty="0" lang="ru-RU" smtClean="0" sz="2000"/>
              <a:t>В планах гитлеровских оккупантов было стереть с лица земли город и уничтожить всех ленинградцев. Осаждённый Ленинград 872 дня боролся за жизнь. Ежедневные бомбардировки и страшный голод не сломили его жителей, город продолжал жить и бороться. Оборона Ленинграда и блокада — урок беспримерного мужества всей стране, всему миру. Ленинград был окончательно освобождён от блокады 27 января 1944 года.</a:t>
            </a:r>
            <a:endParaRPr dirty="0" lang="ru-RU" sz="20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692" y="3187337"/>
            <a:ext cx="4833768" cy="3291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296" t="73"/>
          <a:stretch/>
        </p:blipFill>
        <p:spPr>
          <a:xfrm>
            <a:off x="556824" y="3187337"/>
            <a:ext cx="5939716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0095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575" y="3453797"/>
            <a:ext cx="4233991" cy="28799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554" y="3429000"/>
            <a:ext cx="5163925" cy="2904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727" y="467174"/>
            <a:ext cx="3985752" cy="26722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5639" y="68147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 </a:t>
            </a:r>
            <a:r>
              <a:rPr lang="ru-RU" dirty="0"/>
              <a:t>Ударили сильные морозы. Застыл, замерз, остановился ленинградский водопровод. Страшная беда нависла над городом. Заводам нужна вода. Больницам нужна вода. Город спасала река Нева. Здесь в невском льду, прорубили проруби. С самого утра тянулись сюда ленинградцы. Шли с ведрами, с кувшинами, с бидонами, с кастрюлями, с чайниками. Шли цепочками, один за другим. Старики здесь, старухи, женщины, дети. Нескончаем людской поток. </a:t>
            </a:r>
          </a:p>
        </p:txBody>
      </p:sp>
    </p:spTree>
    <p:extLst>
      <p:ext uri="{BB962C8B-B14F-4D97-AF65-F5344CB8AC3E}">
        <p14:creationId xmlns:p14="http://schemas.microsoft.com/office/powerpoint/2010/main" val="32313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73532" y="6674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/>
              <a:t>Многие рабочие ушли на фронт. Их место заняли старики, женщины и дети.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19" y="1639684"/>
            <a:ext cx="4499238" cy="34506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167" l="44" r="-186" t="155"/>
          <a:stretch/>
        </p:blipFill>
        <p:spPr>
          <a:xfrm>
            <a:off x="6243763" y="1678011"/>
            <a:ext cx="4906974" cy="333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9383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1884" y="1666350"/>
            <a:ext cx="11408228" cy="23876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     Не все смогли уехать заранее. Когда же немецкая артиллерия начала вести постоянные обстрелы, что произошло уже в первые дни блокады, покинуть город стало практически невозможно. 8 сентября 1941 года немцы разбомбили крупные продовольственные </a:t>
            </a:r>
            <a:r>
              <a:rPr lang="ru-RU" sz="2000" dirty="0" err="1" smtClean="0"/>
              <a:t>Бадаевские</a:t>
            </a:r>
            <a:r>
              <a:rPr lang="ru-RU" sz="2000" dirty="0" smtClean="0"/>
              <a:t> склады, и трехмиллионное население города было обречено на голодное вымирание. Ввод продовольственных карточек был сделан сразу – в течение первых дней. Нормы продуктов были рассчитаны исходя из минимума, который не позволил бы человеку просто умереть. На 2-е сентября 1941-го рабочие горячих цехов получали 800 гр. хлеба, инженерно-технические специалисты и другие рабочие – 600. Служащие, </a:t>
            </a:r>
            <a:r>
              <a:rPr lang="ru-RU" sz="2000" dirty="0" smtClean="0"/>
              <a:t>иждивенцы и </a:t>
            </a:r>
            <a:r>
              <a:rPr lang="ru-RU" sz="2000" dirty="0" smtClean="0"/>
              <a:t>дети – 300-400 гр</a:t>
            </a:r>
            <a:r>
              <a:rPr lang="ru-RU" sz="2000" dirty="0"/>
              <a:t>. С 1 октября паек был уменьшен вдвое. На ленинградцев обрушился голод. Единственным продуктом был хлеб, но и его не хватало. Суточная норма хлеба составляла рабочие 250 гр., служащие и дети 125 гр. В декабре появилась возможность доставлять грузы в Ленинград по льду Ладожского озера. С 25-го декабря нормы начали повышаться, но сотни тысяч ленинградцев уже погибли.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43" y="3526806"/>
            <a:ext cx="4731169" cy="31541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388" y="3526806"/>
            <a:ext cx="3317439" cy="30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315" y="554729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Шестнадцать тысяч матерей</a:t>
            </a:r>
            <a:br>
              <a:rPr lang="ru-RU" dirty="0"/>
            </a:br>
            <a:r>
              <a:rPr lang="ru-RU" dirty="0"/>
              <a:t>пайки получат на заре —</a:t>
            </a:r>
            <a:br>
              <a:rPr lang="ru-RU" dirty="0"/>
            </a:br>
            <a:r>
              <a:rPr lang="ru-RU" dirty="0"/>
              <a:t>сто двадцать пять блокадных грамм</a:t>
            </a:r>
            <a:br>
              <a:rPr lang="ru-RU" dirty="0"/>
            </a:br>
            <a:r>
              <a:rPr lang="ru-RU" dirty="0"/>
              <a:t>с огнем и кровью пополам.</a:t>
            </a:r>
            <a:br>
              <a:rPr lang="ru-RU" dirty="0"/>
            </a:br>
            <a:r>
              <a:rPr lang="ru-RU" dirty="0"/>
              <a:t>...О, мы познали в декабре –</a:t>
            </a:r>
            <a:br>
              <a:rPr lang="ru-RU" dirty="0"/>
            </a:br>
            <a:r>
              <a:rPr lang="ru-RU" dirty="0"/>
              <a:t>не зря «священным даром» назван</a:t>
            </a:r>
            <a:br>
              <a:rPr lang="ru-RU" dirty="0"/>
            </a:br>
            <a:r>
              <a:rPr lang="ru-RU" dirty="0"/>
              <a:t>обычный хлеб. И тяжкий грех –</a:t>
            </a:r>
            <a:br>
              <a:rPr lang="ru-RU" dirty="0"/>
            </a:br>
            <a:r>
              <a:rPr lang="ru-RU" dirty="0"/>
              <a:t>хотя бы крошку бросить наземь:</a:t>
            </a:r>
            <a:br>
              <a:rPr lang="ru-RU" dirty="0"/>
            </a:br>
            <a:r>
              <a:rPr lang="ru-RU" dirty="0"/>
              <a:t>таким людским страданьем он,</a:t>
            </a:r>
            <a:br>
              <a:rPr lang="ru-RU" dirty="0"/>
            </a:br>
            <a:r>
              <a:rPr lang="ru-RU" dirty="0"/>
              <a:t>такой большой любовью братской</a:t>
            </a:r>
            <a:br>
              <a:rPr lang="ru-RU" dirty="0"/>
            </a:br>
            <a:r>
              <a:rPr lang="ru-RU" dirty="0"/>
              <a:t>для нас отныне освящен,</a:t>
            </a:r>
            <a:br>
              <a:rPr lang="ru-RU" dirty="0"/>
            </a:br>
            <a:r>
              <a:rPr lang="ru-RU" dirty="0"/>
              <a:t>наш хлеб насущный, ленинградский.</a:t>
            </a:r>
          </a:p>
          <a:p>
            <a:r>
              <a:rPr lang="ru-RU" dirty="0"/>
              <a:t>О. Ф. </a:t>
            </a:r>
            <a:r>
              <a:rPr lang="ru-RU" dirty="0" err="1"/>
              <a:t>Берггольц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576" y="3571201"/>
            <a:ext cx="3889585" cy="29263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223" y="643611"/>
            <a:ext cx="3865199" cy="2591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834" y="4442412"/>
            <a:ext cx="3708670" cy="20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2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573" y="1911927"/>
            <a:ext cx="10829798" cy="189530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ОПЕРАЦИЯ «ИСКРА»</a:t>
            </a:r>
            <a:br>
              <a:rPr lang="ru-RU" sz="2200" dirty="0" smtClean="0"/>
            </a:br>
            <a:r>
              <a:rPr lang="ru-RU" sz="2200" dirty="0" smtClean="0"/>
              <a:t>Прорыв блокады произошёл только в январе 1943 года в ходе операции «Искра» Ленинградского (командующий генерал‑полковник Л. А. Говоров) и </a:t>
            </a:r>
            <a:r>
              <a:rPr lang="ru-RU" sz="2200" dirty="0" err="1" smtClean="0"/>
              <a:t>Волховского</a:t>
            </a:r>
            <a:r>
              <a:rPr lang="ru-RU" sz="2200" dirty="0" smtClean="0"/>
              <a:t> (командующий генерал армии </a:t>
            </a:r>
            <a:r>
              <a:rPr lang="ru-RU" sz="2200" dirty="0" smtClean="0"/>
              <a:t>    К</a:t>
            </a:r>
            <a:r>
              <a:rPr lang="ru-RU" sz="2200" dirty="0" smtClean="0"/>
              <a:t>. А. Мерецков) фронтов. Общую координацию наступления осуществлял Г. К. Жуков. Советские ударные группировки превосходили теперь врага на решающих направлениях в пять и более раз.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Блокаду прорвали 18 января 1943 года на узком участке южнее Ладоги, шириной всего 8—11 км. По этому коридору уже через несколько недель проложили железную дорогу, по которой доставляли в Ленинград продовольствие, вооружение, пополнение для защитников города.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966" y="2978389"/>
            <a:ext cx="3585114" cy="23542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35726" y="555378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Встреча бойцов </a:t>
            </a:r>
            <a:r>
              <a:rPr lang="ru-RU" dirty="0" err="1" smtClean="0"/>
              <a:t>Волховского</a:t>
            </a:r>
            <a:r>
              <a:rPr lang="ru-RU" dirty="0" smtClean="0"/>
              <a:t> и Ленинградского фронтов в районе рабочего посёлка № 1 во время операции по прорыву блокады Ленинграда.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274" y="3170601"/>
            <a:ext cx="4026410" cy="301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499</Words>
  <Application>Microsoft Office PowerPoint</Application>
  <PresentationFormat>Широкоэкранный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  Блокада Ленинграда началась 8 сентября 1941 года. когда немецкая армия захватила Шлиссельбург, замкнув кольцо вокруг Ленинграда. В планах гитлеровских оккупантов было стереть с лица земли город и уничтожить всех ленинградцев. Осаждённый Ленинград 872 дня боролся за жизнь. Ежедневные бомбардировки и страшный голод не сломили его жителей, город продолжал жить и бороться. Оборона Ленинграда и блокада — урок беспримерного мужества всей стране, всему миру. Ленинград был окончательно освобождён от блокады 27 января 1944 года.</vt:lpstr>
      <vt:lpstr>Презентация PowerPoint</vt:lpstr>
      <vt:lpstr>Презентация PowerPoint</vt:lpstr>
      <vt:lpstr>     Не все смогли уехать заранее. Когда же немецкая артиллерия начала вести постоянные обстрелы, что произошло уже в первые дни блокады, покинуть город стало практически невозможно. 8 сентября 1941 года немцы разбомбили крупные продовольственные Бадаевские склады, и трехмиллионное население города было обречено на голодное вымирание. Ввод продовольственных карточек был сделан сразу – в течение первых дней. Нормы продуктов были рассчитаны исходя из минимума, который не позволил бы человеку просто умереть. На 2-е сентября 1941-го рабочие горячих цехов получали 800 гр. хлеба, инженерно-технические специалисты и другие рабочие – 600. Служащие, иждивенцы и дети – 300-400 гр. С 1 октября паек был уменьшен вдвое. На ленинградцев обрушился голод. Единственным продуктом был хлеб, но и его не хватало. Суточная норма хлеба составляла рабочие 250 гр., служащие и дети 125 гр. В декабре появилась возможность доставлять грузы в Ленинград по льду Ладожского озера. С 25-го декабря нормы начали повышаться, но сотни тысяч ленинградцев уже погибли.  </vt:lpstr>
      <vt:lpstr>Презентация PowerPoint</vt:lpstr>
      <vt:lpstr>             ОПЕРАЦИЯ «ИСКРА» Прорыв блокады произошёл только в январе 1943 года в ходе операции «Искра» Ленинградского (командующий генерал‑полковник Л. А. Говоров) и Волховского (командующий генерал армии     К. А. Мерецков) фронтов. Общую координацию наступления осуществлял Г. К. Жуков. Советские ударные группировки превосходили теперь врага на решающих направлениях в пять и более раз.  Блокаду прорвали 18 января 1943 года на узком участке южнее Ладоги, шириной всего 8—11 км. По этому коридору уже через несколько недель проложили железную дорогу, по которой доставляли в Ленинград продовольствие, вооружение, пополнение для защитников города.  </vt:lpstr>
      <vt:lpstr>Презентация PowerPoint</vt:lpstr>
      <vt:lpstr> Блокада Ленинграда продолжалась долгие 872 дня и была полностью снята только 27 января 1944 года в ходе Ленинградско‑Новгородской операции. В честь этого события впервые за всю войну был дан салют не в Москве, а в самом Ленинграде. Тысячи жителей вышли на улицы, чтобы увидеть салют и порадоваться столь желанной победе у стен своего родного города. 27 января стало Днём воинской славы России.  </vt:lpstr>
      <vt:lpstr>КОНЕЦ БЛОКАДЫ Блокада Ленинграда продолжалась долгие 872 дня и была полностью снята только 27 января 1944 года в ходе Ленинградско‑Новгородской операции. В честь этого события впервые за всю войну был дан салют не в Москве, а в самом Ленинграде. Тысячи жителей вышли на улицы, чтобы увидеть салют и порадоваться столь желанной победе у стен своего родного города. 27 января стало Днём воинской славы России.  </vt:lpstr>
      <vt:lpstr>Жертвы блокады Ленинграда На Нюрнбергском процессе приводили данные по погибшим во время блокады Ленинграда - 632 тысячи человек. Большинство блокадников похоронены на Пискаревском мемориалном кладбище.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ddut1@yandex.ru</dc:creator>
  <cp:lastModifiedBy>ddut1@yandex.ru</cp:lastModifiedBy>
  <cp:revision>32</cp:revision>
  <dcterms:created xsi:type="dcterms:W3CDTF">2023-01-11T11:21:21Z</dcterms:created>
  <dcterms:modified xsi:type="dcterms:W3CDTF">2023-01-25T06:06:04Z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1189898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