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2" r:id="rId2"/>
    <p:sldId id="300" r:id="rId3"/>
    <p:sldId id="258" r:id="rId4"/>
    <p:sldId id="265" r:id="rId5"/>
    <p:sldId id="268" r:id="rId6"/>
    <p:sldId id="290" r:id="rId7"/>
    <p:sldId id="266" r:id="rId8"/>
    <p:sldId id="276" r:id="rId9"/>
    <p:sldId id="267" r:id="rId10"/>
    <p:sldId id="270" r:id="rId11"/>
    <p:sldId id="271" r:id="rId12"/>
    <p:sldId id="272" r:id="rId13"/>
    <p:sldId id="273" r:id="rId14"/>
    <p:sldId id="292" r:id="rId15"/>
    <p:sldId id="295" r:id="rId16"/>
    <p:sldId id="293" r:id="rId17"/>
    <p:sldId id="294" r:id="rId18"/>
    <p:sldId id="286" r:id="rId19"/>
    <p:sldId id="297" r:id="rId20"/>
    <p:sldId id="283" r:id="rId21"/>
    <p:sldId id="25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977184-9334-4768-883E-B608DCA99A3D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93CE4-FA5A-4951-A42E-5D7B8DB700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553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2571360-C6FA-4B8D-B1EF-600670F9D24A}" type="slidenum">
              <a:rPr lang="ru-RU" smtClean="0"/>
              <a:pPr eaLnBrk="1" hangingPunct="1"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Times New Roman" pitchFamily="18" charset="0"/>
            </a:endParaRP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76B7D77C-C008-471D-8DC3-0715DF88C83F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7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22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027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8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78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449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1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26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640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019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48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581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AE9CC-06EC-4697-A9DC-D4C67C6CA934}" type="datetimeFigureOut">
              <a:rPr lang="ru-RU" smtClean="0"/>
              <a:pPr/>
              <a:t>28.08.2022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71268-7B2C-49E4-807E-E6F5FDBFE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302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3" Type="http://schemas.microsoft.com/office/2007/relationships/hdphoto" Target="../media/hdphoto9.wdp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5.png"/><Relationship Id="rId7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microsoft.com/office/2007/relationships/hdphoto" Target="../media/hdphoto4.wdp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microsoft.com/office/2007/relationships/hdphoto" Target="../media/hdphoto2.wdp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nastol.com.ua/large/201112/135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56"/>
            <a:ext cx="9144000" cy="687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5497669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3 «а»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0" y="2509108"/>
            <a:ext cx="4716016" cy="18204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itchFamily="66" charset="0"/>
              </a:rPr>
              <a:t>Игра:</a:t>
            </a:r>
          </a:p>
          <a:p>
            <a:pPr>
              <a:defRPr/>
            </a:pP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itchFamily="66" charset="0"/>
              </a:rPr>
              <a:t>«Путешествие </a:t>
            </a:r>
            <a:endParaRPr lang="ru-RU" sz="3200" b="1" dirty="0" smtClean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reflection blurRad="6350" stA="60000" endA="900" endPos="58000" dir="5400000" sy="-100000" algn="bl" rotWithShape="0"/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itchFamily="66" charset="0"/>
              </a:rPr>
              <a:t>по </a:t>
            </a: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itchFamily="66" charset="0"/>
              </a:rPr>
              <a:t>океану Знаний</a:t>
            </a: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Comic Sans MS" pitchFamily="66" charset="0"/>
              </a:rPr>
              <a:t>»</a:t>
            </a:r>
            <a:endParaRPr lang="ru-RU" sz="14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reflection blurRad="6350" stA="60000" endA="900" endPos="58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44624"/>
            <a:ext cx="8856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Comic Sans MS" pitchFamily="66" charset="0"/>
              </a:rPr>
              <a:t>1 сентября </a:t>
            </a:r>
          </a:p>
          <a:p>
            <a:pPr algn="ctr"/>
            <a:r>
              <a:rPr lang="ru-RU" sz="60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Comic Sans MS" pitchFamily="66" charset="0"/>
              </a:rPr>
              <a:t>День знаний!</a:t>
            </a:r>
            <a:endParaRPr lang="ru-RU" sz="60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53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usenkomaxim.ru/wp-content/uploads/2012/07/Hudozhnik-YUriy-Kovalev.-More.-96h65-holst-masl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8"/>
          <a:stretch/>
        </p:blipFill>
        <p:spPr bwMode="auto">
          <a:xfrm>
            <a:off x="-2728" y="-2767"/>
            <a:ext cx="9146728" cy="686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707212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i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В семье четверо детей: сестёр столько же, сколько братьев. Сколько сестёр в семье?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76056" y="2636912"/>
            <a:ext cx="15841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15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9752" y="188640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Залив «Логический»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62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usenkomaxim.ru/wp-content/uploads/2012/07/Hudozhnik-YUriy-Kovalev.-More.-96h65-holst-masl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8"/>
          <a:stretch/>
        </p:blipFill>
        <p:spPr bwMode="auto">
          <a:xfrm>
            <a:off x="-2728" y="-2767"/>
            <a:ext cx="9146728" cy="686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779220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i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Мама поставила на стол 9 чашек, из них перевернула две чашки. Сколько чашек стало на столе?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4048" y="2719080"/>
            <a:ext cx="15841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15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752" y="188640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Залив «Логический»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62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usenkomaxim.ru/wp-content/uploads/2012/07/Hudozhnik-YUriy-Kovalev.-More.-96h65-holst-masl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8"/>
          <a:stretch/>
        </p:blipFill>
        <p:spPr bwMode="auto">
          <a:xfrm>
            <a:off x="-2728" y="-2767"/>
            <a:ext cx="9146728" cy="686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620688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i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В озере плавало 7 лодок.</a:t>
            </a:r>
          </a:p>
          <a:p>
            <a:r>
              <a:rPr lang="ru-RU" dirty="0" smtClean="0"/>
              <a:t>3 </a:t>
            </a:r>
            <a:r>
              <a:rPr lang="ru-RU" dirty="0"/>
              <a:t>лодки пристали к берегу. Сколько лодок в озере?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0072" y="2780928"/>
            <a:ext cx="15841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15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752" y="188640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Залив «Логический»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62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usenkomaxim.ru/wp-content/uploads/2012/07/Hudozhnik-YUriy-Kovalev.-More.-96h65-holst-masl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8"/>
          <a:stretch/>
        </p:blipFill>
        <p:spPr bwMode="auto">
          <a:xfrm>
            <a:off x="-2728" y="-2767"/>
            <a:ext cx="9146728" cy="686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836712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i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Во дворе было 10 скамеек. Две из них покрасили. Сколько стало скамеек?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008" y="2636912"/>
            <a:ext cx="18722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15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752" y="188640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Залив «Логический»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62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.all-clipart.net/194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08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44624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Мыс «Героический»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814060"/>
            <a:ext cx="5688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Я  желаю от души</a:t>
            </a:r>
          </a:p>
          <a:p>
            <a:r>
              <a:rPr lang="ru-RU" sz="3200" dirty="0" smtClean="0">
                <a:latin typeface="Monotype Corsiva" pitchFamily="66" charset="0"/>
              </a:rPr>
              <a:t>Вам здоровья, малыши!</a:t>
            </a:r>
          </a:p>
          <a:p>
            <a:r>
              <a:rPr lang="ru-RU" sz="3200" dirty="0" smtClean="0">
                <a:latin typeface="Monotype Corsiva" pitchFamily="66" charset="0"/>
              </a:rPr>
              <a:t>Чтоб прививок не боялись,</a:t>
            </a:r>
          </a:p>
          <a:p>
            <a:r>
              <a:rPr lang="ru-RU" sz="3200" dirty="0" smtClean="0">
                <a:latin typeface="Monotype Corsiva" pitchFamily="66" charset="0"/>
              </a:rPr>
              <a:t>Ежедневно закалялись,</a:t>
            </a:r>
          </a:p>
          <a:p>
            <a:r>
              <a:rPr lang="ru-RU" sz="3200" dirty="0" smtClean="0">
                <a:latin typeface="Monotype Corsiva" pitchFamily="66" charset="0"/>
              </a:rPr>
              <a:t>Чтоб не мучал вас бронхит.</a:t>
            </a:r>
          </a:p>
          <a:p>
            <a:r>
              <a:rPr lang="ru-RU" sz="3200" dirty="0" smtClean="0">
                <a:latin typeface="Monotype Corsiva" pitchFamily="66" charset="0"/>
              </a:rPr>
              <a:t>Добрый доктор…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5" name="Рисунок 4" descr="C:\Users\Таня\Desktop\75633281_e6019b3069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2381" y1="8362" x2="52381" y2="8362"/>
                        <a14:foregroundMark x1="41429" y1="11847" x2="41429" y2="11847"/>
                        <a14:foregroundMark x1="44762" y1="5923" x2="44762" y2="5923"/>
                        <a14:foregroundMark x1="60000" y1="9408" x2="60000" y2="9408"/>
                        <a14:foregroundMark x1="32381" y1="6620" x2="32381" y2="6620"/>
                        <a14:foregroundMark x1="39524" y1="3833" x2="39524" y2="3833"/>
                        <a14:foregroundMark x1="36667" y1="11847" x2="36667" y2="11847"/>
                        <a14:foregroundMark x1="82857" y1="25087" x2="82857" y2="25087"/>
                        <a14:foregroundMark x1="89048" y1="23345" x2="89048" y2="23345"/>
                        <a14:foregroundMark x1="88571" y1="33449" x2="88571" y2="33449"/>
                        <a14:foregroundMark x1="60000" y1="92334" x2="60000" y2="92334"/>
                        <a14:foregroundMark x1="9524" y1="92683" x2="9524" y2="92683"/>
                        <a14:backgroundMark x1="73810" y1="1742" x2="73810" y2="1742"/>
                        <a14:backgroundMark x1="93333" y1="7317" x2="93333" y2="731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7504" y="2683851"/>
            <a:ext cx="3016349" cy="412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627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.all-clipart.net/194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44624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Мыс «Героический»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636912"/>
            <a:ext cx="51845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Я желаю вам в подарок</a:t>
            </a:r>
          </a:p>
          <a:p>
            <a:r>
              <a:rPr lang="ru-RU" sz="3200" dirty="0" smtClean="0">
                <a:latin typeface="Monotype Corsiva" pitchFamily="66" charset="0"/>
              </a:rPr>
              <a:t>Получить огромный торт,</a:t>
            </a:r>
          </a:p>
          <a:p>
            <a:r>
              <a:rPr lang="ru-RU" sz="3200" dirty="0" smtClean="0">
                <a:latin typeface="Monotype Corsiva" pitchFamily="66" charset="0"/>
              </a:rPr>
              <a:t>Шоколада и печенья,</a:t>
            </a:r>
          </a:p>
          <a:p>
            <a:r>
              <a:rPr lang="ru-RU" sz="3200" dirty="0" smtClean="0">
                <a:latin typeface="Monotype Corsiva" pitchFamily="66" charset="0"/>
              </a:rPr>
              <a:t>Мармелада и варенья,</a:t>
            </a:r>
          </a:p>
          <a:p>
            <a:r>
              <a:rPr lang="ru-RU" sz="3200" dirty="0" smtClean="0">
                <a:latin typeface="Monotype Corsiva" pitchFamily="66" charset="0"/>
              </a:rPr>
              <a:t>Становиться толще, выше,</a:t>
            </a:r>
          </a:p>
          <a:p>
            <a:r>
              <a:rPr lang="ru-RU" sz="3200" dirty="0" smtClean="0">
                <a:latin typeface="Monotype Corsiva" pitchFamily="66" charset="0"/>
              </a:rPr>
              <a:t>Жду от вас ответ на крыше.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5" name="Picture 2" descr="http://i.u-mama.ru/files/i/img/news/kar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881" b="80247" l="41786" r="98214">
                        <a14:foregroundMark x1="58929" y1="13580" x2="58929" y2="13580"/>
                        <a14:foregroundMark x1="52143" y1="64198" x2="52143" y2="64198"/>
                        <a14:foregroundMark x1="71786" y1="73663" x2="71786" y2="73663"/>
                        <a14:backgroundMark x1="86071" y1="65844" x2="86071" y2="65844"/>
                        <a14:backgroundMark x1="87500" y1="59671" x2="87500" y2="59671"/>
                        <a14:backgroundMark x1="57143" y1="70370" x2="57143" y2="70370"/>
                        <a14:backgroundMark x1="63929" y1="67901" x2="63929" y2="67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19" b="18461"/>
          <a:stretch/>
        </p:blipFill>
        <p:spPr bwMode="auto">
          <a:xfrm>
            <a:off x="5220072" y="908720"/>
            <a:ext cx="3208768" cy="379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54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.all-clipart.net/194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08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44624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Мыс «Героический»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908720"/>
            <a:ext cx="55446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Я хочу вам пожелать</a:t>
            </a:r>
          </a:p>
          <a:p>
            <a:r>
              <a:rPr lang="ru-RU" sz="3200" dirty="0" smtClean="0">
                <a:latin typeface="Monotype Corsiva" pitchFamily="66" charset="0"/>
              </a:rPr>
              <a:t>Лишь пятёрки получать,</a:t>
            </a:r>
          </a:p>
          <a:p>
            <a:r>
              <a:rPr lang="ru-RU" sz="3200" dirty="0" smtClean="0">
                <a:latin typeface="Monotype Corsiva" pitchFamily="66" charset="0"/>
              </a:rPr>
              <a:t>Книжки добрые любить,</a:t>
            </a:r>
          </a:p>
          <a:p>
            <a:r>
              <a:rPr lang="ru-RU" sz="3200" dirty="0" smtClean="0">
                <a:latin typeface="Monotype Corsiva" pitchFamily="66" charset="0"/>
              </a:rPr>
              <a:t>С математикой дружить.</a:t>
            </a:r>
          </a:p>
          <a:p>
            <a:r>
              <a:rPr lang="ru-RU" sz="3200" dirty="0" smtClean="0">
                <a:latin typeface="Monotype Corsiva" pitchFamily="66" charset="0"/>
              </a:rPr>
              <a:t>От лица Пьеро, Мальвины</a:t>
            </a:r>
          </a:p>
          <a:p>
            <a:r>
              <a:rPr lang="ru-RU" sz="3200" dirty="0" smtClean="0">
                <a:latin typeface="Monotype Corsiva" pitchFamily="66" charset="0"/>
              </a:rPr>
              <a:t>Ваш дружище…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5" name="Picture 2" descr="http://dc173.4shared.com/img/WukX7Z12/s7/12ecc32c638/%D0%B1%D1%83%D1%80%D0%B0%D1%82%D0%B8%D0%BD%D0%B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43" b="93563" l="7427" r="94301">
                        <a14:foregroundMark x1="26770" y1="7356" x2="26770" y2="7356"/>
                        <a14:foregroundMark x1="63731" y1="4943" x2="63731" y2="4943"/>
                        <a14:foregroundMark x1="52677" y1="23908" x2="52677" y2="23908"/>
                        <a14:foregroundMark x1="54231" y1="22299" x2="54231" y2="22299"/>
                        <a14:foregroundMark x1="51641" y1="26322" x2="51641" y2="26322"/>
                        <a14:foregroundMark x1="61313" y1="16552" x2="61313" y2="16552"/>
                        <a14:foregroundMark x1="65285" y1="18966" x2="65285" y2="18966"/>
                        <a14:foregroundMark x1="56304" y1="16092" x2="56304" y2="16092"/>
                        <a14:foregroundMark x1="54922" y1="37931" x2="54922" y2="37931"/>
                        <a14:foregroundMark x1="48187" y1="36897" x2="48187" y2="36897"/>
                        <a14:foregroundMark x1="51641" y1="37701" x2="51641" y2="37701"/>
                        <a14:foregroundMark x1="53368" y1="39080" x2="53368" y2="39080"/>
                        <a14:foregroundMark x1="45941" y1="38621" x2="45941" y2="38621"/>
                        <a14:foregroundMark x1="7427" y1="41264" x2="7427" y2="41264"/>
                        <a14:foregroundMark x1="50259" y1="35747" x2="50259" y2="35747"/>
                        <a14:foregroundMark x1="94473" y1="43103" x2="94473" y2="43103"/>
                        <a14:foregroundMark x1="59585" y1="88391" x2="59585" y2="88391"/>
                        <a14:foregroundMark x1="53886" y1="93563" x2="53886" y2="93563"/>
                        <a14:foregroundMark x1="70121" y1="17471" x2="70121" y2="17471"/>
                        <a14:foregroundMark x1="57686" y1="36897" x2="57686" y2="36897"/>
                        <a14:foregroundMark x1="55268" y1="39540" x2="55268" y2="395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1547836"/>
            <a:ext cx="3456384" cy="519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32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.all-clipart.net/194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08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44624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Мыс «Героический»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053311"/>
            <a:ext cx="57606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Пусть для вас учебный год</a:t>
            </a:r>
          </a:p>
          <a:p>
            <a:r>
              <a:rPr lang="ru-RU" sz="3200" dirty="0" smtClean="0">
                <a:latin typeface="Monotype Corsiva" pitchFamily="66" charset="0"/>
              </a:rPr>
              <a:t>Только гадости несёт!</a:t>
            </a:r>
          </a:p>
          <a:p>
            <a:r>
              <a:rPr lang="ru-RU" sz="3200" dirty="0" smtClean="0">
                <a:latin typeface="Monotype Corsiva" pitchFamily="66" charset="0"/>
              </a:rPr>
              <a:t>Получайте только двойки,</a:t>
            </a:r>
          </a:p>
          <a:p>
            <a:r>
              <a:rPr lang="ru-RU" sz="3200" dirty="0" smtClean="0">
                <a:latin typeface="Monotype Corsiva" pitchFamily="66" charset="0"/>
              </a:rPr>
              <a:t>Очень редко можно-тройки,</a:t>
            </a:r>
          </a:p>
          <a:p>
            <a:r>
              <a:rPr lang="ru-RU" sz="3200" dirty="0" smtClean="0">
                <a:latin typeface="Monotype Corsiva" pitchFamily="66" charset="0"/>
              </a:rPr>
              <a:t>Бейте окна и витрины,</a:t>
            </a:r>
          </a:p>
          <a:p>
            <a:r>
              <a:rPr lang="ru-RU" sz="3200" dirty="0" smtClean="0">
                <a:latin typeface="Monotype Corsiva" pitchFamily="66" charset="0"/>
              </a:rPr>
              <a:t>Не ходите в магазины,</a:t>
            </a:r>
          </a:p>
          <a:p>
            <a:r>
              <a:rPr lang="ru-RU" sz="3200" dirty="0" smtClean="0">
                <a:latin typeface="Monotype Corsiva" pitchFamily="66" charset="0"/>
              </a:rPr>
              <a:t>Затевайте больше драк.</a:t>
            </a:r>
          </a:p>
          <a:p>
            <a:r>
              <a:rPr lang="ru-RU" sz="3200" dirty="0" smtClean="0">
                <a:latin typeface="Monotype Corsiva" pitchFamily="66" charset="0"/>
              </a:rPr>
              <a:t>Привет, Старуха…</a:t>
            </a:r>
          </a:p>
        </p:txBody>
      </p:sp>
      <p:pic>
        <p:nvPicPr>
          <p:cNvPr id="5" name="Picture 4" descr="https://st.fl.ru/users/DRYbeam/upload/f_4ee668485a8c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667" l="778" r="96000">
                        <a14:foregroundMark x1="21556" y1="49000" x2="21556" y2="49000"/>
                        <a14:foregroundMark x1="71222" y1="73167" x2="71222" y2="73167"/>
                        <a14:foregroundMark x1="71222" y1="79250" x2="71222" y2="79250"/>
                        <a14:foregroundMark x1="62222" y1="66083" x2="62222" y2="66083"/>
                        <a14:foregroundMark x1="71667" y1="86917" x2="71667" y2="86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83968" y="1414410"/>
            <a:ext cx="4103230" cy="547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00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4.pikabu.ru/post_img/2014/06/02/8/1401708843_21018915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4242"/>
            <a:ext cx="9144000" cy="687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60836" y="836712"/>
            <a:ext cx="36872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Лучший продавец пиявок </a:t>
            </a:r>
          </a:p>
        </p:txBody>
      </p:sp>
      <p:pic>
        <p:nvPicPr>
          <p:cNvPr id="6" name="Picture 2" descr="http://static.worldclips.ru/thumbnails/Russkie/TV-Kino-Kontcerti/Pesni%20iz%20Filmov/Priklyucheniya%20Buratino/Pesnya%20Duremara.vob/2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4752528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1" name="Прямоугольник 10"/>
          <p:cNvSpPr/>
          <p:nvPr/>
        </p:nvSpPr>
        <p:spPr>
          <a:xfrm>
            <a:off x="539552" y="663079"/>
            <a:ext cx="4376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Девочка </a:t>
            </a:r>
            <a:r>
              <a:rPr lang="ru-RU" sz="2400" b="1" i="1" dirty="0">
                <a:solidFill>
                  <a:srgbClr val="7030A0"/>
                </a:solidFill>
              </a:rPr>
              <a:t>с голубыми волосами </a:t>
            </a:r>
          </a:p>
        </p:txBody>
      </p:sp>
      <p:pic>
        <p:nvPicPr>
          <p:cNvPr id="12" name="Picture 18" descr="http://upload.wikimedia.org/wikipedia/ru/6/6a/%D0%9C%D0%B0%D0%BB%D1%8C%D0%B2%D0%B8%D0%BD%D0%B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6872"/>
            <a:ext cx="4248472" cy="32115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3" name="Прямоугольник 12"/>
          <p:cNvSpPr/>
          <p:nvPr/>
        </p:nvSpPr>
        <p:spPr>
          <a:xfrm>
            <a:off x="683568" y="663079"/>
            <a:ext cx="36241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Воздыхатель Мальвины </a:t>
            </a:r>
          </a:p>
        </p:txBody>
      </p:sp>
      <p:pic>
        <p:nvPicPr>
          <p:cNvPr id="14" name="Picture 20" descr="http://crocodilz.ru/wp-content/uploads/2013/08/pier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599" y="2276872"/>
            <a:ext cx="4224469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5" name="Picture 22" descr="http://sovmult.ru/Audio/Zh/snegur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31938" y="1988839"/>
            <a:ext cx="3268054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6" name="Прямоугольник 15"/>
          <p:cNvSpPr/>
          <p:nvPr/>
        </p:nvSpPr>
        <p:spPr>
          <a:xfrm>
            <a:off x="323528" y="836712"/>
            <a:ext cx="5122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Девочка, которая растаяла весной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496" y="11663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Порт «Сказочный»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308" y="663079"/>
            <a:ext cx="5711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Былинный богатырь из города Мурома </a:t>
            </a:r>
          </a:p>
        </p:txBody>
      </p:sp>
      <p:pic>
        <p:nvPicPr>
          <p:cNvPr id="18" name="Picture 24" descr="http://s48.radikal.ru/i120/1304/9d/6dfbbf19fc3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7664" y="1628800"/>
            <a:ext cx="2660475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9" name="Прямоугольник 18"/>
          <p:cNvSpPr/>
          <p:nvPr/>
        </p:nvSpPr>
        <p:spPr>
          <a:xfrm>
            <a:off x="683568" y="692696"/>
            <a:ext cx="3194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Сказочная </a:t>
            </a:r>
            <a:r>
              <a:rPr lang="ru-RU" sz="2400" b="1" i="1" dirty="0" smtClean="0">
                <a:solidFill>
                  <a:srgbClr val="7030A0"/>
                </a:solidFill>
              </a:rPr>
              <a:t>скатерть 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20" name="Picture 16" descr="http://chu-mag.narod.ru/1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15975"/>
            <a:ext cx="4577429" cy="32012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1" name="Прямоугольник 20"/>
          <p:cNvSpPr/>
          <p:nvPr/>
        </p:nvSpPr>
        <p:spPr>
          <a:xfrm>
            <a:off x="179512" y="735087"/>
            <a:ext cx="4704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Кто тянул репку перед Жучкой? </a:t>
            </a:r>
          </a:p>
        </p:txBody>
      </p:sp>
      <p:pic>
        <p:nvPicPr>
          <p:cNvPr id="22" name="Picture 12" descr="http://www.myjulia.ru/data/cache/2010/07/09/461104_5006-0x60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6" y="2420888"/>
            <a:ext cx="5216678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3" name="Прямоугольник 22"/>
          <p:cNvSpPr/>
          <p:nvPr/>
        </p:nvSpPr>
        <p:spPr>
          <a:xfrm>
            <a:off x="35496" y="807095"/>
            <a:ext cx="54614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Сколько козлят у многодетной козы? </a:t>
            </a:r>
          </a:p>
        </p:txBody>
      </p:sp>
      <p:pic>
        <p:nvPicPr>
          <p:cNvPr id="24" name="Picture 10" descr="http://mykiev.inf.ua/image/vol-koz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48880"/>
            <a:ext cx="4271704" cy="32037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5" name="Прямоугольник 24"/>
          <p:cNvSpPr/>
          <p:nvPr/>
        </p:nvSpPr>
        <p:spPr>
          <a:xfrm>
            <a:off x="1979712" y="807095"/>
            <a:ext cx="26035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Блудный попугай </a:t>
            </a:r>
          </a:p>
        </p:txBody>
      </p:sp>
      <p:pic>
        <p:nvPicPr>
          <p:cNvPr id="26" name="Picture 6" descr="http://www.youmult.net/_sf/7/793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2158896"/>
            <a:ext cx="4392488" cy="3070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7" name="Прямоугольник 26"/>
          <p:cNvSpPr/>
          <p:nvPr/>
        </p:nvSpPr>
        <p:spPr>
          <a:xfrm>
            <a:off x="35496" y="509771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Охотник, который ходит на охоту с фотоаппаратом </a:t>
            </a:r>
          </a:p>
        </p:txBody>
      </p:sp>
      <p:pic>
        <p:nvPicPr>
          <p:cNvPr id="28" name="Picture 8" descr="http://neotoy.ru/nastolnye-igry/pazly-castorland/pazl-castorland-120-prostokvashino-sharik/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20" y="2420888"/>
            <a:ext cx="4547120" cy="3261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1336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  <p:bldP spid="13" grpId="0"/>
      <p:bldP spid="13" grpId="1"/>
      <p:bldP spid="16" grpId="0"/>
      <p:bldP spid="16" grpId="1"/>
      <p:bldP spid="17" grpId="0"/>
      <p:bldP spid="17" grpId="1"/>
      <p:bldP spid="19" grpId="0"/>
      <p:bldP spid="19" grpId="1"/>
      <p:bldP spid="21" grpId="0"/>
      <p:bldP spid="21" grpId="1"/>
      <p:bldP spid="23" grpId="0"/>
      <p:bldP spid="23" grpId="1"/>
      <p:bldP spid="25" grpId="0"/>
      <p:bldP spid="25" grpId="1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bfoto.ru/foto/adriatic_sea_foto/bfoto_ru_31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9"/>
          <a:stretch/>
        </p:blipFill>
        <p:spPr bwMode="auto">
          <a:xfrm>
            <a:off x="0" y="947"/>
            <a:ext cx="9144000" cy="6857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44624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Гавань «Отгадай-ка»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6148200" y="3466743"/>
            <a:ext cx="252825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 Narrow" pitchFamily="34" charset="0"/>
              </a:rPr>
              <a:t>косой</a:t>
            </a:r>
          </a:p>
          <a:p>
            <a:pPr algn="ctr"/>
            <a:r>
              <a:rPr lang="ru-RU" sz="4000" b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 Narrow" pitchFamily="34" charset="0"/>
              </a:rPr>
              <a:t>сохатый</a:t>
            </a:r>
          </a:p>
          <a:p>
            <a:pPr algn="ctr"/>
            <a:r>
              <a:rPr lang="ru-RU" sz="4000" b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 Narrow" pitchFamily="34" charset="0"/>
              </a:rPr>
              <a:t>косолапый</a:t>
            </a:r>
          </a:p>
          <a:p>
            <a:pPr algn="ctr"/>
            <a:r>
              <a:rPr lang="ru-RU" sz="4000" b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 Narrow" pitchFamily="34" charset="0"/>
              </a:rPr>
              <a:t>плутовка</a:t>
            </a:r>
          </a:p>
        </p:txBody>
      </p:sp>
      <p:pic>
        <p:nvPicPr>
          <p:cNvPr id="5" name="Picture 5" descr="лос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398" y="2276872"/>
            <a:ext cx="2802410" cy="18682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0030" y="4221088"/>
            <a:ext cx="1855746" cy="25320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" b="3296"/>
          <a:stretch/>
        </p:blipFill>
        <p:spPr bwMode="auto">
          <a:xfrm>
            <a:off x="2915816" y="496543"/>
            <a:ext cx="2576938" cy="16801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4186" y="476672"/>
            <a:ext cx="2245606" cy="16832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 flipV="1">
            <a:off x="2843808" y="2159933"/>
            <a:ext cx="3960441" cy="1629107"/>
          </a:xfrm>
          <a:prstGeom prst="straightConnector1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915816" y="3789040"/>
            <a:ext cx="3528393" cy="648072"/>
          </a:xfrm>
          <a:prstGeom prst="straightConnector1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4860032" y="2276872"/>
            <a:ext cx="1584177" cy="2592288"/>
          </a:xfrm>
          <a:prstGeom prst="straightConnector1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699792" y="5733256"/>
            <a:ext cx="3744418" cy="504056"/>
          </a:xfrm>
          <a:prstGeom prst="straightConnector1">
            <a:avLst/>
          </a:prstGeom>
          <a:ln w="38100">
            <a:solidFill>
              <a:schemeClr val="accent5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084168" y="716503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Каких зверей называют так?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Почему?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60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www.nastol.com.ua/large/201112/135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56"/>
            <a:ext cx="9144000" cy="687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волн3621.wav">
            <a:hlinkClick r:id="" action="ppaction://media"/>
          </p:cNvPr>
          <p:cNvPicPr>
            <a:picLocks noRot="1" noChangeAspect="1"/>
          </p:cNvPicPr>
          <p:nvPr>
            <a:wavAudioFile r:embed="rId1" name="волна без слов.wav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70723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32656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Снова полон школьный двор</a:t>
            </a:r>
            <a:b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Гомоном со всех сторон!</a:t>
            </a:r>
            <a:b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Поздравляю всех ребят</a:t>
            </a:r>
            <a:b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С новым 1 сентября!</a:t>
            </a:r>
            <a:b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И желаю вам удачи,</a:t>
            </a:r>
            <a:b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Без труда решать задачи,</a:t>
            </a:r>
            <a:b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Выполнять все упражнения</a:t>
            </a:r>
            <a:b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С чувством, с толком, с вдохновением!</a:t>
            </a:r>
            <a:b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Пусть проходит этот год</a:t>
            </a:r>
            <a:b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Comic Sans MS" pitchFamily="66" charset="0"/>
              </a:rPr>
              <a:t>Без проблем и без хлопот!</a:t>
            </a:r>
            <a:endParaRPr lang="ru-RU" sz="2400" dirty="0">
              <a:ln>
                <a:solidFill>
                  <a:srgbClr val="FF0000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2680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99px.ru/sstorage/53/2014/03/mid_98715_38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44624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Бухта «Желаний»</a:t>
            </a:r>
            <a:endParaRPr lang="ru-RU" sz="2400" b="1" dirty="0">
              <a:ln/>
              <a:solidFill>
                <a:schemeClr val="accent3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836712"/>
            <a:ext cx="5814392" cy="45243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  <a:t>С днём знаний, ребята! </a:t>
            </a:r>
            <a:endParaRPr lang="ru-RU" sz="3200" b="1" i="1" dirty="0" smtClean="0">
              <a:ln/>
              <a:solidFill>
                <a:schemeClr val="accent3"/>
              </a:solidFill>
              <a:latin typeface="Monotype Corsiva" pitchFamily="66" charset="0"/>
            </a:endParaRPr>
          </a:p>
          <a:p>
            <a:pPr algn="ctr"/>
            <a:r>
              <a:rPr lang="ru-RU" sz="3200" b="1" i="1" dirty="0" smtClean="0">
                <a:ln/>
                <a:solidFill>
                  <a:schemeClr val="accent3"/>
                </a:solidFill>
                <a:latin typeface="Monotype Corsiva" pitchFamily="66" charset="0"/>
              </a:rPr>
              <a:t>С </a:t>
            </a:r>
            <a: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  <a:t>днём знаний!</a:t>
            </a:r>
            <a:b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</a:br>
            <a: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  <a:t>Мечтайте, учитесь, творите!</a:t>
            </a:r>
            <a:b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</a:br>
            <a: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  <a:t>Пусть школа улыбки вам дарит,</a:t>
            </a:r>
            <a:b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</a:br>
            <a: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  <a:t>Её всей душой полюбите!</a:t>
            </a:r>
            <a:b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</a:br>
            <a:r>
              <a:rPr lang="ru-RU" sz="3200" b="1" i="1" dirty="0" smtClean="0">
                <a:ln/>
                <a:solidFill>
                  <a:schemeClr val="accent3"/>
                </a:solidFill>
                <a:latin typeface="Monotype Corsiva" pitchFamily="66" charset="0"/>
              </a:rPr>
              <a:t>Желаю </a:t>
            </a:r>
            <a: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  <a:t>вам светлой дороги</a:t>
            </a:r>
            <a:b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</a:br>
            <a: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  <a:t>В мир знаний, чудес и открытий!</a:t>
            </a:r>
            <a:b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</a:br>
            <a: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  <a:t>Пусть будет успешной учёба</a:t>
            </a:r>
            <a:b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</a:br>
            <a:r>
              <a:rPr lang="ru-RU" sz="3200" b="1" i="1" dirty="0">
                <a:ln/>
                <a:solidFill>
                  <a:schemeClr val="accent3"/>
                </a:solidFill>
                <a:latin typeface="Monotype Corsiva" pitchFamily="66" charset="0"/>
              </a:rPr>
              <a:t>И много счастливых событий!</a:t>
            </a:r>
          </a:p>
        </p:txBody>
      </p:sp>
    </p:spTree>
    <p:extLst>
      <p:ext uri="{BB962C8B-B14F-4D97-AF65-F5344CB8AC3E}">
        <p14:creationId xmlns:p14="http://schemas.microsoft.com/office/powerpoint/2010/main" val="231119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nastol.com.ua/large/201112/135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56"/>
            <a:ext cx="9144000" cy="687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448285" y="14595"/>
            <a:ext cx="56886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В </a:t>
            </a:r>
          </a:p>
          <a:p>
            <a:pPr algn="ctr"/>
            <a:r>
              <a:rPr lang="ru-RU" sz="8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ДОБРЫЙ </a:t>
            </a:r>
          </a:p>
          <a:p>
            <a:pPr algn="ctr"/>
            <a:r>
              <a:rPr lang="ru-RU" sz="8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ПУТЬ!</a:t>
            </a:r>
            <a:endParaRPr lang="ru-RU" sz="8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57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artnow.ru/img/487000/48738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878"/>
          <a:stretch/>
        </p:blipFill>
        <p:spPr bwMode="auto">
          <a:xfrm>
            <a:off x="-14671" y="0"/>
            <a:ext cx="91586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s2.goodfon.ru/image/463983-3000x18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29278"/>
            <a:ext cx="7340491" cy="55276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00568" y="4953248"/>
            <a:ext cx="725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3-а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648719">
            <a:off x="1625965" y="481763"/>
            <a:ext cx="2193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О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855714">
            <a:off x="2033800" y="449069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к</a:t>
            </a:r>
          </a:p>
        </p:txBody>
      </p:sp>
      <p:sp>
        <p:nvSpPr>
          <p:cNvPr id="10" name="TextBox 9"/>
          <p:cNvSpPr txBox="1"/>
          <p:nvPr/>
        </p:nvSpPr>
        <p:spPr>
          <a:xfrm rot="20873148">
            <a:off x="2427819" y="295396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е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1071356">
            <a:off x="2693825" y="180121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а</a:t>
            </a:r>
          </a:p>
        </p:txBody>
      </p:sp>
      <p:sp>
        <p:nvSpPr>
          <p:cNvPr id="12" name="TextBox 11"/>
          <p:cNvSpPr txBox="1"/>
          <p:nvPr/>
        </p:nvSpPr>
        <p:spPr>
          <a:xfrm rot="21160823">
            <a:off x="3043415" y="91320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0" y="44624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З</a:t>
            </a:r>
          </a:p>
        </p:txBody>
      </p:sp>
      <p:sp>
        <p:nvSpPr>
          <p:cNvPr id="14" name="TextBox 13"/>
          <p:cNvSpPr txBox="1"/>
          <p:nvPr/>
        </p:nvSpPr>
        <p:spPr>
          <a:xfrm rot="1535927">
            <a:off x="6283612" y="579668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й</a:t>
            </a:r>
          </a:p>
        </p:txBody>
      </p:sp>
      <p:sp>
        <p:nvSpPr>
          <p:cNvPr id="15" name="TextBox 14"/>
          <p:cNvSpPr txBox="1"/>
          <p:nvPr/>
        </p:nvSpPr>
        <p:spPr>
          <a:xfrm rot="314362">
            <a:off x="4932040" y="116632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</a:t>
            </a:r>
          </a:p>
        </p:txBody>
      </p:sp>
      <p:sp>
        <p:nvSpPr>
          <p:cNvPr id="16" name="TextBox 15"/>
          <p:cNvSpPr txBox="1"/>
          <p:nvPr/>
        </p:nvSpPr>
        <p:spPr>
          <a:xfrm rot="356875">
            <a:off x="5292080" y="188640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а</a:t>
            </a:r>
          </a:p>
        </p:txBody>
      </p:sp>
      <p:sp>
        <p:nvSpPr>
          <p:cNvPr id="17" name="TextBox 16"/>
          <p:cNvSpPr txBox="1"/>
          <p:nvPr/>
        </p:nvSpPr>
        <p:spPr>
          <a:xfrm rot="677446">
            <a:off x="5590828" y="276824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941907">
            <a:off x="5940152" y="404664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и</a:t>
            </a:r>
          </a:p>
        </p:txBody>
      </p:sp>
    </p:spTree>
    <p:extLst>
      <p:ext uri="{BB962C8B-B14F-4D97-AF65-F5344CB8AC3E}">
        <p14:creationId xmlns:p14="http://schemas.microsoft.com/office/powerpoint/2010/main" val="352858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ntalpiti.ru/files/99604/f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116631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Игра «Буквы рассыпались»!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90872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sz="3200" dirty="0" smtClean="0">
                <a:solidFill>
                  <a:srgbClr val="003399"/>
                </a:solidFill>
              </a:rPr>
              <a:t>Удел </a:t>
            </a:r>
            <a:r>
              <a:rPr lang="ru-RU" sz="3200" dirty="0" err="1" smtClean="0">
                <a:solidFill>
                  <a:srgbClr val="003399"/>
                </a:solidFill>
              </a:rPr>
              <a:t>рвеям</a:t>
            </a:r>
            <a:r>
              <a:rPr lang="ru-RU" sz="3200" dirty="0" smtClean="0">
                <a:solidFill>
                  <a:srgbClr val="003399"/>
                </a:solidFill>
              </a:rPr>
              <a:t> – </a:t>
            </a:r>
            <a:r>
              <a:rPr lang="ru-RU" sz="3200" dirty="0" err="1" smtClean="0">
                <a:solidFill>
                  <a:srgbClr val="003399"/>
                </a:solidFill>
              </a:rPr>
              <a:t>тепоех</a:t>
            </a:r>
            <a:r>
              <a:rPr lang="ru-RU" sz="3200" dirty="0" smtClean="0">
                <a:solidFill>
                  <a:srgbClr val="003399"/>
                </a:solidFill>
              </a:rPr>
              <a:t> </a:t>
            </a:r>
            <a:r>
              <a:rPr lang="ru-RU" sz="3200" dirty="0" err="1" smtClean="0">
                <a:solidFill>
                  <a:srgbClr val="003399"/>
                </a:solidFill>
              </a:rPr>
              <a:t>асч</a:t>
            </a:r>
            <a:r>
              <a:rPr lang="ru-RU" sz="3200" dirty="0" smtClean="0">
                <a:solidFill>
                  <a:srgbClr val="003399"/>
                </a:solidFill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36423" y="908720"/>
            <a:ext cx="45398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3399"/>
                </a:solidFill>
              </a:rPr>
              <a:t> Делу время - потехе час.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772816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200" dirty="0" err="1" smtClean="0">
                <a:solidFill>
                  <a:srgbClr val="003399"/>
                </a:solidFill>
              </a:rPr>
              <a:t>Зеб</a:t>
            </a:r>
            <a:r>
              <a:rPr lang="ru-RU" sz="3200" dirty="0" smtClean="0">
                <a:solidFill>
                  <a:srgbClr val="003399"/>
                </a:solidFill>
              </a:rPr>
              <a:t> </a:t>
            </a:r>
            <a:r>
              <a:rPr lang="ru-RU" sz="3200" dirty="0" err="1" smtClean="0">
                <a:solidFill>
                  <a:srgbClr val="003399"/>
                </a:solidFill>
              </a:rPr>
              <a:t>датру</a:t>
            </a:r>
            <a:r>
              <a:rPr lang="ru-RU" sz="3200" dirty="0" smtClean="0">
                <a:solidFill>
                  <a:srgbClr val="003399"/>
                </a:solidFill>
              </a:rPr>
              <a:t> </a:t>
            </a:r>
            <a:r>
              <a:rPr lang="ru-RU" sz="3200" dirty="0" err="1" smtClean="0">
                <a:solidFill>
                  <a:srgbClr val="003399"/>
                </a:solidFill>
              </a:rPr>
              <a:t>ен</a:t>
            </a:r>
            <a:r>
              <a:rPr lang="ru-RU" sz="3200" dirty="0" smtClean="0">
                <a:solidFill>
                  <a:srgbClr val="003399"/>
                </a:solidFill>
              </a:rPr>
              <a:t> </a:t>
            </a:r>
            <a:r>
              <a:rPr lang="ru-RU" sz="3200" dirty="0" err="1" smtClean="0">
                <a:solidFill>
                  <a:srgbClr val="003399"/>
                </a:solidFill>
              </a:rPr>
              <a:t>атывшищь</a:t>
            </a:r>
            <a:r>
              <a:rPr lang="ru-RU" sz="3200" dirty="0" smtClean="0">
                <a:solidFill>
                  <a:srgbClr val="003399"/>
                </a:solidFill>
              </a:rPr>
              <a:t> и </a:t>
            </a:r>
            <a:r>
              <a:rPr lang="ru-RU" sz="3200" dirty="0" err="1" smtClean="0">
                <a:solidFill>
                  <a:srgbClr val="003399"/>
                </a:solidFill>
              </a:rPr>
              <a:t>быкру</a:t>
            </a:r>
            <a:r>
              <a:rPr lang="ru-RU" sz="3200" dirty="0" smtClean="0">
                <a:solidFill>
                  <a:srgbClr val="003399"/>
                </a:solidFill>
              </a:rPr>
              <a:t> </a:t>
            </a:r>
            <a:r>
              <a:rPr lang="ru-RU" sz="3200" dirty="0" err="1" smtClean="0">
                <a:solidFill>
                  <a:srgbClr val="003399"/>
                </a:solidFill>
              </a:rPr>
              <a:t>зи</a:t>
            </a:r>
            <a:r>
              <a:rPr lang="ru-RU" sz="3200" dirty="0" smtClean="0">
                <a:solidFill>
                  <a:srgbClr val="003399"/>
                </a:solidFill>
              </a:rPr>
              <a:t> </a:t>
            </a:r>
            <a:r>
              <a:rPr lang="ru-RU" sz="3200" dirty="0" err="1" smtClean="0">
                <a:solidFill>
                  <a:srgbClr val="003399"/>
                </a:solidFill>
              </a:rPr>
              <a:t>дурпа</a:t>
            </a:r>
            <a:r>
              <a:rPr lang="ru-RU" sz="3200" dirty="0" smtClean="0">
                <a:solidFill>
                  <a:srgbClr val="003399"/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772816"/>
            <a:ext cx="7751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200" dirty="0" smtClean="0">
                <a:solidFill>
                  <a:srgbClr val="003399"/>
                </a:solidFill>
              </a:rPr>
              <a:t>Без труда не вытащишь и рыбку из пруда.</a:t>
            </a:r>
            <a:endParaRPr lang="ru-RU" sz="3200" dirty="0">
              <a:solidFill>
                <a:srgbClr val="003399"/>
              </a:solidFill>
            </a:endParaRPr>
          </a:p>
        </p:txBody>
      </p:sp>
      <p:pic>
        <p:nvPicPr>
          <p:cNvPr id="14" name="Прямоугольник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20" y="3574482"/>
            <a:ext cx="1719360" cy="242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Прямоугольник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4560" y="4935425"/>
            <a:ext cx="1802880" cy="242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Прямоугольник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21600" y="2534693"/>
            <a:ext cx="1802880" cy="242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Прямоугольник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20960" y="5321385"/>
            <a:ext cx="1808640" cy="242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Прямоугольник 7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55680" y="3181320"/>
            <a:ext cx="1808640" cy="242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Прямоугольник 8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4880" y="4741005"/>
            <a:ext cx="1808640" cy="242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664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1 -0.02309 L -0.24141 -0.261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-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638E-6 -1.33557E-6 L -0.32162 0.0665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73 -0.03318 L -0.27103 -0.1761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00" y="-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1377E-6 3.80932E-6 L 0.51465 -0.1904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00" y="-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816E-6 -3.23814E-6 L 0.4075 0.1621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00" y="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soldmaral.ucoz.ru/shablonPPT/voda_3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508" cy="686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93941" y="4824238"/>
            <a:ext cx="221456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9" descr="C:\Users\Таня\Desktop\76205051_large_0_506f3_d3c84c22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5549" y="2685045"/>
            <a:ext cx="221456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9287" y="729754"/>
            <a:ext cx="3058617" cy="18351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1. Утром рано просыпайся,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Хорошенько умывайся,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Чтобы в школе не зевать,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Носом парту не клевать</a:t>
            </a:r>
            <a:r>
              <a:rPr lang="ru-RU" sz="1900" dirty="0">
                <a:ea typeface="MS Gothic" charset="-128"/>
                <a:cs typeface="+mn-cs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4494" y="729754"/>
            <a:ext cx="3383930" cy="18351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2. Одевайся аккуратно,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Чтоб смотреть было приятно,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Форму сам погладь, проверь -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Ты большой уже теперь.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22292" y="2565400"/>
            <a:ext cx="3242196" cy="18351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3. Приучай себя к порядку,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Не играй с вещами в прятки,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Каждой книжкой дорожи,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В чистоте портфель держи.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265" y="2708920"/>
            <a:ext cx="3239591" cy="18466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4. На уроках не хихикай, 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Стул туда-сюда не двигай,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Педагога уважай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И соседу не мешай.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108520" y="4797152"/>
            <a:ext cx="4098925" cy="184665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900" b="1" dirty="0">
                <a:solidFill>
                  <a:srgbClr val="0D0D0D"/>
                </a:solidFill>
              </a:rPr>
              <a:t>5. Не дразнись, не зазнавайся, </a:t>
            </a:r>
            <a:br>
              <a:rPr lang="ru-RU" sz="1900" b="1" dirty="0">
                <a:solidFill>
                  <a:srgbClr val="0D0D0D"/>
                </a:solidFill>
              </a:rPr>
            </a:br>
            <a:r>
              <a:rPr lang="ru-RU" sz="1900" b="1" dirty="0">
                <a:solidFill>
                  <a:srgbClr val="0D0D0D"/>
                </a:solidFill>
              </a:rPr>
              <a:t>В школе всем помочь старайся,</a:t>
            </a:r>
            <a:br>
              <a:rPr lang="ru-RU" sz="1900" b="1" dirty="0">
                <a:solidFill>
                  <a:srgbClr val="0D0D0D"/>
                </a:solidFill>
              </a:rPr>
            </a:br>
            <a:r>
              <a:rPr lang="ru-RU" sz="1900" b="1" dirty="0">
                <a:solidFill>
                  <a:srgbClr val="0D0D0D"/>
                </a:solidFill>
              </a:rPr>
              <a:t>Зря не хмурься, будь смелей,</a:t>
            </a:r>
            <a:br>
              <a:rPr lang="ru-RU" sz="1900" b="1" dirty="0">
                <a:solidFill>
                  <a:srgbClr val="0D0D0D"/>
                </a:solidFill>
              </a:rPr>
            </a:br>
            <a:r>
              <a:rPr lang="ru-RU" sz="1900" b="1" dirty="0">
                <a:solidFill>
                  <a:srgbClr val="0D0D0D"/>
                </a:solidFill>
              </a:rPr>
              <a:t>И найдёшь себе друзей.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79912" y="4867969"/>
            <a:ext cx="3536950" cy="180139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hangingPunct="0"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6.Вот и все наши советы,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Их мудрей и проще нету,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Ты, дружок, их не забудь.</a:t>
            </a:r>
            <a:b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</a:br>
            <a:r>
              <a:rPr lang="ru-RU" sz="19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  <a:cs typeface="+mn-cs"/>
              </a:rPr>
              <a:t>В Океан Знаний держишь путь!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99792" y="116632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Советы от дельфинов!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7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usenkomaxim.ru/wp-content/uploads/2012/07/Hudozhnik-YUriy-Kovalev.-Priboy-v-Sochinskom-portu.-108h67-holst-masl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0"/>
          <a:stretch/>
        </p:blipFill>
        <p:spPr bwMode="auto">
          <a:xfrm>
            <a:off x="-78978" y="0"/>
            <a:ext cx="92229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052736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До чего же скучно, братцы,</a:t>
            </a: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На чужой спине кататься!</a:t>
            </a: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Дал бы кто мне пару ног,</a:t>
            </a: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Чтобы сам я бегать мог.</a:t>
            </a:r>
          </a:p>
        </p:txBody>
      </p:sp>
      <p:pic>
        <p:nvPicPr>
          <p:cNvPr id="3" name="Picture 2" descr="http://www.myjulia.ru/data/cache/2011/05/30/781861_6553-800x6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857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50" r="8642"/>
          <a:stretch/>
        </p:blipFill>
        <p:spPr bwMode="auto">
          <a:xfrm flipH="1">
            <a:off x="5261332" y="3140968"/>
            <a:ext cx="2464767" cy="307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188640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Пролив «Загадок»</a:t>
            </a:r>
            <a:endParaRPr lang="ru-RU" sz="24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 descr="http://museumshevchenko.org.ua/flash-point/uploads/gallery/241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028" b="86063" l="4667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12" t="15709" r="5222" b="13012"/>
          <a:stretch/>
        </p:blipFill>
        <p:spPr bwMode="auto">
          <a:xfrm flipH="1">
            <a:off x="4509698" y="3645024"/>
            <a:ext cx="344667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76033" y="1079627"/>
            <a:ext cx="42280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i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Я всех знаю, всех учу,</a:t>
            </a:r>
          </a:p>
          <a:p>
            <a:r>
              <a:rPr lang="ru-RU" dirty="0"/>
              <a:t>Но сама всегда молчу.</a:t>
            </a:r>
          </a:p>
          <a:p>
            <a:r>
              <a:rPr lang="ru-RU" dirty="0"/>
              <a:t>Чтоб со мною подружиться,</a:t>
            </a:r>
          </a:p>
          <a:p>
            <a:r>
              <a:rPr lang="ru-RU" dirty="0"/>
              <a:t>Надо грамоте учиться.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5394" y="1052736"/>
            <a:ext cx="45266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i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Пишем в нём заданья на дом-</a:t>
            </a:r>
          </a:p>
          <a:p>
            <a:r>
              <a:rPr lang="ru-RU" dirty="0"/>
              <a:t>Ставят нам отметки рядом,</a:t>
            </a:r>
          </a:p>
          <a:p>
            <a:r>
              <a:rPr lang="ru-RU" dirty="0"/>
              <a:t>Коль отметки хороши,</a:t>
            </a:r>
          </a:p>
          <a:p>
            <a:r>
              <a:rPr lang="ru-RU" dirty="0"/>
              <a:t>Просим: «Мама, подпиши!».</a:t>
            </a:r>
          </a:p>
        </p:txBody>
      </p:sp>
      <p:pic>
        <p:nvPicPr>
          <p:cNvPr id="9" name="Picture 8" descr="http://www.komus.ru/photo/full/103380_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8" r="11426"/>
          <a:stretch/>
        </p:blipFill>
        <p:spPr bwMode="auto">
          <a:xfrm>
            <a:off x="5639929" y="3645024"/>
            <a:ext cx="195640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65394" y="1052736"/>
            <a:ext cx="44546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i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Быстрый конёк </a:t>
            </a:r>
          </a:p>
          <a:p>
            <a:r>
              <a:rPr lang="ru-RU" dirty="0"/>
              <a:t>По белому полю бегает.</a:t>
            </a:r>
          </a:p>
          <a:p>
            <a:r>
              <a:rPr lang="ru-RU" dirty="0"/>
              <a:t>За собой следы оставляет.</a:t>
            </a:r>
          </a:p>
        </p:txBody>
      </p:sp>
      <p:pic>
        <p:nvPicPr>
          <p:cNvPr id="11" name="Picture 4" descr="http://megaznaika.ru/uploads/my-picture/28-04-2011/ruchki_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61048"/>
            <a:ext cx="2808312" cy="223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65393" y="1052736"/>
            <a:ext cx="45266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i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Всё на карте укажу-</a:t>
            </a:r>
          </a:p>
          <a:p>
            <a:r>
              <a:rPr lang="ru-RU" dirty="0"/>
              <a:t>Полюс, тундру и Аляску.</a:t>
            </a:r>
          </a:p>
          <a:p>
            <a:r>
              <a:rPr lang="ru-RU" dirty="0"/>
              <a:t>Я с учителем дружу.</a:t>
            </a:r>
          </a:p>
          <a:p>
            <a:r>
              <a:rPr lang="ru-RU" dirty="0"/>
              <a:t>Угадали? Я-…</a:t>
            </a:r>
          </a:p>
        </p:txBody>
      </p:sp>
      <p:pic>
        <p:nvPicPr>
          <p:cNvPr id="13" name="Picture 6" descr="http://img.espicture.ru/25/mudraya-sova-kartinki--dlya-deteyy-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6" t="17639" r="17596" b="14352"/>
          <a:stretch/>
        </p:blipFill>
        <p:spPr bwMode="auto">
          <a:xfrm>
            <a:off x="4973255" y="3781220"/>
            <a:ext cx="3055129" cy="260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55576" y="1052736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 i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Крошки-птички сели в ряд</a:t>
            </a:r>
          </a:p>
          <a:p>
            <a:r>
              <a:rPr lang="ru-RU" dirty="0"/>
              <a:t>И словечки говорят. </a:t>
            </a:r>
          </a:p>
        </p:txBody>
      </p:sp>
      <p:pic>
        <p:nvPicPr>
          <p:cNvPr id="15" name="Picture 10" descr="http://readik.ru/bukvy/a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446" b="100000" l="0" r="92500">
                        <a14:foregroundMark x1="16000" y1="39036" x2="16000" y2="39036"/>
                        <a14:foregroundMark x1="10500" y1="32530" x2="10500" y2="32530"/>
                        <a14:foregroundMark x1="17750" y1="31566" x2="17750" y2="31566"/>
                        <a14:foregroundMark x1="5750" y1="32530" x2="5750" y2="32530"/>
                        <a14:foregroundMark x1="7750" y1="37349" x2="7750" y2="37349"/>
                        <a14:foregroundMark x1="11750" y1="38554" x2="11750" y2="38554"/>
                        <a14:foregroundMark x1="9000" y1="27952" x2="9000" y2="27952"/>
                        <a14:foregroundMark x1="87000" y1="61205" x2="87000" y2="61205"/>
                        <a14:foregroundMark x1="85250" y1="64819" x2="85250" y2="64819"/>
                        <a14:foregroundMark x1="79750" y1="66024" x2="79750" y2="66024"/>
                        <a14:foregroundMark x1="27000" y1="87711" x2="27000" y2="87711"/>
                        <a14:foregroundMark x1="83250" y1="84578" x2="83250" y2="84578"/>
                        <a14:foregroundMark x1="76500" y1="76627" x2="76500" y2="76627"/>
                        <a14:foregroundMark x1="72250" y1="77590" x2="72250" y2="77590"/>
                        <a14:foregroundMark x1="22250" y1="84096" x2="22250" y2="84096"/>
                        <a14:foregroundMark x1="28250" y1="83373" x2="28250" y2="83373"/>
                        <a14:foregroundMark x1="30500" y1="85060" x2="30500" y2="85060"/>
                        <a14:foregroundMark x1="79250" y1="58072" x2="79250" y2="58072"/>
                        <a14:foregroundMark x1="5750" y1="27952" x2="5750" y2="27952"/>
                        <a14:foregroundMark x1="14000" y1="29398" x2="14000" y2="29398"/>
                        <a14:foregroundMark x1="27750" y1="95181" x2="27750" y2="95181"/>
                        <a14:foregroundMark x1="3500" y1="36386" x2="3500" y2="36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0072" y="3372231"/>
            <a:ext cx="2967356" cy="308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74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8" grpId="0"/>
      <p:bldP spid="8" grpId="1"/>
      <p:bldP spid="10" grpId="0"/>
      <p:bldP spid="10" grpId="1"/>
      <p:bldP spid="12" grpId="0"/>
      <p:bldP spid="12" grpId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ramki-vsem.ru/fon/fon-nebo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Блок-схема: сохраненные данные 1"/>
          <p:cNvSpPr/>
          <p:nvPr/>
        </p:nvSpPr>
        <p:spPr bwMode="auto">
          <a:xfrm>
            <a:off x="6218568" y="4107169"/>
            <a:ext cx="2268000" cy="1338055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старание</a:t>
            </a:r>
          </a:p>
        </p:txBody>
      </p:sp>
      <p:sp>
        <p:nvSpPr>
          <p:cNvPr id="14" name="Блок-схема: сохраненные данные 13"/>
          <p:cNvSpPr/>
          <p:nvPr/>
        </p:nvSpPr>
        <p:spPr bwMode="auto">
          <a:xfrm>
            <a:off x="3419872" y="1157574"/>
            <a:ext cx="2413304" cy="1252919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внимание</a:t>
            </a:r>
          </a:p>
        </p:txBody>
      </p:sp>
      <p:sp>
        <p:nvSpPr>
          <p:cNvPr id="15" name="Блок-схема: сохраненные данные 14"/>
          <p:cNvSpPr/>
          <p:nvPr/>
        </p:nvSpPr>
        <p:spPr bwMode="auto">
          <a:xfrm>
            <a:off x="950332" y="1171575"/>
            <a:ext cx="2358584" cy="1252920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капризы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</a:endParaRPr>
          </a:p>
        </p:txBody>
      </p:sp>
      <p:sp>
        <p:nvSpPr>
          <p:cNvPr id="17" name="Блок-схема: сохраненные данные 16"/>
          <p:cNvSpPr/>
          <p:nvPr/>
        </p:nvSpPr>
        <p:spPr bwMode="auto">
          <a:xfrm>
            <a:off x="3419872" y="4120287"/>
            <a:ext cx="2448272" cy="1324937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д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оброта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</a:endParaRPr>
          </a:p>
        </p:txBody>
      </p:sp>
      <p:sp>
        <p:nvSpPr>
          <p:cNvPr id="18" name="Блок-схема: сохраненные данные 17"/>
          <p:cNvSpPr/>
          <p:nvPr/>
        </p:nvSpPr>
        <p:spPr bwMode="auto">
          <a:xfrm>
            <a:off x="5833176" y="1125673"/>
            <a:ext cx="2797408" cy="1216104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болтливость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</a:endParaRPr>
          </a:p>
        </p:txBody>
      </p:sp>
      <p:sp>
        <p:nvSpPr>
          <p:cNvPr id="19" name="Блок-схема: сохраненные данные 18"/>
          <p:cNvSpPr/>
          <p:nvPr/>
        </p:nvSpPr>
        <p:spPr bwMode="auto">
          <a:xfrm>
            <a:off x="179512" y="2689134"/>
            <a:ext cx="1721268" cy="1215129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ссоры</a:t>
            </a:r>
          </a:p>
        </p:txBody>
      </p:sp>
      <p:sp>
        <p:nvSpPr>
          <p:cNvPr id="21" name="Блок-схема: сохраненные данные 20"/>
          <p:cNvSpPr/>
          <p:nvPr/>
        </p:nvSpPr>
        <p:spPr bwMode="auto">
          <a:xfrm>
            <a:off x="4644009" y="2660146"/>
            <a:ext cx="2741050" cy="1215129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трудолюбие</a:t>
            </a:r>
          </a:p>
        </p:txBody>
      </p:sp>
      <p:sp>
        <p:nvSpPr>
          <p:cNvPr id="22" name="Блок-схема: сохраненные данные 21"/>
          <p:cNvSpPr/>
          <p:nvPr/>
        </p:nvSpPr>
        <p:spPr bwMode="auto">
          <a:xfrm>
            <a:off x="1814216" y="2660146"/>
            <a:ext cx="2902836" cy="1215129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аккуратность</a:t>
            </a:r>
          </a:p>
        </p:txBody>
      </p:sp>
      <p:sp>
        <p:nvSpPr>
          <p:cNvPr id="23" name="Блок-схема: сохраненные данные 22"/>
          <p:cNvSpPr/>
          <p:nvPr/>
        </p:nvSpPr>
        <p:spPr bwMode="auto">
          <a:xfrm>
            <a:off x="712616" y="4120287"/>
            <a:ext cx="2203200" cy="1324937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смекалка</a:t>
            </a:r>
          </a:p>
        </p:txBody>
      </p:sp>
      <p:sp>
        <p:nvSpPr>
          <p:cNvPr id="11" name="Блок-схема: сохраненные данные 10"/>
          <p:cNvSpPr/>
          <p:nvPr/>
        </p:nvSpPr>
        <p:spPr bwMode="auto">
          <a:xfrm>
            <a:off x="7298436" y="2660145"/>
            <a:ext cx="1721268" cy="1215129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  <a:cs typeface="+mn-cs"/>
            </a:endParaRPr>
          </a:p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MS Gothic" charset="-128"/>
              </a:rPr>
              <a:t>лень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a typeface="MS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457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s.picture-russia.ru/wpic/l/7/a/7a79269169a0992f9948b4ca20c1afb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82" y="-2768"/>
            <a:ext cx="9165882" cy="686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492896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</a:rPr>
              <a:t>СТО </a:t>
            </a:r>
            <a:r>
              <a:rPr lang="ru-RU" sz="2800" b="1" dirty="0">
                <a:ln>
                  <a:solidFill>
                    <a:srgbClr val="002060"/>
                  </a:solidFill>
                </a:ln>
              </a:rPr>
              <a:t>СОРОК  И СТО СОРОК 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</a:rPr>
              <a:t>БУДЕТ</a:t>
            </a:r>
          </a:p>
          <a:p>
            <a:pPr algn="ctr"/>
            <a:endParaRPr lang="ru-RU" sz="2800" b="1" dirty="0" smtClean="0">
              <a:ln>
                <a:solidFill>
                  <a:srgbClr val="002060"/>
                </a:solidFill>
              </a:ln>
            </a:endParaRPr>
          </a:p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</a:rPr>
              <a:t>ДВЕСТИ </a:t>
            </a:r>
            <a:r>
              <a:rPr lang="ru-RU" sz="2800" b="1" dirty="0">
                <a:ln>
                  <a:solidFill>
                    <a:srgbClr val="002060"/>
                  </a:solidFill>
                </a:ln>
              </a:rPr>
              <a:t>СОРОК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51720" y="116631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Остров «Грамматический»!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085835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Когда </a:t>
            </a:r>
            <a:r>
              <a:rPr lang="ru-RU" sz="2400" b="1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данный результат сложения будет правильным, </a:t>
            </a:r>
            <a:endParaRPr lang="ru-RU" sz="2400" b="1" i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pPr algn="ctr"/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а когда – </a:t>
            </a:r>
            <a:r>
              <a:rPr lang="ru-RU" sz="2400" b="1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нет. Поставь ударение.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3599892" y="2348880"/>
            <a:ext cx="108012" cy="216024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832140" y="2348880"/>
            <a:ext cx="108012" cy="216024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472100" y="3212976"/>
            <a:ext cx="108012" cy="216024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32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usenkomaxim.ru/wp-content/uploads/2012/07/Hudozhnik-YUriy-Kovalev.-More.-96h65-holst-masl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8"/>
          <a:stretch/>
        </p:blipFill>
        <p:spPr bwMode="auto">
          <a:xfrm>
            <a:off x="-2728" y="-2767"/>
            <a:ext cx="9146728" cy="686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188640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Залив «Логический»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4" y="764704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Два дачника шли из деревни в город, а навстречу им еще</a:t>
            </a: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пять дачников. Сколько </a:t>
            </a: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дачников шло из деревни </a:t>
            </a: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в город?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2647072"/>
            <a:ext cx="15841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11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399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590</Words>
  <Application>Microsoft Office PowerPoint</Application>
  <PresentationFormat>Экран (4:3)</PresentationFormat>
  <Paragraphs>164</Paragraphs>
  <Slides>21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Елена Афанасьева</cp:lastModifiedBy>
  <cp:revision>79</cp:revision>
  <dcterms:created xsi:type="dcterms:W3CDTF">2014-07-23T10:16:49Z</dcterms:created>
  <dcterms:modified xsi:type="dcterms:W3CDTF">2022-08-28T09:11:01Z</dcterms:modified>
</cp:coreProperties>
</file>