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3" r:id="rId5"/>
    <p:sldId id="259" r:id="rId6"/>
    <p:sldId id="260" r:id="rId7"/>
    <p:sldId id="264" r:id="rId8"/>
    <p:sldId id="261" r:id="rId9"/>
    <p:sldId id="262" r:id="rId10"/>
    <p:sldId id="271" r:id="rId11"/>
    <p:sldId id="265" r:id="rId12"/>
    <p:sldId id="266" r:id="rId13"/>
    <p:sldId id="267" r:id="rId14"/>
    <p:sldId id="268" r:id="rId15"/>
    <p:sldId id="269" r:id="rId16"/>
    <p:sldId id="270" r:id="rId17"/>
    <p:sldId id="272" r:id="rId18"/>
    <p:sldId id="273" r:id="rId19"/>
    <p:sldId id="274" r:id="rId20"/>
    <p:sldId id="275" r:id="rId21"/>
    <p:sldId id="278" r:id="rId22"/>
    <p:sldId id="279" r:id="rId23"/>
    <p:sldId id="280" r:id="rId24"/>
    <p:sldId id="276" r:id="rId25"/>
    <p:sldId id="277" r:id="rId26"/>
    <p:sldId id="282" r:id="rId27"/>
    <p:sldId id="281" r:id="rId28"/>
    <p:sldId id="283" r:id="rId29"/>
    <p:sldId id="284" r:id="rId30"/>
    <p:sldId id="285" r:id="rId31"/>
    <p:sldId id="289" r:id="rId32"/>
    <p:sldId id="290" r:id="rId33"/>
    <p:sldId id="287" r:id="rId3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9228" autoAdjust="0"/>
  </p:normalViewPr>
  <p:slideViewPr>
    <p:cSldViewPr snapToGrid="0">
      <p:cViewPr varScale="1">
        <p:scale>
          <a:sx n="79" d="100"/>
          <a:sy n="79" d="100"/>
        </p:scale>
        <p:origin x="850"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403802D-57C9-4280-AB21-B8CD4EBCEC17}" type="datetimeFigureOut">
              <a:rPr lang="ru-RU" smtClean="0"/>
              <a:pPr/>
              <a:t>01.02.2023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97D84C-DC49-4D20-A961-875968B9C568}" type="slidenum">
              <a:rPr lang="ru-RU" smtClean="0"/>
              <a:pPr/>
              <a:t>‹#›</a:t>
            </a:fld>
            <a:endParaRPr lang="ru-RU"/>
          </a:p>
        </p:txBody>
      </p:sp>
    </p:spTree>
    <p:extLst>
      <p:ext uri="{BB962C8B-B14F-4D97-AF65-F5344CB8AC3E}">
        <p14:creationId xmlns:p14="http://schemas.microsoft.com/office/powerpoint/2010/main" val="1550957953"/>
      </p:ext>
    </p:extLst>
  </p:cSld>
  <p:clrMapOvr>
    <a:masterClrMapping/>
  </p:clrMapOvr>
  <p:transition spd="slow">
    <p:push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03802D-57C9-4280-AB21-B8CD4EBCEC17}" type="datetimeFigureOut">
              <a:rPr lang="ru-RU" smtClean="0"/>
              <a:pPr/>
              <a:t>01.02.2023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97D84C-DC49-4D20-A961-875968B9C568}" type="slidenum">
              <a:rPr lang="ru-RU" smtClean="0"/>
              <a:pPr/>
              <a:t>‹#›</a:t>
            </a:fld>
            <a:endParaRPr lang="ru-RU"/>
          </a:p>
        </p:txBody>
      </p:sp>
    </p:spTree>
    <p:extLst>
      <p:ext uri="{BB962C8B-B14F-4D97-AF65-F5344CB8AC3E}">
        <p14:creationId xmlns:p14="http://schemas.microsoft.com/office/powerpoint/2010/main" val="3461836402"/>
      </p:ext>
    </p:extLst>
  </p:cSld>
  <p:clrMapOvr>
    <a:masterClrMapping/>
  </p:clrMapOvr>
  <p:transition spd="slow">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03802D-57C9-4280-AB21-B8CD4EBCEC17}" type="datetimeFigureOut">
              <a:rPr lang="ru-RU" smtClean="0"/>
              <a:pPr/>
              <a:t>01.02.2023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97D84C-DC49-4D20-A961-875968B9C568}" type="slidenum">
              <a:rPr lang="ru-RU" smtClean="0"/>
              <a:pPr/>
              <a:t>‹#›</a:t>
            </a:fld>
            <a:endParaRPr lang="ru-RU"/>
          </a:p>
        </p:txBody>
      </p:sp>
    </p:spTree>
    <p:extLst>
      <p:ext uri="{BB962C8B-B14F-4D97-AF65-F5344CB8AC3E}">
        <p14:creationId xmlns:p14="http://schemas.microsoft.com/office/powerpoint/2010/main" val="2031423455"/>
      </p:ext>
    </p:extLst>
  </p:cSld>
  <p:clrMapOvr>
    <a:masterClrMapping/>
  </p:clrMapOvr>
  <p:transition spd="slow">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03802D-57C9-4280-AB21-B8CD4EBCEC17}" type="datetimeFigureOut">
              <a:rPr lang="ru-RU" smtClean="0"/>
              <a:pPr/>
              <a:t>01.02.2023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97D84C-DC49-4D20-A961-875968B9C568}" type="slidenum">
              <a:rPr lang="ru-RU" smtClean="0"/>
              <a:pPr/>
              <a:t>‹#›</a:t>
            </a:fld>
            <a:endParaRPr lang="ru-RU"/>
          </a:p>
        </p:txBody>
      </p:sp>
    </p:spTree>
    <p:extLst>
      <p:ext uri="{BB962C8B-B14F-4D97-AF65-F5344CB8AC3E}">
        <p14:creationId xmlns:p14="http://schemas.microsoft.com/office/powerpoint/2010/main" val="2459202815"/>
      </p:ext>
    </p:extLst>
  </p:cSld>
  <p:clrMapOvr>
    <a:masterClrMapping/>
  </p:clrMapOvr>
  <p:transition spd="slow">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403802D-57C9-4280-AB21-B8CD4EBCEC17}" type="datetimeFigureOut">
              <a:rPr lang="ru-RU" smtClean="0"/>
              <a:pPr/>
              <a:t>01.02.2023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897D84C-DC49-4D20-A961-875968B9C568}" type="slidenum">
              <a:rPr lang="ru-RU" smtClean="0"/>
              <a:pPr/>
              <a:t>‹#›</a:t>
            </a:fld>
            <a:endParaRPr lang="ru-RU"/>
          </a:p>
        </p:txBody>
      </p:sp>
    </p:spTree>
    <p:extLst>
      <p:ext uri="{BB962C8B-B14F-4D97-AF65-F5344CB8AC3E}">
        <p14:creationId xmlns:p14="http://schemas.microsoft.com/office/powerpoint/2010/main" val="894112745"/>
      </p:ext>
    </p:extLst>
  </p:cSld>
  <p:clrMapOvr>
    <a:masterClrMapping/>
  </p:clrMapOvr>
  <p:transition spd="slow">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403802D-57C9-4280-AB21-B8CD4EBCEC17}" type="datetimeFigureOut">
              <a:rPr lang="ru-RU" smtClean="0"/>
              <a:pPr/>
              <a:t>01.02.2023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97D84C-DC49-4D20-A961-875968B9C568}" type="slidenum">
              <a:rPr lang="ru-RU" smtClean="0"/>
              <a:pPr/>
              <a:t>‹#›</a:t>
            </a:fld>
            <a:endParaRPr lang="ru-RU"/>
          </a:p>
        </p:txBody>
      </p:sp>
    </p:spTree>
    <p:extLst>
      <p:ext uri="{BB962C8B-B14F-4D97-AF65-F5344CB8AC3E}">
        <p14:creationId xmlns:p14="http://schemas.microsoft.com/office/powerpoint/2010/main" val="3177996384"/>
      </p:ext>
    </p:extLst>
  </p:cSld>
  <p:clrMapOvr>
    <a:masterClrMapping/>
  </p:clrMapOvr>
  <p:transition spd="slow">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403802D-57C9-4280-AB21-B8CD4EBCEC17}" type="datetimeFigureOut">
              <a:rPr lang="ru-RU" smtClean="0"/>
              <a:pPr/>
              <a:t>01.02.2023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897D84C-DC49-4D20-A961-875968B9C568}" type="slidenum">
              <a:rPr lang="ru-RU" smtClean="0"/>
              <a:pPr/>
              <a:t>‹#›</a:t>
            </a:fld>
            <a:endParaRPr lang="ru-RU"/>
          </a:p>
        </p:txBody>
      </p:sp>
    </p:spTree>
    <p:extLst>
      <p:ext uri="{BB962C8B-B14F-4D97-AF65-F5344CB8AC3E}">
        <p14:creationId xmlns:p14="http://schemas.microsoft.com/office/powerpoint/2010/main" val="3182336685"/>
      </p:ext>
    </p:extLst>
  </p:cSld>
  <p:clrMapOvr>
    <a:masterClrMapping/>
  </p:clrMapOvr>
  <p:transition spd="slow">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403802D-57C9-4280-AB21-B8CD4EBCEC17}" type="datetimeFigureOut">
              <a:rPr lang="ru-RU" smtClean="0"/>
              <a:pPr/>
              <a:t>01.02.2023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897D84C-DC49-4D20-A961-875968B9C568}" type="slidenum">
              <a:rPr lang="ru-RU" smtClean="0"/>
              <a:pPr/>
              <a:t>‹#›</a:t>
            </a:fld>
            <a:endParaRPr lang="ru-RU"/>
          </a:p>
        </p:txBody>
      </p:sp>
    </p:spTree>
    <p:extLst>
      <p:ext uri="{BB962C8B-B14F-4D97-AF65-F5344CB8AC3E}">
        <p14:creationId xmlns:p14="http://schemas.microsoft.com/office/powerpoint/2010/main" val="2487534529"/>
      </p:ext>
    </p:extLst>
  </p:cSld>
  <p:clrMapOvr>
    <a:masterClrMapping/>
  </p:clrMapOvr>
  <p:transition spd="slow">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403802D-57C9-4280-AB21-B8CD4EBCEC17}" type="datetimeFigureOut">
              <a:rPr lang="ru-RU" smtClean="0"/>
              <a:pPr/>
              <a:t>01.02.2023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897D84C-DC49-4D20-A961-875968B9C568}" type="slidenum">
              <a:rPr lang="ru-RU" smtClean="0"/>
              <a:pPr/>
              <a:t>‹#›</a:t>
            </a:fld>
            <a:endParaRPr lang="ru-RU"/>
          </a:p>
        </p:txBody>
      </p:sp>
    </p:spTree>
    <p:extLst>
      <p:ext uri="{BB962C8B-B14F-4D97-AF65-F5344CB8AC3E}">
        <p14:creationId xmlns:p14="http://schemas.microsoft.com/office/powerpoint/2010/main" val="2198307926"/>
      </p:ext>
    </p:extLst>
  </p:cSld>
  <p:clrMapOvr>
    <a:masterClrMapping/>
  </p:clrMapOvr>
  <p:transition spd="slow">
    <p:push dir="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403802D-57C9-4280-AB21-B8CD4EBCEC17}" type="datetimeFigureOut">
              <a:rPr lang="ru-RU" smtClean="0"/>
              <a:pPr/>
              <a:t>01.02.2023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97D84C-DC49-4D20-A961-875968B9C568}" type="slidenum">
              <a:rPr lang="ru-RU" smtClean="0"/>
              <a:pPr/>
              <a:t>‹#›</a:t>
            </a:fld>
            <a:endParaRPr lang="ru-RU"/>
          </a:p>
        </p:txBody>
      </p:sp>
    </p:spTree>
    <p:extLst>
      <p:ext uri="{BB962C8B-B14F-4D97-AF65-F5344CB8AC3E}">
        <p14:creationId xmlns:p14="http://schemas.microsoft.com/office/powerpoint/2010/main" val="1567641243"/>
      </p:ext>
    </p:extLst>
  </p:cSld>
  <p:clrMapOvr>
    <a:masterClrMapping/>
  </p:clrMapOvr>
  <p:transition spd="slow">
    <p:push dir="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403802D-57C9-4280-AB21-B8CD4EBCEC17}" type="datetimeFigureOut">
              <a:rPr lang="ru-RU" smtClean="0"/>
              <a:pPr/>
              <a:t>01.02.2023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897D84C-DC49-4D20-A961-875968B9C568}" type="slidenum">
              <a:rPr lang="ru-RU" smtClean="0"/>
              <a:pPr/>
              <a:t>‹#›</a:t>
            </a:fld>
            <a:endParaRPr lang="ru-RU"/>
          </a:p>
        </p:txBody>
      </p:sp>
    </p:spTree>
    <p:extLst>
      <p:ext uri="{BB962C8B-B14F-4D97-AF65-F5344CB8AC3E}">
        <p14:creationId xmlns:p14="http://schemas.microsoft.com/office/powerpoint/2010/main" val="1176604195"/>
      </p:ext>
    </p:extLst>
  </p:cSld>
  <p:clrMapOvr>
    <a:masterClrMapping/>
  </p:clrMapOvr>
  <p:transition spd="slow">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6000" r="-1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03802D-57C9-4280-AB21-B8CD4EBCEC17}" type="datetimeFigureOut">
              <a:rPr lang="ru-RU" smtClean="0"/>
              <a:pPr/>
              <a:t>01.02.2023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97D84C-DC49-4D20-A961-875968B9C568}" type="slidenum">
              <a:rPr lang="ru-RU" smtClean="0"/>
              <a:pPr/>
              <a:t>‹#›</a:t>
            </a:fld>
            <a:endParaRPr lang="ru-RU"/>
          </a:p>
        </p:txBody>
      </p:sp>
    </p:spTree>
    <p:extLst>
      <p:ext uri="{BB962C8B-B14F-4D97-AF65-F5344CB8AC3E}">
        <p14:creationId xmlns:p14="http://schemas.microsoft.com/office/powerpoint/2010/main" val="517410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7.jpe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5228"/>
            <a:ext cx="12282152" cy="6993228"/>
          </a:xfrm>
          <a:prstGeom prst="rect">
            <a:avLst/>
          </a:prstGeom>
          <a:ln>
            <a:noFill/>
          </a:ln>
          <a:scene3d>
            <a:camera prst="orthographicFront"/>
            <a:lightRig rig="threePt" dir="t"/>
          </a:scene3d>
          <a:sp3d>
            <a:bevelT prst="angle"/>
          </a:sp3d>
        </p:spPr>
      </p:pic>
      <p:sp>
        <p:nvSpPr>
          <p:cNvPr id="6" name="TextBox 5"/>
          <p:cNvSpPr txBox="1"/>
          <p:nvPr/>
        </p:nvSpPr>
        <p:spPr>
          <a:xfrm>
            <a:off x="1865291" y="1359490"/>
            <a:ext cx="8113690" cy="1384995"/>
          </a:xfrm>
          <a:prstGeom prst="rect">
            <a:avLst/>
          </a:prstGeom>
          <a:noFill/>
        </p:spPr>
        <p:txBody>
          <a:bodyPr wrap="square" rtlCol="0">
            <a:spAutoFit/>
          </a:bodyPr>
          <a:lstStyle/>
          <a:p>
            <a:pPr algn="ctr"/>
            <a:r>
              <a:rPr lang="ru-RU" sz="4400" b="1" dirty="0" smtClean="0">
                <a:latin typeface="Times New Roman" panose="02020603050405020304" pitchFamily="18" charset="0"/>
                <a:cs typeface="Times New Roman" panose="02020603050405020304" pitchFamily="18" charset="0"/>
              </a:rPr>
              <a:t>Консультативный пункт </a:t>
            </a:r>
          </a:p>
          <a:p>
            <a:pPr algn="ctr"/>
            <a:r>
              <a:rPr lang="ru-RU" sz="4000" dirty="0" smtClean="0">
                <a:latin typeface="Times New Roman" panose="02020603050405020304" pitchFamily="18" charset="0"/>
                <a:cs typeface="Times New Roman" panose="02020603050405020304" pitchFamily="18" charset="0"/>
              </a:rPr>
              <a:t>«Шаг навстречу»</a:t>
            </a:r>
            <a:endParaRPr lang="ru-RU" sz="40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5434884" y="4106779"/>
            <a:ext cx="5550795" cy="923330"/>
          </a:xfrm>
          <a:prstGeom prst="rect">
            <a:avLst/>
          </a:prstGeom>
          <a:noFill/>
        </p:spPr>
        <p:txBody>
          <a:bodyPr wrap="square" rtlCol="0">
            <a:spAutoFit/>
          </a:bodyPr>
          <a:lstStyle/>
          <a:p>
            <a:pPr algn="r"/>
            <a:r>
              <a:rPr lang="ru-RU" b="1" dirty="0" smtClean="0"/>
              <a:t>                                          </a:t>
            </a:r>
            <a:r>
              <a:rPr lang="ru-RU" b="1" dirty="0" smtClean="0">
                <a:latin typeface="Times New Roman" panose="02020603050405020304" pitchFamily="18" charset="0"/>
                <a:cs typeface="Times New Roman" panose="02020603050405020304" pitchFamily="18" charset="0"/>
              </a:rPr>
              <a:t>Воспитатель МБДОУ «Детский сад №28 «Вишенка»</a:t>
            </a:r>
            <a:r>
              <a:rPr lang="ru-RU" dirty="0" smtClean="0">
                <a:latin typeface="Times New Roman" panose="02020603050405020304" pitchFamily="18" charset="0"/>
                <a:cs typeface="Times New Roman" panose="02020603050405020304" pitchFamily="18" charset="0"/>
              </a:rPr>
              <a:t>                                       </a:t>
            </a:r>
            <a:endParaRPr lang="ru-RU" dirty="0" smtClean="0">
              <a:latin typeface="Times New Roman" panose="02020603050405020304" pitchFamily="18" charset="0"/>
              <a:cs typeface="Times New Roman" panose="02020603050405020304" pitchFamily="18" charset="0"/>
            </a:endParaRPr>
          </a:p>
          <a:p>
            <a:pPr algn="r"/>
            <a:r>
              <a:rPr lang="ru-RU" dirty="0" smtClean="0">
                <a:latin typeface="Times New Roman" panose="02020603050405020304" pitchFamily="18" charset="0"/>
                <a:cs typeface="Times New Roman" panose="02020603050405020304" pitchFamily="18" charset="0"/>
              </a:rPr>
              <a:t>                                Панина Елена Владимировна</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128379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1000"/>
                                        <p:tgtEl>
                                          <p:spTgt spid="6">
                                            <p:txEl>
                                              <p:pRg st="0" end="0"/>
                                            </p:txEl>
                                          </p:spTgt>
                                        </p:tgtEl>
                                      </p:cBhvr>
                                    </p:animEffect>
                                    <p:anim calcmode="lin" valueType="num">
                                      <p:cBhvr>
                                        <p:cTn id="22"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fade">
                                      <p:cBhvr>
                                        <p:cTn id="28" dur="1000"/>
                                        <p:tgtEl>
                                          <p:spTgt spid="6">
                                            <p:txEl>
                                              <p:pRg st="1" end="1"/>
                                            </p:txEl>
                                          </p:spTgt>
                                        </p:tgtEl>
                                      </p:cBhvr>
                                    </p:animEffect>
                                    <p:anim calcmode="lin" valueType="num">
                                      <p:cBhvr>
                                        <p:cTn id="29"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2909041" y="1194347"/>
            <a:ext cx="5973584" cy="523220"/>
          </a:xfrm>
          <a:prstGeom prst="rect">
            <a:avLst/>
          </a:prstGeom>
          <a:noFill/>
          <a:ln w="76200">
            <a:solidFill>
              <a:srgbClr val="FF0000"/>
            </a:solidFill>
          </a:ln>
          <a:effectLst>
            <a:glow rad="139700">
              <a:schemeClr val="accent3">
                <a:satMod val="175000"/>
                <a:alpha val="40000"/>
              </a:schemeClr>
            </a:glow>
          </a:effectLst>
        </p:spPr>
        <p:txBody>
          <a:bodyPr wrap="square" rtlCol="0">
            <a:spAutoFit/>
          </a:bodyPr>
          <a:lstStyle/>
          <a:p>
            <a:pPr algn="ctr"/>
            <a:r>
              <a:rPr lang="ru-RU" sz="2800" b="1" dirty="0" smtClean="0">
                <a:latin typeface="Times New Roman" panose="02020603050405020304" pitchFamily="18" charset="0"/>
                <a:cs typeface="Times New Roman" panose="02020603050405020304" pitchFamily="18" charset="0"/>
              </a:rPr>
              <a:t>ЧТО  ТАКОЕ  АДАПТАЦИЯ?</a:t>
            </a:r>
            <a:endParaRPr lang="ru-RU" sz="28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955343" y="2129051"/>
            <a:ext cx="10112991" cy="3539430"/>
          </a:xfrm>
          <a:prstGeom prst="rect">
            <a:avLst/>
          </a:prstGeom>
          <a:noFill/>
          <a:ln w="38100">
            <a:noFill/>
          </a:ln>
          <a:effectLst>
            <a:glow rad="139700">
              <a:schemeClr val="accent3">
                <a:satMod val="175000"/>
                <a:alpha val="40000"/>
              </a:schemeClr>
            </a:glow>
          </a:effectLst>
        </p:spPr>
        <p:txBody>
          <a:bodyPr wrap="square" rtlCol="0">
            <a:spAutoFit/>
          </a:bodyPr>
          <a:lstStyle/>
          <a:p>
            <a:pPr algn="just"/>
            <a:r>
              <a:rPr lang="ru-RU" sz="2400" b="1" dirty="0" smtClean="0">
                <a:latin typeface="Times New Roman" panose="02020603050405020304" pitchFamily="18" charset="0"/>
                <a:cs typeface="Times New Roman" panose="02020603050405020304" pitchFamily="18" charset="0"/>
              </a:rPr>
              <a:t>Адаптация </a:t>
            </a:r>
            <a:r>
              <a:rPr lang="ru-RU" sz="2400" dirty="0" smtClean="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это приспособление организма к изменяющимся внешним условиям, которое сопровождается большими затратами психической энергии и часто проходит с напряжением, а то и перенапряжением психических и физических сил организма.</a:t>
            </a:r>
          </a:p>
          <a:p>
            <a:pPr algn="just"/>
            <a:r>
              <a:rPr lang="ru-RU" sz="2000" u="sng" dirty="0" smtClean="0">
                <a:latin typeface="Times New Roman" panose="02020603050405020304" pitchFamily="18" charset="0"/>
                <a:cs typeface="Times New Roman" panose="02020603050405020304" pitchFamily="18" charset="0"/>
              </a:rPr>
              <a:t>Детям любого возраста очень непросто начинать посещать детский сад, так  как происходит кардинальное изменение привычных форм жизни:</a:t>
            </a:r>
          </a:p>
          <a:p>
            <a:pPr marL="457200" indent="-457200" algn="just">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о</a:t>
            </a:r>
            <a:r>
              <a:rPr lang="ru-RU" sz="2000" dirty="0" smtClean="0">
                <a:latin typeface="Times New Roman" panose="02020603050405020304" pitchFamily="18" charset="0"/>
                <a:cs typeface="Times New Roman" panose="02020603050405020304" pitchFamily="18" charset="0"/>
              </a:rPr>
              <a:t>тделение от семьи: мамы и папы</a:t>
            </a:r>
          </a:p>
          <a:p>
            <a:pPr marL="457200" indent="-457200" algn="just">
              <a:buFont typeface="Wingdings" panose="05000000000000000000" pitchFamily="2" charset="2"/>
              <a:buChar char="§"/>
            </a:pPr>
            <a:r>
              <a:rPr lang="ru-RU" sz="2000" dirty="0" smtClean="0">
                <a:latin typeface="Times New Roman" panose="02020603050405020304" pitchFamily="18" charset="0"/>
                <a:cs typeface="Times New Roman" panose="02020603050405020304" pitchFamily="18" charset="0"/>
              </a:rPr>
              <a:t>«приобретение себя» в новой роли</a:t>
            </a:r>
          </a:p>
          <a:p>
            <a:pPr marL="457200" indent="-457200" algn="just">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п</a:t>
            </a:r>
            <a:r>
              <a:rPr lang="ru-RU" sz="2000" dirty="0" smtClean="0">
                <a:latin typeface="Times New Roman" panose="02020603050405020304" pitchFamily="18" charset="0"/>
                <a:cs typeface="Times New Roman" panose="02020603050405020304" pitchFamily="18" charset="0"/>
              </a:rPr>
              <a:t>оявление в жизни ребенка «новых» взрослых (воспитатель, помощник воспитателя, специалисты детского сада)</a:t>
            </a:r>
          </a:p>
          <a:p>
            <a:pPr marL="457200" indent="-457200" algn="just">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в</a:t>
            </a:r>
            <a:r>
              <a:rPr lang="ru-RU" sz="2000" dirty="0" smtClean="0">
                <a:latin typeface="Times New Roman" panose="02020603050405020304" pitchFamily="18" charset="0"/>
                <a:cs typeface="Times New Roman" panose="02020603050405020304" pitchFamily="18" charset="0"/>
              </a:rPr>
              <a:t>ступление в детский коллектив</a:t>
            </a:r>
          </a:p>
          <a:p>
            <a:pPr marL="457200" indent="-457200" algn="just">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с</a:t>
            </a:r>
            <a:r>
              <a:rPr lang="ru-RU" sz="2000" dirty="0" smtClean="0">
                <a:latin typeface="Times New Roman" panose="02020603050405020304" pitchFamily="18" charset="0"/>
                <a:cs typeface="Times New Roman" panose="02020603050405020304" pitchFamily="18" charset="0"/>
              </a:rPr>
              <a:t>амо помещение детского сада</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1929200"/>
      </p:ext>
    </p:extLst>
  </p:cSld>
  <p:clrMapOvr>
    <a:masterClrMapping/>
  </p:clrMapOvr>
  <p:transition spd="slow">
    <p:push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54" y="0"/>
            <a:ext cx="12352714" cy="6948402"/>
          </a:xfrm>
          <a:prstGeom prst="rect">
            <a:avLst/>
          </a:prstGeom>
          <a:ln>
            <a:noFill/>
          </a:ln>
        </p:spPr>
      </p:pic>
      <p:pic>
        <p:nvPicPr>
          <p:cNvPr id="4" name="Рисунок 3"/>
          <p:cNvPicPr>
            <a:picLocks noChangeAspect="1"/>
          </p:cNvPicPr>
          <p:nvPr/>
        </p:nvPicPr>
        <p:blipFill>
          <a:blip r:embed="rId3"/>
          <a:stretch>
            <a:fillRect/>
          </a:stretch>
        </p:blipFill>
        <p:spPr>
          <a:xfrm>
            <a:off x="491320" y="2422425"/>
            <a:ext cx="3344586" cy="3145861"/>
          </a:xfrm>
          <a:prstGeom prst="rect">
            <a:avLst/>
          </a:prstGeom>
          <a:ln>
            <a:solidFill>
              <a:schemeClr val="bg1"/>
            </a:solidFill>
          </a:ln>
          <a:effectLst>
            <a:glow rad="228600">
              <a:schemeClr val="accent4">
                <a:satMod val="175000"/>
                <a:alpha val="40000"/>
              </a:schemeClr>
            </a:glow>
          </a:effectLst>
        </p:spPr>
      </p:pic>
      <p:sp>
        <p:nvSpPr>
          <p:cNvPr id="6" name="TextBox 5"/>
          <p:cNvSpPr txBox="1"/>
          <p:nvPr/>
        </p:nvSpPr>
        <p:spPr>
          <a:xfrm>
            <a:off x="4339987" y="1232917"/>
            <a:ext cx="5841243" cy="523220"/>
          </a:xfrm>
          <a:prstGeom prst="rect">
            <a:avLst/>
          </a:prstGeom>
          <a:noFill/>
          <a:ln w="76200">
            <a:solidFill>
              <a:srgbClr val="FF0000"/>
            </a:solidFill>
            <a:prstDash val="solid"/>
          </a:ln>
          <a:effectLst>
            <a:glow rad="101600">
              <a:schemeClr val="accent2">
                <a:satMod val="175000"/>
                <a:alpha val="40000"/>
              </a:schemeClr>
            </a:glow>
          </a:effectLst>
        </p:spPr>
        <p:txBody>
          <a:bodyPr wrap="square" rtlCol="0">
            <a:spAutoFit/>
          </a:bodyPr>
          <a:lstStyle/>
          <a:p>
            <a:pPr algn="ctr"/>
            <a:r>
              <a:rPr lang="ru-RU" sz="2800" b="1" dirty="0" smtClean="0">
                <a:latin typeface="Times New Roman" panose="02020603050405020304" pitchFamily="18" charset="0"/>
                <a:cs typeface="Times New Roman" panose="02020603050405020304" pitchFamily="18" charset="0"/>
              </a:rPr>
              <a:t>ПРАВИЛА АДАПТАЦИИ</a:t>
            </a:r>
            <a:endParaRPr lang="ru-RU" sz="2800" b="1" dirty="0">
              <a:latin typeface="Times New Roman" panose="02020603050405020304" pitchFamily="18" charset="0"/>
              <a:cs typeface="Times New Roman" panose="02020603050405020304" pitchFamily="18" charset="0"/>
            </a:endParaRPr>
          </a:p>
        </p:txBody>
      </p:sp>
      <p:sp>
        <p:nvSpPr>
          <p:cNvPr id="7" name="TextBox 6"/>
          <p:cNvSpPr txBox="1"/>
          <p:nvPr/>
        </p:nvSpPr>
        <p:spPr>
          <a:xfrm>
            <a:off x="4094328" y="2502602"/>
            <a:ext cx="7178723" cy="2308324"/>
          </a:xfrm>
          <a:prstGeom prst="rect">
            <a:avLst/>
          </a:prstGeom>
          <a:blipFill>
            <a:blip r:embed="rId4">
              <a:extLst>
                <a:ext uri="{BEBA8EAE-BF5A-486C-A8C5-ECC9F3942E4B}">
                  <a14:imgProps xmlns:a14="http://schemas.microsoft.com/office/drawing/2010/main">
                    <a14:imgLayer r:embed="rId5">
                      <a14:imgEffect>
                        <a14:saturation sat="0"/>
                      </a14:imgEffect>
                    </a14:imgLayer>
                  </a14:imgProps>
                </a:ext>
              </a:extLst>
            </a:blip>
            <a:tile tx="0" ty="0" sx="100000" sy="100000" flip="none" algn="tl"/>
          </a:blipFill>
          <a:ln w="571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ru-RU" sz="2400" dirty="0" smtClean="0">
                <a:latin typeface="Times New Roman" panose="02020603050405020304" pitchFamily="18" charset="0"/>
                <a:cs typeface="Times New Roman" panose="02020603050405020304" pitchFamily="18" charset="0"/>
              </a:rPr>
              <a:t>1. Первые посещения детского сада должны быть ограничены по времени: не более 1 – 2 часа. Детская психика очень быстро перегружается впечатлениями, поэтому для начала хватит этого времени. В течении следующих недель понемногу увеличивать время пребывания.</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919798"/>
      </p:ext>
    </p:extLst>
  </p:cSld>
  <p:clrMapOvr>
    <a:masterClrMapping/>
  </p:clrMapOvr>
  <p:transition spd="slow">
    <p:push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006" y="0"/>
            <a:ext cx="12192000" cy="6858000"/>
          </a:xfrm>
          <a:prstGeom prst="rect">
            <a:avLst/>
          </a:prstGeom>
        </p:spPr>
      </p:pic>
      <p:sp>
        <p:nvSpPr>
          <p:cNvPr id="4" name="TextBox 3"/>
          <p:cNvSpPr txBox="1"/>
          <p:nvPr/>
        </p:nvSpPr>
        <p:spPr>
          <a:xfrm>
            <a:off x="3077556" y="1786929"/>
            <a:ext cx="3906981" cy="2308324"/>
          </a:xfrm>
          <a:prstGeom prst="rect">
            <a:avLst/>
          </a:prstGeom>
          <a:blipFill>
            <a:blip r:embed="rId3">
              <a:extLst>
                <a:ext uri="{BEBA8EAE-BF5A-486C-A8C5-ECC9F3942E4B}">
                  <a14:imgProps xmlns:a14="http://schemas.microsoft.com/office/drawing/2010/main">
                    <a14:imgLayer r:embed="rId4">
                      <a14:imgEffect>
                        <a14:saturation sat="0"/>
                      </a14:imgEffect>
                    </a14:imgLayer>
                  </a14:imgProps>
                </a:ext>
              </a:extLst>
            </a:blip>
            <a:tile tx="0" ty="0" sx="100000" sy="100000" flip="none" algn="tl"/>
          </a:blipFill>
          <a:ln w="57150">
            <a:noFill/>
          </a:ln>
          <a:effectLst>
            <a:glow rad="63500">
              <a:schemeClr val="accent4">
                <a:satMod val="175000"/>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ru-RU" sz="2400" dirty="0" smtClean="0">
                <a:latin typeface="Times New Roman" panose="02020603050405020304" pitchFamily="18" charset="0"/>
                <a:cs typeface="Times New Roman" panose="02020603050405020304" pitchFamily="18" charset="0"/>
              </a:rPr>
              <a:t>2. Не подвергать малыша и его новых «соратников по группе» опасности, поэтому не стоит приводить его в садик с признаками заболевания.</a:t>
            </a:r>
            <a:endParaRPr lang="ru-RU" sz="2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06019" y="1023581"/>
            <a:ext cx="4107975" cy="3835021"/>
          </a:xfrm>
          <a:prstGeom prst="rect">
            <a:avLst/>
          </a:prstGeom>
        </p:spPr>
      </p:pic>
    </p:spTree>
    <p:extLst>
      <p:ext uri="{BB962C8B-B14F-4D97-AF65-F5344CB8AC3E}">
        <p14:creationId xmlns:p14="http://schemas.microsoft.com/office/powerpoint/2010/main" val="2152139422"/>
      </p:ext>
    </p:extLst>
  </p:cSld>
  <p:clrMapOvr>
    <a:masterClrMapping/>
  </p:clrMapOvr>
  <p:transition spd="slow">
    <p:push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39" y="0"/>
            <a:ext cx="12260239" cy="6896384"/>
          </a:xfrm>
          <a:prstGeom prst="rect">
            <a:avLst/>
          </a:prstGeom>
        </p:spPr>
      </p:pic>
      <p:sp>
        <p:nvSpPr>
          <p:cNvPr id="5" name="TextBox 4"/>
          <p:cNvSpPr txBox="1"/>
          <p:nvPr/>
        </p:nvSpPr>
        <p:spPr>
          <a:xfrm>
            <a:off x="4455994" y="4393531"/>
            <a:ext cx="5745707" cy="1569660"/>
          </a:xfrm>
          <a:prstGeom prst="rect">
            <a:avLst/>
          </a:prstGeom>
          <a:blipFill>
            <a:blip r:embed="rId3"/>
            <a:tile tx="0" ty="0" sx="100000" sy="100000" flip="none" algn="tl"/>
          </a:blipFill>
          <a:ln w="57150">
            <a:noFill/>
          </a:ln>
          <a:effectLst>
            <a:glow rad="228600">
              <a:schemeClr val="accent2">
                <a:satMod val="175000"/>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ru-RU" sz="2400" dirty="0" smtClean="0">
                <a:latin typeface="Times New Roman" panose="02020603050405020304" pitchFamily="18" charset="0"/>
                <a:cs typeface="Times New Roman" panose="02020603050405020304" pitchFamily="18" charset="0"/>
              </a:rPr>
              <a:t>3. Для облегчения адаптации психологи советуют первое время давать малышу любимую вещь из дома: мягкую игрушку, машинку, </a:t>
            </a:r>
            <a:r>
              <a:rPr lang="ru-RU" sz="2400" dirty="0">
                <a:latin typeface="Times New Roman" panose="02020603050405020304" pitchFamily="18" charset="0"/>
                <a:cs typeface="Times New Roman" panose="02020603050405020304" pitchFamily="18" charset="0"/>
              </a:rPr>
              <a:t>сумочку….. </a:t>
            </a:r>
          </a:p>
        </p:txBody>
      </p:sp>
      <p:pic>
        <p:nvPicPr>
          <p:cNvPr id="3" name="Рисунок 2"/>
          <p:cNvPicPr>
            <a:picLocks noChangeAspect="1"/>
          </p:cNvPicPr>
          <p:nvPr/>
        </p:nvPicPr>
        <p:blipFill>
          <a:blip r:embed="rId4"/>
          <a:stretch>
            <a:fillRect/>
          </a:stretch>
        </p:blipFill>
        <p:spPr>
          <a:xfrm>
            <a:off x="8980227" y="228652"/>
            <a:ext cx="3029803" cy="3467709"/>
          </a:xfrm>
          <a:prstGeom prst="rect">
            <a:avLst/>
          </a:prstGeom>
        </p:spPr>
      </p:pic>
      <p:pic>
        <p:nvPicPr>
          <p:cNvPr id="4" name="Рисунок 3"/>
          <p:cNvPicPr>
            <a:picLocks noChangeAspect="1"/>
          </p:cNvPicPr>
          <p:nvPr/>
        </p:nvPicPr>
        <p:blipFill>
          <a:blip r:embed="rId5"/>
          <a:stretch>
            <a:fillRect/>
          </a:stretch>
        </p:blipFill>
        <p:spPr>
          <a:xfrm>
            <a:off x="2931160" y="124777"/>
            <a:ext cx="3049668" cy="3469983"/>
          </a:xfrm>
          <a:prstGeom prst="rect">
            <a:avLst/>
          </a:prstGeom>
        </p:spPr>
      </p:pic>
      <p:pic>
        <p:nvPicPr>
          <p:cNvPr id="6" name="Рисунок 5"/>
          <p:cNvPicPr>
            <a:picLocks noChangeAspect="1"/>
          </p:cNvPicPr>
          <p:nvPr/>
        </p:nvPicPr>
        <p:blipFill>
          <a:blip r:embed="rId6"/>
          <a:stretch>
            <a:fillRect/>
          </a:stretch>
        </p:blipFill>
        <p:spPr>
          <a:xfrm>
            <a:off x="5829149" y="697170"/>
            <a:ext cx="3302758" cy="2530672"/>
          </a:xfrm>
          <a:prstGeom prst="rect">
            <a:avLst/>
          </a:prstGeom>
        </p:spPr>
      </p:pic>
    </p:spTree>
    <p:extLst>
      <p:ext uri="{BB962C8B-B14F-4D97-AF65-F5344CB8AC3E}">
        <p14:creationId xmlns:p14="http://schemas.microsoft.com/office/powerpoint/2010/main" val="814278120"/>
      </p:ext>
    </p:extLst>
  </p:cSld>
  <p:clrMapOvr>
    <a:masterClrMapping/>
  </p:clrMapOvr>
  <p:transition spd="slow">
    <p:push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746" y="0"/>
            <a:ext cx="12192000" cy="6858000"/>
          </a:xfrm>
          <a:prstGeom prst="rect">
            <a:avLst/>
          </a:prstGeom>
          <a:ln>
            <a:solidFill>
              <a:schemeClr val="accent2">
                <a:lumMod val="75000"/>
              </a:schemeClr>
            </a:solidFill>
          </a:ln>
        </p:spPr>
      </p:pic>
      <p:sp>
        <p:nvSpPr>
          <p:cNvPr id="4" name="TextBox 3"/>
          <p:cNvSpPr txBox="1"/>
          <p:nvPr/>
        </p:nvSpPr>
        <p:spPr>
          <a:xfrm>
            <a:off x="3155818" y="3535680"/>
            <a:ext cx="5650173" cy="3046988"/>
          </a:xfrm>
          <a:prstGeom prst="rect">
            <a:avLst/>
          </a:prstGeom>
          <a:blipFill>
            <a:blip r:embed="rId3"/>
            <a:tile tx="0" ty="0" sx="100000" sy="100000" flip="none" algn="tl"/>
          </a:blipFill>
          <a:ln w="57150">
            <a:noFill/>
          </a:ln>
          <a:effectLst>
            <a:glow rad="228600">
              <a:schemeClr val="accent6">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r>
              <a:rPr lang="ru-RU" sz="2400" dirty="0" smtClean="0">
                <a:latin typeface="Times New Roman" panose="02020603050405020304" pitchFamily="18" charset="0"/>
                <a:cs typeface="Times New Roman" panose="02020603050405020304" pitchFamily="18" charset="0"/>
              </a:rPr>
              <a:t>4. Расширить «социальный горизонт» ребенка, пусть он привыкает общаться со сверстниками на детских игровых площадках, ходить в гости к товарищам, оставаться ночевать у бабушки, гулять по городу и т.д. Имея такой опыт, ребенок не будет бояться общаться со сверстниками и взрослыми.</a:t>
            </a:r>
            <a:endParaRPr lang="ru-RU" sz="2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3452" y="154977"/>
            <a:ext cx="4940488" cy="3380703"/>
          </a:xfrm>
          <a:prstGeom prst="rect">
            <a:avLst/>
          </a:prstGeom>
        </p:spPr>
      </p:pic>
    </p:spTree>
    <p:extLst>
      <p:ext uri="{BB962C8B-B14F-4D97-AF65-F5344CB8AC3E}">
        <p14:creationId xmlns:p14="http://schemas.microsoft.com/office/powerpoint/2010/main" val="2620717658"/>
      </p:ext>
    </p:extLst>
  </p:cSld>
  <p:clrMapOvr>
    <a:masterClrMapping/>
  </p:clrMapOvr>
  <p:transition spd="slow">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Рисунок 3"/>
          <p:cNvPicPr>
            <a:picLocks noChangeAspect="1"/>
          </p:cNvPicPr>
          <p:nvPr/>
        </p:nvPicPr>
        <p:blipFill>
          <a:blip r:embed="rId3"/>
          <a:stretch>
            <a:fillRect/>
          </a:stretch>
        </p:blipFill>
        <p:spPr>
          <a:xfrm>
            <a:off x="4036821" y="376057"/>
            <a:ext cx="4340181" cy="3356367"/>
          </a:xfrm>
          <a:prstGeom prst="rect">
            <a:avLst/>
          </a:prstGeom>
          <a:effectLst>
            <a:glow rad="228600">
              <a:schemeClr val="accent2">
                <a:satMod val="175000"/>
                <a:alpha val="40000"/>
              </a:schemeClr>
            </a:glow>
          </a:effectLst>
        </p:spPr>
      </p:pic>
      <p:sp>
        <p:nvSpPr>
          <p:cNvPr id="5" name="TextBox 4"/>
          <p:cNvSpPr txBox="1"/>
          <p:nvPr/>
        </p:nvSpPr>
        <p:spPr>
          <a:xfrm>
            <a:off x="3347705" y="3956384"/>
            <a:ext cx="5718412" cy="2677656"/>
          </a:xfrm>
          <a:prstGeom prst="rect">
            <a:avLst/>
          </a:prstGeom>
          <a:blipFill>
            <a:blip r:embed="rId4"/>
            <a:tile tx="0" ty="0" sx="100000" sy="100000" flip="none" algn="tl"/>
          </a:blipFill>
          <a:ln w="5715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ru-RU" sz="2400" dirty="0" smtClean="0">
                <a:latin typeface="Times New Roman" panose="02020603050405020304" pitchFamily="18" charset="0"/>
                <a:cs typeface="Times New Roman" panose="02020603050405020304" pitchFamily="18" charset="0"/>
              </a:rPr>
              <a:t>5. Если малыш просит маму остаться с ним дома, иногда лучше пойти ему на встречу, если существует такая возможность. Первое время пятидневную неделю ребенку тяжело выдержать, поэтому выходной по средам облегчит привыкание к новому режиму.</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1324628"/>
      </p:ext>
    </p:extLst>
  </p:cSld>
  <p:clrMapOvr>
    <a:masterClrMapping/>
  </p:clrMapOvr>
  <p:transition spd="slow">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91" y="0"/>
            <a:ext cx="12192000" cy="6858000"/>
          </a:xfrm>
          <a:prstGeom prst="rect">
            <a:avLst/>
          </a:prstGeom>
        </p:spPr>
      </p:pic>
      <p:sp>
        <p:nvSpPr>
          <p:cNvPr id="4" name="TextBox 3"/>
          <p:cNvSpPr txBox="1"/>
          <p:nvPr/>
        </p:nvSpPr>
        <p:spPr>
          <a:xfrm>
            <a:off x="3744035" y="3241798"/>
            <a:ext cx="6246126" cy="3416320"/>
          </a:xfrm>
          <a:prstGeom prst="rect">
            <a:avLst/>
          </a:prstGeom>
          <a:blipFill>
            <a:blip r:embed="rId3"/>
            <a:tile tx="0" ty="0" sx="100000" sy="100000" flip="none" algn="tl"/>
          </a:blipFill>
          <a:ln w="5715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ru-RU" sz="2400" dirty="0" smtClean="0">
                <a:latin typeface="Times New Roman" panose="02020603050405020304" pitchFamily="18" charset="0"/>
                <a:cs typeface="Times New Roman" panose="02020603050405020304" pitchFamily="18" charset="0"/>
              </a:rPr>
              <a:t>6. Обучить ребенка дома всем необходимым навыкам самообслуживания: умываться, вытирать руки; одеваться и раздеваться; самостоятельно кушать, пользоваться во время еды ложкой; проситься на горшок. Одежда обязательно должна быть удобна для ребенка данного возраста. Оптимальный вариант: брючки, шорты без застежек и лямок</a:t>
            </a:r>
            <a:r>
              <a:rPr lang="ru-RU" dirty="0" smtClean="0"/>
              <a:t>.</a:t>
            </a:r>
            <a:endParaRPr lang="ru-RU" dirty="0"/>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2992" y="125409"/>
            <a:ext cx="4095087" cy="3116390"/>
          </a:xfrm>
          <a:prstGeom prst="rect">
            <a:avLst/>
          </a:prstGeom>
        </p:spPr>
      </p:pic>
    </p:spTree>
    <p:extLst>
      <p:ext uri="{BB962C8B-B14F-4D97-AF65-F5344CB8AC3E}">
        <p14:creationId xmlns:p14="http://schemas.microsoft.com/office/powerpoint/2010/main" val="2412896992"/>
      </p:ext>
    </p:extLst>
  </p:cSld>
  <p:clrMapOvr>
    <a:masterClrMapping/>
  </p:clrMapOvr>
  <p:transition spd="slow">
    <p:push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349"/>
            <a:ext cx="12192000" cy="6858000"/>
          </a:xfrm>
          <a:prstGeom prst="rect">
            <a:avLst/>
          </a:prstGeom>
        </p:spPr>
      </p:pic>
      <p:sp>
        <p:nvSpPr>
          <p:cNvPr id="5" name="TextBox 4"/>
          <p:cNvSpPr txBox="1"/>
          <p:nvPr/>
        </p:nvSpPr>
        <p:spPr>
          <a:xfrm>
            <a:off x="3421039" y="4034131"/>
            <a:ext cx="5349922" cy="2677656"/>
          </a:xfrm>
          <a:prstGeom prst="rect">
            <a:avLst/>
          </a:prstGeom>
          <a:blipFill>
            <a:blip r:embed="rId3"/>
            <a:tile tx="0" ty="0" sx="100000" sy="100000" flip="none" algn="tl"/>
          </a:blipFill>
          <a:ln w="57150">
            <a:solidFill>
              <a:schemeClr val="accent2">
                <a:lumMod val="75000"/>
              </a:schemeClr>
            </a:solidFill>
          </a:ln>
          <a:effectLst>
            <a:glow rad="228600">
              <a:schemeClr val="accent2">
                <a:satMod val="175000"/>
                <a:alpha val="40000"/>
              </a:schemeClr>
            </a:glow>
          </a:effectLst>
        </p:spPr>
        <p:txBody>
          <a:bodyPr wrap="square" rtlCol="0">
            <a:spAutoFit/>
          </a:bodyPr>
          <a:lstStyle/>
          <a:p>
            <a:pPr algn="just"/>
            <a:r>
              <a:rPr lang="ru-RU" sz="2400" dirty="0" smtClean="0">
                <a:latin typeface="Times New Roman" panose="02020603050405020304" pitchFamily="18" charset="0"/>
                <a:cs typeface="Times New Roman" panose="02020603050405020304" pitchFamily="18" charset="0"/>
              </a:rPr>
              <a:t>7. Оставлять ребенка на полный день следует не раньше, чем малыш начинает хорошо спать в сон час. Если дневного полноценного отдыха не будет, лучше забирать ребенка пораньше: не отдохнув, он не сможет выдержать нагрузку полного дня.</a:t>
            </a:r>
            <a:endParaRPr lang="ru-RU" sz="24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46209" y="230800"/>
            <a:ext cx="5281684" cy="3534770"/>
          </a:xfrm>
          <a:prstGeom prst="rect">
            <a:avLst/>
          </a:prstGeom>
        </p:spPr>
      </p:pic>
    </p:spTree>
    <p:extLst>
      <p:ext uri="{BB962C8B-B14F-4D97-AF65-F5344CB8AC3E}">
        <p14:creationId xmlns:p14="http://schemas.microsoft.com/office/powerpoint/2010/main" val="2965908993"/>
      </p:ext>
    </p:extLst>
  </p:cSld>
  <p:clrMapOvr>
    <a:masterClrMapping/>
  </p:clrMapOvr>
  <p:transition spd="slow">
    <p:push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6448794" y="1759924"/>
            <a:ext cx="5622877" cy="2308324"/>
          </a:xfrm>
          <a:prstGeom prst="rect">
            <a:avLst/>
          </a:prstGeom>
          <a:blipFill>
            <a:blip r:embed="rId3"/>
            <a:tile tx="0" ty="0" sx="100000" sy="100000" flip="none" algn="tl"/>
          </a:blipFill>
          <a:ln w="57150">
            <a:solidFill>
              <a:schemeClr val="accent2">
                <a:lumMod val="75000"/>
              </a:schemeClr>
            </a:solidFill>
          </a:ln>
          <a:effectLst>
            <a:glow rad="228600">
              <a:schemeClr val="accent4">
                <a:satMod val="175000"/>
                <a:alpha val="40000"/>
              </a:schemeClr>
            </a:glow>
          </a:effectLst>
        </p:spPr>
        <p:txBody>
          <a:bodyPr wrap="square" rtlCol="0">
            <a:spAutoFit/>
          </a:bodyPr>
          <a:lstStyle/>
          <a:p>
            <a:r>
              <a:rPr lang="ru-RU" sz="2400" dirty="0">
                <a:latin typeface="Times New Roman" panose="02020603050405020304" pitchFamily="18" charset="0"/>
                <a:cs typeface="Times New Roman" panose="02020603050405020304" pitchFamily="18" charset="0"/>
              </a:rPr>
              <a:t>9</a:t>
            </a:r>
            <a:r>
              <a:rPr lang="ru-RU" sz="2400" dirty="0" smtClean="0">
                <a:latin typeface="Times New Roman" panose="02020603050405020304" pitchFamily="18" charset="0"/>
                <a:cs typeface="Times New Roman" panose="02020603050405020304" pitchFamily="18" charset="0"/>
              </a:rPr>
              <a:t>. В первые две недели не рекомендуется оставлять ребенка на сон час, даже если родителям кажется, что адаптация идет успешно. Помните, чем более плавными будут перемены в жизни ребенка, тем ему легче будет их принять.</a:t>
            </a:r>
            <a:endParaRPr lang="ru-RU" sz="24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2561685" y="382012"/>
            <a:ext cx="3766781" cy="3046988"/>
          </a:xfrm>
          <a:prstGeom prst="rect">
            <a:avLst/>
          </a:prstGeom>
          <a:blipFill>
            <a:blip r:embed="rId3"/>
            <a:tile tx="0" ty="0" sx="100000" sy="100000" flip="none" algn="tl"/>
          </a:blipFill>
          <a:ln w="57150">
            <a:solidFill>
              <a:schemeClr val="accent2">
                <a:lumMod val="75000"/>
              </a:schemeClr>
            </a:solidFill>
          </a:ln>
          <a:effectLst>
            <a:glow rad="228600">
              <a:schemeClr val="accent2">
                <a:satMod val="175000"/>
                <a:alpha val="40000"/>
              </a:schemeClr>
            </a:glow>
          </a:effectLst>
        </p:spPr>
        <p:txBody>
          <a:bodyPr wrap="square" rtlCol="0">
            <a:spAutoFit/>
          </a:bodyPr>
          <a:lstStyle/>
          <a:p>
            <a:r>
              <a:rPr lang="ru-RU" sz="2400" dirty="0" smtClean="0">
                <a:latin typeface="Times New Roman" panose="02020603050405020304" pitchFamily="18" charset="0"/>
                <a:cs typeface="Times New Roman" panose="02020603050405020304" pitchFamily="18" charset="0"/>
              </a:rPr>
              <a:t>8. Еще до поступления в детский сад в качестве моральной подготовки можно прогуливаться возле садика, чтобы было видно как гуляют дети; обсудить с ребенком то, что видят.</a:t>
            </a:r>
            <a:endParaRPr lang="ru-RU" sz="2400"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6770" y="4328161"/>
            <a:ext cx="6032310" cy="2269926"/>
          </a:xfrm>
          <a:prstGeom prst="rect">
            <a:avLst/>
          </a:prstGeom>
        </p:spPr>
      </p:pic>
    </p:spTree>
    <p:extLst>
      <p:ext uri="{BB962C8B-B14F-4D97-AF65-F5344CB8AC3E}">
        <p14:creationId xmlns:p14="http://schemas.microsoft.com/office/powerpoint/2010/main" val="2526449613"/>
      </p:ext>
    </p:extLst>
  </p:cSld>
  <p:clrMapOvr>
    <a:masterClrMapping/>
  </p:clrMapOvr>
  <p:transition spd="slow">
    <p:push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7259"/>
            <a:ext cx="12192000" cy="6858000"/>
          </a:xfrm>
          <a:prstGeom prst="rect">
            <a:avLst/>
          </a:prstGeom>
        </p:spPr>
      </p:pic>
      <p:sp>
        <p:nvSpPr>
          <p:cNvPr id="3" name="TextBox 2"/>
          <p:cNvSpPr txBox="1"/>
          <p:nvPr/>
        </p:nvSpPr>
        <p:spPr>
          <a:xfrm>
            <a:off x="1160060" y="1009934"/>
            <a:ext cx="10713491" cy="1200329"/>
          </a:xfrm>
          <a:prstGeom prst="rect">
            <a:avLst/>
          </a:prstGeom>
          <a:noFill/>
        </p:spPr>
        <p:txBody>
          <a:bodyPr wrap="square" rtlCol="0">
            <a:spAutoFit/>
          </a:bodyPr>
          <a:lstStyle/>
          <a:p>
            <a:endParaRPr lang="ru-RU" sz="2400" dirty="0" smtClean="0">
              <a:latin typeface="Times New Roman" panose="02020603050405020304" pitchFamily="18" charset="0"/>
              <a:cs typeface="Times New Roman" panose="02020603050405020304" pitchFamily="18" charset="0"/>
            </a:endParaRPr>
          </a:p>
          <a:p>
            <a:pPr algn="ctr"/>
            <a:r>
              <a:rPr lang="ru-RU" sz="2400" b="1" dirty="0" smtClean="0">
                <a:latin typeface="Times New Roman" panose="02020603050405020304" pitchFamily="18" charset="0"/>
                <a:cs typeface="Times New Roman" panose="02020603050405020304" pitchFamily="18" charset="0"/>
              </a:rPr>
              <a:t>Эмоционально поддерживайте ребенка</a:t>
            </a:r>
            <a:r>
              <a:rPr lang="ru-RU" sz="2400" dirty="0" smtClean="0">
                <a:latin typeface="Times New Roman" panose="02020603050405020304" pitchFamily="18" charset="0"/>
                <a:cs typeface="Times New Roman" panose="02020603050405020304" pitchFamily="18" charset="0"/>
              </a:rPr>
              <a:t>: не скупитесь на похвалу, чаще обнимайте, уделяйте больше своего времени и внимания!!!</a:t>
            </a:r>
            <a:endParaRPr lang="ru-RU" sz="24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2811437" y="3011674"/>
            <a:ext cx="7410735" cy="2677656"/>
          </a:xfrm>
          <a:prstGeom prst="rect">
            <a:avLst/>
          </a:prstGeom>
          <a:blipFill>
            <a:blip r:embed="rId3"/>
            <a:tile tx="0" ty="0" sx="100000" sy="100000" flip="none" algn="tl"/>
          </a:blipFill>
          <a:ln w="57150">
            <a:solidFill>
              <a:schemeClr val="accent2">
                <a:lumMod val="75000"/>
              </a:schemeClr>
            </a:solidFill>
          </a:ln>
          <a:effectLst>
            <a:glow rad="228600">
              <a:schemeClr val="accent2">
                <a:satMod val="175000"/>
                <a:alpha val="40000"/>
              </a:schemeClr>
            </a:glow>
          </a:effectLst>
          <a:scene3d>
            <a:camera prst="orthographicFront"/>
            <a:lightRig rig="threePt" dir="t"/>
          </a:scene3d>
          <a:sp3d>
            <a:bevelT prst="angle"/>
          </a:sp3d>
        </p:spPr>
        <p:txBody>
          <a:bodyPr wrap="square" rtlCol="0">
            <a:spAutoFit/>
          </a:bodyPr>
          <a:lstStyle/>
          <a:p>
            <a:r>
              <a:rPr lang="ru-RU" sz="2400" dirty="0" smtClean="0">
                <a:latin typeface="Times New Roman" panose="02020603050405020304" pitchFamily="18" charset="0"/>
                <a:cs typeface="Times New Roman" panose="02020603050405020304" pitchFamily="18" charset="0"/>
              </a:rPr>
              <a:t>Если у ребенка развита потребность в сотрудничестве с близкими и посторонними взрослыми, если он владеет средствами предметного взаимодействия, любит и умеет играть, стремится к самостоятельности, он открыт и доброжелателен по отношению к сверстникам, считайте, что он готов к поступлению в детский сад или ясли.</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6008890"/>
      </p:ext>
    </p:extLst>
  </p:cSld>
  <p:clrMapOvr>
    <a:masterClrMapping/>
  </p:clrMapOvr>
  <p:transition spd="slow">
    <p:push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767"/>
            <a:ext cx="12192000" cy="6858000"/>
          </a:xfrm>
          <a:prstGeom prst="rect">
            <a:avLst/>
          </a:prstGeom>
          <a:blipFill>
            <a:blip r:embed="rId2"/>
            <a:stretch>
              <a:fillRect/>
            </a:stretch>
          </a:blipFill>
        </p:spPr>
      </p:pic>
      <p:sp>
        <p:nvSpPr>
          <p:cNvPr id="6" name="TextBox 5"/>
          <p:cNvSpPr txBox="1"/>
          <p:nvPr/>
        </p:nvSpPr>
        <p:spPr>
          <a:xfrm>
            <a:off x="1043190" y="1197735"/>
            <a:ext cx="10202566" cy="4524315"/>
          </a:xfrm>
          <a:prstGeom prst="rect">
            <a:avLst/>
          </a:prstGeom>
          <a:noFill/>
        </p:spPr>
        <p:txBody>
          <a:bodyPr wrap="square" rtlCol="0">
            <a:spAutoFit/>
          </a:bodyPr>
          <a:lstStyle/>
          <a:p>
            <a:pPr algn="just"/>
            <a:r>
              <a:rPr lang="ru-RU" sz="2800" b="1" dirty="0" smtClean="0">
                <a:latin typeface="Times New Roman" panose="02020603050405020304" pitchFamily="18" charset="0"/>
                <a:cs typeface="Times New Roman" panose="02020603050405020304" pitchFamily="18" charset="0"/>
              </a:rPr>
              <a:t>Содержание</a:t>
            </a:r>
          </a:p>
          <a:p>
            <a:r>
              <a:rPr lang="ru-RU" sz="2000" dirty="0" smtClean="0">
                <a:latin typeface="Times New Roman" panose="02020603050405020304" pitchFamily="18" charset="0"/>
                <a:cs typeface="Times New Roman" panose="02020603050405020304" pitchFamily="18" charset="0"/>
              </a:rPr>
              <a:t>1. Цель создания консультационного пункта</a:t>
            </a:r>
          </a:p>
          <a:p>
            <a:r>
              <a:rPr lang="ru-RU" sz="2000" dirty="0" smtClean="0">
                <a:latin typeface="Times New Roman" panose="02020603050405020304" pitchFamily="18" charset="0"/>
                <a:cs typeface="Times New Roman" panose="02020603050405020304" pitchFamily="18" charset="0"/>
              </a:rPr>
              <a:t>2. Формы работы консультационного пункта</a:t>
            </a:r>
          </a:p>
          <a:p>
            <a:r>
              <a:rPr lang="ru-RU" sz="2000" dirty="0" smtClean="0">
                <a:latin typeface="Times New Roman" panose="02020603050405020304" pitchFamily="18" charset="0"/>
                <a:cs typeface="Times New Roman" panose="02020603050405020304" pitchFamily="18" charset="0"/>
              </a:rPr>
              <a:t>3. Основные консультации для родителей (законных представителей) детей раннего возраста:</a:t>
            </a:r>
          </a:p>
          <a:p>
            <a:r>
              <a:rPr lang="ru-RU" sz="2000" dirty="0" smtClean="0">
                <a:latin typeface="Times New Roman" panose="02020603050405020304" pitchFamily="18" charset="0"/>
                <a:cs typeface="Times New Roman" panose="02020603050405020304" pitchFamily="18" charset="0"/>
              </a:rPr>
              <a:t>3.1 Возрастные особенности детей раннего возраста</a:t>
            </a:r>
          </a:p>
          <a:p>
            <a:r>
              <a:rPr lang="ru-RU" sz="2000" dirty="0" smtClean="0">
                <a:latin typeface="Times New Roman" panose="02020603050405020304" pitchFamily="18" charset="0"/>
                <a:cs typeface="Times New Roman" panose="02020603050405020304" pitchFamily="18" charset="0"/>
              </a:rPr>
              <a:t>3.2 Адаптация детей раннего возраста. Что нужно сделать для успешной адаптации ребенка к детскому саду.</a:t>
            </a:r>
          </a:p>
          <a:p>
            <a:r>
              <a:rPr lang="ru-RU" sz="2000" dirty="0" smtClean="0">
                <a:latin typeface="Times New Roman" panose="02020603050405020304" pitchFamily="18" charset="0"/>
                <a:cs typeface="Times New Roman" panose="02020603050405020304" pitchFamily="18" charset="0"/>
              </a:rPr>
              <a:t>3.3 Правила посещения образовательного учреждения</a:t>
            </a:r>
          </a:p>
          <a:p>
            <a:r>
              <a:rPr lang="ru-RU" sz="2000" dirty="0" smtClean="0">
                <a:latin typeface="Times New Roman" panose="02020603050405020304" pitchFamily="18" charset="0"/>
                <a:cs typeface="Times New Roman" panose="02020603050405020304" pitchFamily="18" charset="0"/>
              </a:rPr>
              <a:t>3.4 Питание</a:t>
            </a:r>
          </a:p>
          <a:p>
            <a:r>
              <a:rPr lang="ru-RU" sz="2000" dirty="0" smtClean="0">
                <a:latin typeface="Times New Roman" panose="02020603050405020304" pitchFamily="18" charset="0"/>
                <a:cs typeface="Times New Roman" panose="02020603050405020304" pitchFamily="18" charset="0"/>
              </a:rPr>
              <a:t>3.5 Режим дня</a:t>
            </a:r>
          </a:p>
          <a:p>
            <a:r>
              <a:rPr lang="ru-RU" sz="2000" dirty="0" smtClean="0">
                <a:latin typeface="Times New Roman" panose="02020603050405020304" pitchFamily="18" charset="0"/>
                <a:cs typeface="Times New Roman" panose="02020603050405020304" pitchFamily="18" charset="0"/>
              </a:rPr>
              <a:t>3.6 Расписание занятий</a:t>
            </a:r>
          </a:p>
          <a:p>
            <a:r>
              <a:rPr lang="ru-RU" sz="2000" dirty="0" smtClean="0">
                <a:latin typeface="Times New Roman" panose="02020603050405020304" pitchFamily="18" charset="0"/>
                <a:cs typeface="Times New Roman" panose="02020603050405020304" pitchFamily="18" charset="0"/>
              </a:rPr>
              <a:t>3.7 Игры с детьми в период адаптации</a:t>
            </a:r>
          </a:p>
          <a:p>
            <a:r>
              <a:rPr lang="ru-RU" sz="2000" dirty="0" smtClean="0">
                <a:latin typeface="Times New Roman" panose="02020603050405020304" pitchFamily="18" charset="0"/>
                <a:cs typeface="Times New Roman" panose="02020603050405020304" pitchFamily="18" charset="0"/>
              </a:rPr>
              <a:t>3.8 Что нужно читать детям раннего возраста. </a:t>
            </a:r>
          </a:p>
        </p:txBody>
      </p:sp>
    </p:spTree>
    <p:extLst>
      <p:ext uri="{BB962C8B-B14F-4D97-AF65-F5344CB8AC3E}">
        <p14:creationId xmlns:p14="http://schemas.microsoft.com/office/powerpoint/2010/main" val="4246001952"/>
      </p:ext>
    </p:extLst>
  </p:cSld>
  <p:clrMapOvr>
    <a:masterClrMapping/>
  </p:clrMapOvr>
  <p:transition spd="slow">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Рисунок 2"/>
          <p:cNvPicPr>
            <a:picLocks noChangeAspect="1"/>
          </p:cNvPicPr>
          <p:nvPr/>
        </p:nvPicPr>
        <p:blipFill>
          <a:blip r:embed="rId3">
            <a:grayscl/>
          </a:blip>
          <a:stretch>
            <a:fillRect/>
          </a:stretch>
        </p:blipFill>
        <p:spPr>
          <a:xfrm>
            <a:off x="2977789" y="1074761"/>
            <a:ext cx="7324451" cy="4708478"/>
          </a:xfrm>
          <a:prstGeom prst="rect">
            <a:avLst/>
          </a:prstGeom>
          <a:effectLst>
            <a:glow rad="228600">
              <a:schemeClr val="accent5">
                <a:satMod val="175000"/>
                <a:alpha val="40000"/>
              </a:schemeClr>
            </a:glow>
          </a:effectLst>
        </p:spPr>
      </p:pic>
    </p:spTree>
    <p:extLst>
      <p:ext uri="{BB962C8B-B14F-4D97-AF65-F5344CB8AC3E}">
        <p14:creationId xmlns:p14="http://schemas.microsoft.com/office/powerpoint/2010/main" val="1857242607"/>
      </p:ext>
    </p:extLst>
  </p:cSld>
  <p:clrMapOvr>
    <a:masterClrMapping/>
  </p:clrMapOvr>
  <p:transition spd="slow">
    <p:push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rad="228600">
              <a:schemeClr val="accent4">
                <a:satMod val="175000"/>
                <a:alpha val="40000"/>
              </a:schemeClr>
            </a:glow>
            <a:reflection blurRad="6350" stA="50000" endA="300" endPos="38500" dist="50800" dir="5400000" sy="-100000" algn="bl" rotWithShape="0"/>
          </a:effectLst>
        </p:spPr>
      </p:pic>
      <p:sp>
        <p:nvSpPr>
          <p:cNvPr id="3" name="TextBox 2"/>
          <p:cNvSpPr txBox="1"/>
          <p:nvPr/>
        </p:nvSpPr>
        <p:spPr>
          <a:xfrm>
            <a:off x="2963025" y="1720840"/>
            <a:ext cx="7010400" cy="3416320"/>
          </a:xfrm>
          <a:prstGeom prst="rect">
            <a:avLst/>
          </a:prstGeom>
          <a:noFill/>
          <a:ln w="57150">
            <a:solidFill>
              <a:schemeClr val="accent2">
                <a:lumMod val="75000"/>
              </a:schemeClr>
            </a:solidFill>
          </a:ln>
          <a:effectLst>
            <a:glow rad="228600">
              <a:schemeClr val="accent2">
                <a:satMod val="175000"/>
                <a:alpha val="40000"/>
              </a:schemeClr>
            </a:glow>
            <a:outerShdw blurRad="50800" dist="38100" dir="10800000" algn="r" rotWithShape="0">
              <a:prstClr val="black">
                <a:alpha val="40000"/>
              </a:prstClr>
            </a:outerShdw>
          </a:effectLst>
        </p:spPr>
        <p:txBody>
          <a:bodyPr wrap="square" rtlCol="0">
            <a:spAutoFit/>
          </a:bodyPr>
          <a:lstStyle/>
          <a:p>
            <a:r>
              <a:rPr lang="ru-RU" sz="2400" dirty="0" smtClean="0">
                <a:latin typeface="Times New Roman" panose="02020603050405020304" pitchFamily="18" charset="0"/>
                <a:cs typeface="Times New Roman" panose="02020603050405020304" pitchFamily="18" charset="0"/>
              </a:rPr>
              <a:t>Если с ребенком сложно справиться вечером после садика, то основная причина такого поведения – усталость. Оторванность от мамы и присутствие вокруг большого количества чужих людей – основные источники напряжения для крохи. Весь ресурс организма ребенка направлен на «борьбу» со стрессом. Это является одной из причин частых заболеваний малыша в первый год посещения группы.</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8591394"/>
      </p:ext>
    </p:extLst>
  </p:cSld>
  <p:clrMapOvr>
    <a:masterClrMapping/>
  </p:clrMapOvr>
  <p:transition spd="slow">
    <p:push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Рисунок 4"/>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2224586" y="1364775"/>
            <a:ext cx="8161362" cy="4380932"/>
          </a:xfrm>
          <a:prstGeom prst="rect">
            <a:avLst/>
          </a:prstGeom>
          <a:ln w="57150">
            <a:solidFill>
              <a:schemeClr val="accent2">
                <a:lumMod val="75000"/>
              </a:schemeClr>
            </a:solidFill>
          </a:ln>
          <a:effectLst>
            <a:glow rad="228600">
              <a:schemeClr val="accent4">
                <a:satMod val="175000"/>
                <a:alpha val="40000"/>
              </a:schemeClr>
            </a:glow>
          </a:effectLst>
        </p:spPr>
      </p:pic>
      <p:sp>
        <p:nvSpPr>
          <p:cNvPr id="6" name="TextBox 5"/>
          <p:cNvSpPr txBox="1"/>
          <p:nvPr/>
        </p:nvSpPr>
        <p:spPr>
          <a:xfrm>
            <a:off x="3862315" y="736979"/>
            <a:ext cx="4148921" cy="523220"/>
          </a:xfrm>
          <a:prstGeom prst="rect">
            <a:avLst/>
          </a:prstGeom>
          <a:noFill/>
        </p:spPr>
        <p:txBody>
          <a:bodyPr wrap="square" rtlCol="0">
            <a:spAutoFit/>
          </a:bodyPr>
          <a:lstStyle/>
          <a:p>
            <a:r>
              <a:rPr lang="ru-RU" sz="2800" b="1" dirty="0" smtClean="0">
                <a:solidFill>
                  <a:srgbClr val="C00000"/>
                </a:solidFill>
                <a:latin typeface="Times New Roman" panose="02020603050405020304" pitchFamily="18" charset="0"/>
                <a:cs typeface="Times New Roman" panose="02020603050405020304" pitchFamily="18" charset="0"/>
              </a:rPr>
              <a:t>Степени адаптации</a:t>
            </a:r>
            <a:endParaRPr lang="ru-RU" sz="2800"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8447988"/>
      </p:ext>
    </p:extLst>
  </p:cSld>
  <p:clrMapOvr>
    <a:masterClrMapping/>
  </p:clrMapOvr>
  <p:transition spd="slow">
    <p:push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4875"/>
            <a:ext cx="12192000" cy="6858000"/>
          </a:xfrm>
          <a:prstGeom prst="rect">
            <a:avLst/>
          </a:prstGeom>
        </p:spPr>
      </p:pic>
      <p:sp>
        <p:nvSpPr>
          <p:cNvPr id="6" name="TextBox 5"/>
          <p:cNvSpPr txBox="1"/>
          <p:nvPr/>
        </p:nvSpPr>
        <p:spPr>
          <a:xfrm flipH="1">
            <a:off x="9712036" y="412827"/>
            <a:ext cx="1985482" cy="5447645"/>
          </a:xfrm>
          <a:prstGeom prst="rect">
            <a:avLst/>
          </a:prstGeom>
          <a:noFill/>
        </p:spPr>
        <p:txBody>
          <a:bodyPr vert="horz" wrap="square" rtlCol="0" anchor="b">
            <a:spAutoFit/>
          </a:bodyPr>
          <a:lstStyle/>
          <a:p>
            <a:r>
              <a:rPr lang="ru-RU" sz="2400" b="1" dirty="0" smtClean="0">
                <a:solidFill>
                  <a:srgbClr val="C00000"/>
                </a:solidFill>
                <a:latin typeface="Times New Roman" panose="02020603050405020304" pitchFamily="18" charset="0"/>
                <a:cs typeface="Times New Roman" panose="02020603050405020304" pitchFamily="18" charset="0"/>
              </a:rPr>
              <a:t>Алгоритм</a:t>
            </a:r>
          </a:p>
          <a:p>
            <a:pPr lvl="1" algn="ctr"/>
            <a:r>
              <a:rPr lang="ru-RU" sz="2400" b="1" dirty="0" smtClean="0">
                <a:solidFill>
                  <a:srgbClr val="C00000"/>
                </a:solidFill>
                <a:latin typeface="Times New Roman" panose="02020603050405020304" pitchFamily="18" charset="0"/>
                <a:cs typeface="Times New Roman" panose="02020603050405020304" pitchFamily="18" charset="0"/>
              </a:rPr>
              <a:t>        П</a:t>
            </a:r>
          </a:p>
          <a:p>
            <a:pPr lvl="1" algn="ctr"/>
            <a:r>
              <a:rPr lang="ru-RU" sz="2400" b="1" dirty="0" smtClean="0">
                <a:solidFill>
                  <a:srgbClr val="C00000"/>
                </a:solidFill>
                <a:latin typeface="Times New Roman" panose="02020603050405020304" pitchFamily="18" charset="0"/>
                <a:cs typeface="Times New Roman" panose="02020603050405020304" pitchFamily="18" charset="0"/>
              </a:rPr>
              <a:t>        Р</a:t>
            </a:r>
          </a:p>
          <a:p>
            <a:pPr lvl="1" algn="ctr"/>
            <a:r>
              <a:rPr lang="ru-RU" sz="2400" b="1" dirty="0" smtClean="0">
                <a:solidFill>
                  <a:srgbClr val="C00000"/>
                </a:solidFill>
                <a:latin typeface="Times New Roman" panose="02020603050405020304" pitchFamily="18" charset="0"/>
                <a:cs typeface="Times New Roman" panose="02020603050405020304" pitchFamily="18" charset="0"/>
              </a:rPr>
              <a:t>        </a:t>
            </a:r>
            <a:r>
              <a:rPr lang="ru-RU" sz="3200" b="1" dirty="0" smtClean="0">
                <a:solidFill>
                  <a:srgbClr val="C00000"/>
                </a:solidFill>
                <a:latin typeface="Times New Roman" panose="02020603050405020304" pitchFamily="18" charset="0"/>
                <a:cs typeface="Times New Roman" panose="02020603050405020304" pitchFamily="18" charset="0"/>
              </a:rPr>
              <a:t>о</a:t>
            </a:r>
          </a:p>
          <a:p>
            <a:pPr lvl="1" algn="ctr"/>
            <a:r>
              <a:rPr lang="ru-RU" sz="2400" b="1" dirty="0" smtClean="0">
                <a:solidFill>
                  <a:srgbClr val="C00000"/>
                </a:solidFill>
                <a:latin typeface="Times New Roman" panose="02020603050405020304" pitchFamily="18" charset="0"/>
                <a:cs typeface="Times New Roman" panose="02020603050405020304" pitchFamily="18" charset="0"/>
              </a:rPr>
              <a:t>        Х</a:t>
            </a:r>
          </a:p>
          <a:p>
            <a:pPr lvl="1" algn="ctr"/>
            <a:r>
              <a:rPr lang="ru-RU" sz="2400" b="1" dirty="0" smtClean="0">
                <a:solidFill>
                  <a:srgbClr val="C00000"/>
                </a:solidFill>
                <a:latin typeface="Times New Roman" panose="02020603050405020304" pitchFamily="18" charset="0"/>
                <a:cs typeface="Times New Roman" panose="02020603050405020304" pitchFamily="18" charset="0"/>
              </a:rPr>
              <a:t>        О</a:t>
            </a:r>
          </a:p>
          <a:p>
            <a:pPr lvl="1" algn="ctr"/>
            <a:r>
              <a:rPr lang="ru-RU" sz="2400" b="1" dirty="0" smtClean="0">
                <a:solidFill>
                  <a:srgbClr val="C00000"/>
                </a:solidFill>
                <a:latin typeface="Times New Roman" panose="02020603050405020304" pitchFamily="18" charset="0"/>
                <a:cs typeface="Times New Roman" panose="02020603050405020304" pitchFamily="18" charset="0"/>
              </a:rPr>
              <a:t>        Ж</a:t>
            </a:r>
          </a:p>
          <a:p>
            <a:pPr lvl="1" algn="ctr"/>
            <a:r>
              <a:rPr lang="ru-RU" sz="2400" b="1" dirty="0" smtClean="0">
                <a:solidFill>
                  <a:srgbClr val="C00000"/>
                </a:solidFill>
                <a:latin typeface="Times New Roman" panose="02020603050405020304" pitchFamily="18" charset="0"/>
                <a:cs typeface="Times New Roman" panose="02020603050405020304" pitchFamily="18" charset="0"/>
              </a:rPr>
              <a:t>         Д</a:t>
            </a:r>
          </a:p>
          <a:p>
            <a:pPr lvl="1" algn="ctr"/>
            <a:r>
              <a:rPr lang="ru-RU" sz="2400" b="1" dirty="0" smtClean="0">
                <a:solidFill>
                  <a:srgbClr val="C00000"/>
                </a:solidFill>
                <a:latin typeface="Times New Roman" panose="02020603050405020304" pitchFamily="18" charset="0"/>
                <a:cs typeface="Times New Roman" panose="02020603050405020304" pitchFamily="18" charset="0"/>
              </a:rPr>
              <a:t>         Е</a:t>
            </a:r>
          </a:p>
          <a:p>
            <a:pPr lvl="1" algn="ctr"/>
            <a:r>
              <a:rPr lang="ru-RU" sz="2400" b="1" dirty="0" smtClean="0">
                <a:solidFill>
                  <a:srgbClr val="C00000"/>
                </a:solidFill>
                <a:latin typeface="Times New Roman" panose="02020603050405020304" pitchFamily="18" charset="0"/>
                <a:cs typeface="Times New Roman" panose="02020603050405020304" pitchFamily="18" charset="0"/>
              </a:rPr>
              <a:t>         Н</a:t>
            </a:r>
          </a:p>
          <a:p>
            <a:pPr lvl="1" algn="ctr"/>
            <a:r>
              <a:rPr lang="ru-RU" sz="2400" b="1" dirty="0" smtClean="0">
                <a:solidFill>
                  <a:srgbClr val="C00000"/>
                </a:solidFill>
                <a:latin typeface="Times New Roman" panose="02020603050405020304" pitchFamily="18" charset="0"/>
                <a:cs typeface="Times New Roman" panose="02020603050405020304" pitchFamily="18" charset="0"/>
              </a:rPr>
              <a:t>         И</a:t>
            </a:r>
          </a:p>
          <a:p>
            <a:pPr lvl="1" algn="ctr"/>
            <a:r>
              <a:rPr lang="ru-RU" sz="2400" b="1" dirty="0" smtClean="0">
                <a:solidFill>
                  <a:srgbClr val="C00000"/>
                </a:solidFill>
                <a:latin typeface="Times New Roman" panose="02020603050405020304" pitchFamily="18" charset="0"/>
                <a:cs typeface="Times New Roman" panose="02020603050405020304" pitchFamily="18" charset="0"/>
              </a:rPr>
              <a:t>          </a:t>
            </a:r>
            <a:r>
              <a:rPr lang="ru-RU" sz="2800" b="1" dirty="0" smtClean="0">
                <a:solidFill>
                  <a:srgbClr val="C00000"/>
                </a:solidFill>
                <a:latin typeface="Times New Roman" panose="02020603050405020304" pitchFamily="18" charset="0"/>
                <a:cs typeface="Times New Roman" panose="02020603050405020304" pitchFamily="18" charset="0"/>
              </a:rPr>
              <a:t>я</a:t>
            </a:r>
          </a:p>
          <a:p>
            <a:r>
              <a:rPr lang="ru-RU" sz="2400" b="1" dirty="0" smtClean="0">
                <a:solidFill>
                  <a:srgbClr val="C00000"/>
                </a:solidFill>
                <a:latin typeface="Times New Roman" panose="02020603050405020304" pitchFamily="18" charset="0"/>
                <a:cs typeface="Times New Roman" panose="02020603050405020304" pitchFamily="18" charset="0"/>
              </a:rPr>
              <a:t> адаптации</a:t>
            </a:r>
          </a:p>
          <a:p>
            <a:r>
              <a:rPr lang="ru-RU" sz="2400" b="1" dirty="0" smtClean="0">
                <a:solidFill>
                  <a:srgbClr val="C00000"/>
                </a:solidFill>
                <a:latin typeface="Times New Roman" panose="02020603050405020304" pitchFamily="18" charset="0"/>
                <a:cs typeface="Times New Roman" panose="02020603050405020304" pitchFamily="18" charset="0"/>
              </a:rPr>
              <a:t> </a:t>
            </a:r>
            <a:endParaRPr lang="ru-RU" sz="2400" b="1" dirty="0">
              <a:solidFill>
                <a:srgbClr val="C00000"/>
              </a:solidFill>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3">
            <a:duotone>
              <a:prstClr val="black"/>
              <a:schemeClr val="accent2">
                <a:tint val="45000"/>
                <a:satMod val="400000"/>
              </a:schemeClr>
            </a:duotone>
          </a:blip>
          <a:stretch>
            <a:fillRect/>
          </a:stretch>
        </p:blipFill>
        <p:spPr>
          <a:xfrm>
            <a:off x="358484" y="134875"/>
            <a:ext cx="9298133" cy="6398005"/>
          </a:xfrm>
          <a:prstGeom prst="rect">
            <a:avLst/>
          </a:prstGeom>
          <a:ln w="57150">
            <a:solidFill>
              <a:schemeClr val="accent2">
                <a:lumMod val="75000"/>
              </a:schemeClr>
            </a:solidFill>
          </a:ln>
          <a:effectLst>
            <a:glow rad="228600">
              <a:schemeClr val="accent2">
                <a:satMod val="175000"/>
                <a:alpha val="40000"/>
              </a:schemeClr>
            </a:glow>
          </a:effectLst>
        </p:spPr>
      </p:pic>
      <p:cxnSp>
        <p:nvCxnSpPr>
          <p:cNvPr id="17" name="Прямая со стрелкой 16"/>
          <p:cNvCxnSpPr/>
          <p:nvPr/>
        </p:nvCxnSpPr>
        <p:spPr>
          <a:xfrm flipH="1">
            <a:off x="9822873" y="1011382"/>
            <a:ext cx="1246909" cy="128847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flipH="1" flipV="1">
            <a:off x="10002982" y="3920836"/>
            <a:ext cx="1066800" cy="90054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8226762"/>
      </p:ext>
    </p:extLst>
  </p:cSld>
  <p:clrMapOvr>
    <a:masterClrMapping/>
  </p:clrMapOvr>
  <p:transition spd="slow">
    <p:push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9653"/>
            <a:ext cx="12192000" cy="6858000"/>
          </a:xfrm>
          <a:prstGeom prst="rect">
            <a:avLst/>
          </a:prstGeom>
        </p:spPr>
      </p:pic>
      <p:sp>
        <p:nvSpPr>
          <p:cNvPr id="3" name="TextBox 2"/>
          <p:cNvSpPr txBox="1"/>
          <p:nvPr/>
        </p:nvSpPr>
        <p:spPr>
          <a:xfrm>
            <a:off x="2306472" y="1255594"/>
            <a:ext cx="6223379" cy="461665"/>
          </a:xfrm>
          <a:prstGeom prst="rect">
            <a:avLst/>
          </a:prstGeom>
          <a:noFill/>
        </p:spPr>
        <p:txBody>
          <a:bodyPr wrap="square" rtlCol="0">
            <a:spAutoFit/>
          </a:bodyPr>
          <a:lstStyle/>
          <a:p>
            <a:pPr algn="ctr"/>
            <a:r>
              <a:rPr lang="ru-RU" sz="2400" b="1" dirty="0" smtClean="0">
                <a:solidFill>
                  <a:srgbClr val="C00000"/>
                </a:solidFill>
                <a:latin typeface="Times New Roman" panose="02020603050405020304" pitchFamily="18" charset="0"/>
                <a:cs typeface="Times New Roman" panose="02020603050405020304" pitchFamily="18" charset="0"/>
              </a:rPr>
              <a:t>Симптомы трудной адаптации:</a:t>
            </a:r>
            <a:endParaRPr lang="ru-RU" sz="2400" b="1" dirty="0">
              <a:solidFill>
                <a:srgbClr val="C0000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764275" y="1883391"/>
            <a:ext cx="3521122" cy="3693319"/>
          </a:xfrm>
          <a:prstGeom prst="rect">
            <a:avLst/>
          </a:prstGeom>
          <a:noFill/>
        </p:spPr>
        <p:txBody>
          <a:bodyPr wrap="square" rtlCol="0">
            <a:spAutoFit/>
          </a:bodyPr>
          <a:lstStyle/>
          <a:p>
            <a:pPr marL="285750" indent="-285750">
              <a:buFont typeface="Wingdings" panose="05000000000000000000" pitchFamily="2" charset="2"/>
              <a:buChar char="§"/>
            </a:pPr>
            <a:r>
              <a:rPr lang="ru-RU" dirty="0" smtClean="0">
                <a:latin typeface="Times New Roman" panose="02020603050405020304" pitchFamily="18" charset="0"/>
                <a:cs typeface="Times New Roman" panose="02020603050405020304" pitchFamily="18" charset="0"/>
              </a:rPr>
              <a:t>Нарушение эмоционального состояния ребенка (напряженность, беспокойство или заторможенность)</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б</a:t>
            </a:r>
            <a:r>
              <a:rPr lang="ru-RU" dirty="0" smtClean="0">
                <a:latin typeface="Times New Roman" panose="02020603050405020304" pitchFamily="18" charset="0"/>
                <a:cs typeface="Times New Roman" panose="02020603050405020304" pitchFamily="18" charset="0"/>
              </a:rPr>
              <a:t>еспричинный плач</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с</a:t>
            </a:r>
            <a:r>
              <a:rPr lang="ru-RU" dirty="0" smtClean="0">
                <a:latin typeface="Times New Roman" panose="02020603050405020304" pitchFamily="18" charset="0"/>
                <a:cs typeface="Times New Roman" panose="02020603050405020304" pitchFamily="18" charset="0"/>
              </a:rPr>
              <a:t>тремление к эмоциональному контакту со взрослыми или, наоборот, отстранение от общения</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з</a:t>
            </a:r>
            <a:r>
              <a:rPr lang="ru-RU" dirty="0" smtClean="0">
                <a:latin typeface="Times New Roman" panose="02020603050405020304" pitchFamily="18" charset="0"/>
                <a:cs typeface="Times New Roman" panose="02020603050405020304" pitchFamily="18" charset="0"/>
              </a:rPr>
              <a:t>атрудненное взаимодействие со сверстниками</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н</a:t>
            </a:r>
            <a:r>
              <a:rPr lang="ru-RU" dirty="0" smtClean="0">
                <a:latin typeface="Times New Roman" panose="02020603050405020304" pitchFamily="18" charset="0"/>
                <a:cs typeface="Times New Roman" panose="02020603050405020304" pitchFamily="18" charset="0"/>
              </a:rPr>
              <a:t>арушение сна, снижение аппетита</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7970293" y="1992573"/>
            <a:ext cx="3193576" cy="3139321"/>
          </a:xfrm>
          <a:prstGeom prst="rect">
            <a:avLst/>
          </a:prstGeom>
          <a:noFill/>
        </p:spPr>
        <p:txBody>
          <a:bodyPr wrap="square" rtlCol="0">
            <a:spAutoFit/>
          </a:bodyPr>
          <a:lstStyle/>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б</a:t>
            </a:r>
            <a:r>
              <a:rPr lang="ru-RU" dirty="0" smtClean="0">
                <a:latin typeface="Times New Roman" panose="02020603050405020304" pitchFamily="18" charset="0"/>
                <a:cs typeface="Times New Roman" panose="02020603050405020304" pitchFamily="18" charset="0"/>
              </a:rPr>
              <a:t>олезненное, бурное протекание разлуки и встречи с родными (не отпускает родителей, долго плачет после их ухода или при встрече)</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с</a:t>
            </a:r>
            <a:r>
              <a:rPr lang="ru-RU" dirty="0" smtClean="0">
                <a:latin typeface="Times New Roman" panose="02020603050405020304" pitchFamily="18" charset="0"/>
                <a:cs typeface="Times New Roman" panose="02020603050405020304" pitchFamily="18" charset="0"/>
              </a:rPr>
              <a:t>нижение двигательной и речевой активности</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о</a:t>
            </a:r>
            <a:r>
              <a:rPr lang="ru-RU" dirty="0" smtClean="0">
                <a:latin typeface="Times New Roman" panose="02020603050405020304" pitchFamily="18" charset="0"/>
                <a:cs typeface="Times New Roman" panose="02020603050405020304" pitchFamily="18" charset="0"/>
              </a:rPr>
              <a:t>бщее подавленное состояние</a:t>
            </a:r>
          </a:p>
          <a:p>
            <a:endParaRPr lang="ru-RU"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a:stretch>
            <a:fillRect/>
          </a:stretch>
        </p:blipFill>
        <p:spPr>
          <a:xfrm>
            <a:off x="4765964" y="2509388"/>
            <a:ext cx="2867891" cy="3556482"/>
          </a:xfrm>
          <a:prstGeom prst="rect">
            <a:avLst/>
          </a:prstGeom>
        </p:spPr>
      </p:pic>
    </p:spTree>
    <p:extLst>
      <p:ext uri="{BB962C8B-B14F-4D97-AF65-F5344CB8AC3E}">
        <p14:creationId xmlns:p14="http://schemas.microsoft.com/office/powerpoint/2010/main" val="3860532974"/>
      </p:ext>
    </p:extLst>
  </p:cSld>
  <p:clrMapOvr>
    <a:masterClrMapping/>
  </p:clrMapOvr>
  <p:transition spd="slow">
    <p:push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Рисунок 4"/>
          <p:cNvPicPr>
            <a:picLocks noChangeAspect="1"/>
          </p:cNvPicPr>
          <p:nvPr/>
        </p:nvPicPr>
        <p:blipFill>
          <a:blip r:embed="rId3"/>
          <a:stretch>
            <a:fillRect/>
          </a:stretch>
        </p:blipFill>
        <p:spPr>
          <a:xfrm>
            <a:off x="5917441" y="3907977"/>
            <a:ext cx="4183040" cy="2592898"/>
          </a:xfrm>
          <a:prstGeom prst="rect">
            <a:avLst/>
          </a:prstGeom>
        </p:spPr>
      </p:pic>
      <p:sp>
        <p:nvSpPr>
          <p:cNvPr id="6" name="TextBox 5"/>
          <p:cNvSpPr txBox="1"/>
          <p:nvPr/>
        </p:nvSpPr>
        <p:spPr>
          <a:xfrm>
            <a:off x="2374710" y="1091821"/>
            <a:ext cx="7055893" cy="830997"/>
          </a:xfrm>
          <a:prstGeom prst="rect">
            <a:avLst/>
          </a:prstGeom>
          <a:noFill/>
        </p:spPr>
        <p:txBody>
          <a:bodyPr wrap="square" rtlCol="0">
            <a:spAutoFit/>
          </a:bodyPr>
          <a:lstStyle/>
          <a:p>
            <a:pPr algn="just"/>
            <a:r>
              <a:rPr lang="ru-RU" sz="2400" b="1" dirty="0" smtClean="0">
                <a:solidFill>
                  <a:srgbClr val="C00000"/>
                </a:solidFill>
                <a:latin typeface="Times New Roman" panose="02020603050405020304" pitchFamily="18" charset="0"/>
                <a:cs typeface="Times New Roman" panose="02020603050405020304" pitchFamily="18" charset="0"/>
              </a:rPr>
              <a:t>Наличие у детей навыков, облегчающих адаптационный период:</a:t>
            </a:r>
            <a:endParaRPr lang="ru-RU" sz="2400" b="1" dirty="0">
              <a:solidFill>
                <a:srgbClr val="C0000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750627" y="1922818"/>
            <a:ext cx="4039737" cy="3970318"/>
          </a:xfrm>
          <a:prstGeom prst="rect">
            <a:avLst/>
          </a:prstGeom>
          <a:noFill/>
        </p:spPr>
        <p:txBody>
          <a:bodyPr wrap="square" rtlCol="0">
            <a:spAutoFit/>
          </a:bodyPr>
          <a:lstStyle/>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о</a:t>
            </a:r>
            <a:r>
              <a:rPr lang="ru-RU" dirty="0" smtClean="0">
                <a:latin typeface="Times New Roman" panose="02020603050405020304" pitchFamily="18" charset="0"/>
                <a:cs typeface="Times New Roman" panose="02020603050405020304" pitchFamily="18" charset="0"/>
              </a:rPr>
              <a:t>деваться и раздеваться с небольшой помощью взрослого, обуваться и раздеваться с помощью взрослых в застегивании пуговиц и завязывании шнурков</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с</a:t>
            </a:r>
            <a:r>
              <a:rPr lang="ru-RU" dirty="0" smtClean="0">
                <a:latin typeface="Times New Roman" panose="02020603050405020304" pitchFamily="18" charset="0"/>
                <a:cs typeface="Times New Roman" panose="02020603050405020304" pitchFamily="18" charset="0"/>
              </a:rPr>
              <a:t>кладывать свою одежду</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з</a:t>
            </a:r>
            <a:r>
              <a:rPr lang="ru-RU" dirty="0" smtClean="0">
                <a:latin typeface="Times New Roman" panose="02020603050405020304" pitchFamily="18" charset="0"/>
                <a:cs typeface="Times New Roman" panose="02020603050405020304" pitchFamily="18" charset="0"/>
              </a:rPr>
              <a:t>нать назначение некоторых предметов и их местонахождение</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в</a:t>
            </a:r>
            <a:r>
              <a:rPr lang="ru-RU" dirty="0" smtClean="0">
                <a:latin typeface="Times New Roman" panose="02020603050405020304" pitchFamily="18" charset="0"/>
                <a:cs typeface="Times New Roman" panose="02020603050405020304" pitchFamily="18" charset="0"/>
              </a:rPr>
              <a:t>ыполнять поручения из 2 – 3 действий</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у</a:t>
            </a:r>
            <a:r>
              <a:rPr lang="ru-RU" dirty="0" smtClean="0">
                <a:latin typeface="Times New Roman" panose="02020603050405020304" pitchFamily="18" charset="0"/>
                <a:cs typeface="Times New Roman" panose="02020603050405020304" pitchFamily="18" charset="0"/>
              </a:rPr>
              <a:t>меть мыть руки с мылом, умываться, вытираться полотенцем</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у</a:t>
            </a:r>
            <a:r>
              <a:rPr lang="ru-RU" dirty="0" smtClean="0">
                <a:latin typeface="Times New Roman" panose="02020603050405020304" pitchFamily="18" charset="0"/>
                <a:cs typeface="Times New Roman" panose="02020603050405020304" pitchFamily="18" charset="0"/>
              </a:rPr>
              <a:t>меть пользоваться носовым платком</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4790365" y="2088107"/>
            <a:ext cx="3912074" cy="1477328"/>
          </a:xfrm>
          <a:prstGeom prst="rect">
            <a:avLst/>
          </a:prstGeom>
          <a:noFill/>
        </p:spPr>
        <p:txBody>
          <a:bodyPr wrap="square" rtlCol="0">
            <a:spAutoFit/>
          </a:bodyPr>
          <a:lstStyle/>
          <a:p>
            <a:pPr marL="285750" indent="-285750">
              <a:buFont typeface="Wingdings" panose="05000000000000000000" pitchFamily="2" charset="2"/>
              <a:buChar char="§"/>
            </a:pPr>
            <a:r>
              <a:rPr lang="ru-RU" dirty="0"/>
              <a:t>р</a:t>
            </a:r>
            <a:r>
              <a:rPr lang="ru-RU" dirty="0" smtClean="0"/>
              <a:t>егулировать свои физиологические потребности</a:t>
            </a:r>
          </a:p>
          <a:p>
            <a:pPr marL="285750" indent="-285750">
              <a:buFont typeface="Wingdings" panose="05000000000000000000" pitchFamily="2" charset="2"/>
              <a:buChar char="§"/>
            </a:pPr>
            <a:r>
              <a:rPr lang="ru-RU" dirty="0"/>
              <a:t>с</a:t>
            </a:r>
            <a:r>
              <a:rPr lang="ru-RU" dirty="0" smtClean="0"/>
              <a:t>амостоятельно есть ложкой и пить из чашки, пользоваться салфеткой</a:t>
            </a:r>
            <a:endParaRPr lang="ru-RU" dirty="0"/>
          </a:p>
        </p:txBody>
      </p:sp>
      <p:sp>
        <p:nvSpPr>
          <p:cNvPr id="9" name="TextBox 8"/>
          <p:cNvSpPr txBox="1"/>
          <p:nvPr/>
        </p:nvSpPr>
        <p:spPr>
          <a:xfrm>
            <a:off x="8325134" y="2210937"/>
            <a:ext cx="3866866" cy="923330"/>
          </a:xfrm>
          <a:prstGeom prst="rect">
            <a:avLst/>
          </a:prstGeom>
          <a:noFill/>
        </p:spPr>
        <p:txBody>
          <a:bodyPr wrap="square" rtlCol="0">
            <a:spAutoFit/>
          </a:bodyPr>
          <a:lstStyle/>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н</a:t>
            </a:r>
            <a:r>
              <a:rPr lang="ru-RU" dirty="0" smtClean="0">
                <a:latin typeface="Times New Roman" panose="02020603050405020304" pitchFamily="18" charset="0"/>
                <a:cs typeface="Times New Roman" panose="02020603050405020304" pitchFamily="18" charset="0"/>
              </a:rPr>
              <a:t>е мешать за столом другим</a:t>
            </a:r>
          </a:p>
          <a:p>
            <a:pPr marL="285750" indent="-285750">
              <a:buFont typeface="Wingdings" panose="05000000000000000000" pitchFamily="2" charset="2"/>
              <a:buChar char="§"/>
            </a:pPr>
            <a:r>
              <a:rPr lang="ru-RU" dirty="0">
                <a:latin typeface="Times New Roman" panose="02020603050405020304" pitchFamily="18" charset="0"/>
                <a:cs typeface="Times New Roman" panose="02020603050405020304" pitchFamily="18" charset="0"/>
              </a:rPr>
              <a:t>г</a:t>
            </a:r>
            <a:r>
              <a:rPr lang="ru-RU" dirty="0" smtClean="0">
                <a:latin typeface="Times New Roman" panose="02020603050405020304" pitchFamily="18" charset="0"/>
                <a:cs typeface="Times New Roman" panose="02020603050405020304" pitchFamily="18" charset="0"/>
              </a:rPr>
              <a:t>оворить слова благодарности, здороваться, прощаться</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972330"/>
      </p:ext>
    </p:extLst>
  </p:cSld>
  <p:clrMapOvr>
    <a:masterClrMapping/>
  </p:clrMapOvr>
  <p:transition spd="slow">
    <p:push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028"/>
            <a:ext cx="12192000" cy="6858000"/>
          </a:xfrm>
          <a:prstGeom prst="rect">
            <a:avLst/>
          </a:prstGeom>
        </p:spPr>
      </p:pic>
      <p:sp>
        <p:nvSpPr>
          <p:cNvPr id="3" name="TextBox 2"/>
          <p:cNvSpPr txBox="1"/>
          <p:nvPr/>
        </p:nvSpPr>
        <p:spPr>
          <a:xfrm>
            <a:off x="2090057" y="1103086"/>
            <a:ext cx="8940800" cy="523220"/>
          </a:xfrm>
          <a:prstGeom prst="rect">
            <a:avLst/>
          </a:prstGeom>
          <a:noFill/>
        </p:spPr>
        <p:txBody>
          <a:bodyPr wrap="square" rtlCol="0">
            <a:spAutoFit/>
          </a:bodyPr>
          <a:lstStyle/>
          <a:p>
            <a:r>
              <a:rPr lang="ru-RU" sz="2800" b="1" dirty="0" smtClean="0">
                <a:solidFill>
                  <a:srgbClr val="C00000"/>
                </a:solidFill>
                <a:latin typeface="Times New Roman" panose="02020603050405020304" pitchFamily="18" charset="0"/>
                <a:cs typeface="Times New Roman" panose="02020603050405020304" pitchFamily="18" charset="0"/>
              </a:rPr>
              <a:t>3.3 Правила посещения образовательного учреждения</a:t>
            </a:r>
            <a:endParaRPr lang="ru-RU" sz="2800" b="1" dirty="0">
              <a:solidFill>
                <a:srgbClr val="C00000"/>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1248228" y="1843314"/>
            <a:ext cx="5312229" cy="4770537"/>
          </a:xfrm>
          <a:prstGeom prst="rect">
            <a:avLst/>
          </a:prstGeom>
          <a:noFill/>
        </p:spPr>
        <p:txBody>
          <a:bodyPr wrap="square" rtlCol="0">
            <a:spAutoFit/>
          </a:bodyPr>
          <a:lstStyle/>
          <a:p>
            <a:r>
              <a:rPr lang="ru-RU" sz="2400" b="1" dirty="0" smtClean="0">
                <a:latin typeface="Times New Roman" panose="02020603050405020304" pitchFamily="18" charset="0"/>
                <a:cs typeface="Times New Roman" panose="02020603050405020304" pitchFamily="18" charset="0"/>
              </a:rPr>
              <a:t>Приводите ребенка в детский сад:</a:t>
            </a:r>
          </a:p>
          <a:p>
            <a:pPr marL="342900" indent="-342900">
              <a:buFont typeface="Wingdings" panose="05000000000000000000" pitchFamily="2" charset="2"/>
              <a:buChar char="§"/>
            </a:pPr>
            <a:r>
              <a:rPr lang="ru-RU" sz="2000" dirty="0" smtClean="0">
                <a:latin typeface="Times New Roman" panose="02020603050405020304" pitchFamily="18" charset="0"/>
                <a:cs typeface="Times New Roman" panose="02020603050405020304" pitchFamily="18" charset="0"/>
              </a:rPr>
              <a:t> до 7.45 без опозданий, не нарушая циклограммы; если вы привели ребенка в сад во время занятий или утренней гимнастики, подождите его окончания, не отвлекайте других</a:t>
            </a:r>
          </a:p>
          <a:p>
            <a:pPr marL="342900" indent="-342900">
              <a:buFont typeface="Wingdings" panose="05000000000000000000" pitchFamily="2" charset="2"/>
              <a:buChar char="§"/>
            </a:pPr>
            <a:r>
              <a:rPr lang="ru-RU" sz="2000" dirty="0" smtClean="0">
                <a:latin typeface="Times New Roman" panose="02020603050405020304" pitchFamily="18" charset="0"/>
                <a:cs typeface="Times New Roman" panose="02020603050405020304" pitchFamily="18" charset="0"/>
              </a:rPr>
              <a:t>приводить ребенка в детский сад опрятным (в чистой, опрятной одежде и обуви, с аккуратно причесанными волосами, с коротко подстриженными ногтями, с мытой головой), с необходимым комплектом сменного белья</a:t>
            </a:r>
          </a:p>
          <a:p>
            <a:pPr marL="342900" indent="-342900">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з</a:t>
            </a:r>
            <a:r>
              <a:rPr lang="ru-RU" sz="2000" dirty="0" smtClean="0">
                <a:latin typeface="Times New Roman" panose="02020603050405020304" pitchFamily="18" charset="0"/>
                <a:cs typeface="Times New Roman" panose="02020603050405020304" pitchFamily="18" charset="0"/>
              </a:rPr>
              <a:t>доровым; выявленные в утреннем фильтре больные и дети с подозрением на заболевание в детский сад не принимаются</a:t>
            </a:r>
            <a:endParaRPr lang="ru-RU" sz="20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6850743" y="2365829"/>
            <a:ext cx="3962400" cy="369332"/>
          </a:xfrm>
          <a:prstGeom prst="rect">
            <a:avLst/>
          </a:prstGeom>
          <a:noFill/>
        </p:spPr>
        <p:txBody>
          <a:bodyPr wrap="square" rtlCol="0">
            <a:spAutoFit/>
          </a:bodyPr>
          <a:lstStyle/>
          <a:p>
            <a:pPr marL="285750" indent="-285750">
              <a:buFont typeface="Wingdings" panose="05000000000000000000" pitchFamily="2" charset="2"/>
              <a:buChar char="§"/>
            </a:pPr>
            <a:endParaRPr lang="ru-RU" dirty="0"/>
          </a:p>
        </p:txBody>
      </p:sp>
      <p:sp>
        <p:nvSpPr>
          <p:cNvPr id="6" name="TextBox 5"/>
          <p:cNvSpPr txBox="1"/>
          <p:nvPr/>
        </p:nvSpPr>
        <p:spPr>
          <a:xfrm>
            <a:off x="6734629" y="2365829"/>
            <a:ext cx="3497942" cy="369332"/>
          </a:xfrm>
          <a:prstGeom prst="rect">
            <a:avLst/>
          </a:prstGeom>
          <a:noFill/>
        </p:spPr>
        <p:txBody>
          <a:bodyPr wrap="square" rtlCol="0">
            <a:spAutoFit/>
          </a:bodyPr>
          <a:lstStyle/>
          <a:p>
            <a:endParaRPr lang="ru-RU" dirty="0"/>
          </a:p>
        </p:txBody>
      </p:sp>
      <p:sp>
        <p:nvSpPr>
          <p:cNvPr id="10" name="TextBox 9"/>
          <p:cNvSpPr txBox="1"/>
          <p:nvPr/>
        </p:nvSpPr>
        <p:spPr>
          <a:xfrm>
            <a:off x="6560457" y="2180925"/>
            <a:ext cx="5515429" cy="4093428"/>
          </a:xfrm>
          <a:prstGeom prst="rect">
            <a:avLst/>
          </a:prstGeom>
          <a:noFill/>
        </p:spPr>
        <p:txBody>
          <a:bodyPr wrap="square" rtlCol="0">
            <a:spAutoFit/>
          </a:bodyPr>
          <a:lstStyle/>
          <a:p>
            <a:pPr marL="342900" indent="-342900">
              <a:buFont typeface="Wingdings" panose="05000000000000000000" pitchFamily="2" charset="2"/>
              <a:buChar char="§"/>
            </a:pPr>
            <a:r>
              <a:rPr lang="ru-RU" sz="2000" dirty="0" smtClean="0">
                <a:latin typeface="Times New Roman" panose="02020603050405020304" pitchFamily="18" charset="0"/>
                <a:cs typeface="Times New Roman" panose="02020603050405020304" pitchFamily="18" charset="0"/>
              </a:rPr>
              <a:t>Своевременно информируйте педагога группы (администрацию детского сада) об отсутствии ребенка, причинах отсутствия ребенка, опоздании в часы утреннего приема с 7.00 до 8.00 или предварительно до наступления следующего рабочего дня (сотовые телефоны педагогов есть в уголке для родителей)</a:t>
            </a:r>
          </a:p>
          <a:p>
            <a:pPr marL="342900" indent="-342900">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п</a:t>
            </a:r>
            <a:r>
              <a:rPr lang="ru-RU" sz="2000" dirty="0" smtClean="0">
                <a:latin typeface="Times New Roman" panose="02020603050405020304" pitchFamily="18" charset="0"/>
                <a:cs typeface="Times New Roman" panose="02020603050405020304" pitchFamily="18" charset="0"/>
              </a:rPr>
              <a:t>осле перенесенного заболевания представьте справку о состоянии здоровья ребенка от участкового врача – педиатра педагогу группы </a:t>
            </a:r>
          </a:p>
          <a:p>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7432084"/>
      </p:ext>
    </p:extLst>
  </p:cSld>
  <p:clrMapOvr>
    <a:masterClrMapping/>
  </p:clrMapOvr>
  <p:transition spd="slow">
    <p:push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516"/>
            <a:ext cx="12192000" cy="6858000"/>
          </a:xfrm>
          <a:prstGeom prst="rect">
            <a:avLst/>
          </a:prstGeom>
        </p:spPr>
      </p:pic>
      <p:sp>
        <p:nvSpPr>
          <p:cNvPr id="4" name="TextBox 3"/>
          <p:cNvSpPr txBox="1"/>
          <p:nvPr/>
        </p:nvSpPr>
        <p:spPr>
          <a:xfrm>
            <a:off x="464456" y="1384457"/>
            <a:ext cx="5457371" cy="5324535"/>
          </a:xfrm>
          <a:prstGeom prst="rect">
            <a:avLst/>
          </a:prstGeom>
          <a:noFill/>
        </p:spPr>
        <p:txBody>
          <a:bodyPr wrap="square" rtlCol="0">
            <a:spAutoFit/>
          </a:bodyPr>
          <a:lstStyle/>
          <a:p>
            <a:pPr marL="285750" indent="-285750">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п</a:t>
            </a:r>
            <a:r>
              <a:rPr lang="ru-RU" sz="2000" dirty="0" smtClean="0">
                <a:latin typeface="Times New Roman" panose="02020603050405020304" pitchFamily="18" charset="0"/>
                <a:cs typeface="Times New Roman" panose="02020603050405020304" pitchFamily="18" charset="0"/>
              </a:rPr>
              <a:t>осле пяти дней пропуска приходите в сад со справкой</a:t>
            </a:r>
          </a:p>
          <a:p>
            <a:pPr marL="285750" indent="-285750">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н</a:t>
            </a:r>
            <a:r>
              <a:rPr lang="ru-RU" sz="2000" dirty="0" smtClean="0">
                <a:latin typeface="Times New Roman" panose="02020603050405020304" pitchFamily="18" charset="0"/>
                <a:cs typeface="Times New Roman" panose="02020603050405020304" pitchFamily="18" charset="0"/>
              </a:rPr>
              <a:t>акануне предполагаемого отсутствия ребенка в детском саду по семейным обстоятельствам (отпуск, летний период, </a:t>
            </a:r>
            <a:r>
              <a:rPr lang="ru-RU" sz="2000" dirty="0" err="1" smtClean="0">
                <a:latin typeface="Times New Roman" panose="02020603050405020304" pitchFamily="18" charset="0"/>
                <a:cs typeface="Times New Roman" panose="02020603050405020304" pitchFamily="18" charset="0"/>
              </a:rPr>
              <a:t>санаторно</a:t>
            </a:r>
            <a:r>
              <a:rPr lang="ru-RU" sz="2000" dirty="0" smtClean="0">
                <a:latin typeface="Times New Roman" panose="02020603050405020304" pitchFamily="18" charset="0"/>
                <a:cs typeface="Times New Roman" panose="02020603050405020304" pitchFamily="18" charset="0"/>
              </a:rPr>
              <a:t> – курортное лечение и пр.) оставьте заявление на имя заведующей детского сада у педагога группы</a:t>
            </a:r>
          </a:p>
          <a:p>
            <a:pPr marL="285750" indent="-285750">
              <a:buFont typeface="Wingdings" panose="05000000000000000000" pitchFamily="2" charset="2"/>
              <a:buChar char="§"/>
            </a:pPr>
            <a:r>
              <a:rPr lang="ru-RU" sz="2000" dirty="0" smtClean="0">
                <a:latin typeface="Times New Roman" panose="02020603050405020304" pitchFamily="18" charset="0"/>
                <a:cs typeface="Times New Roman" panose="02020603050405020304" pitchFamily="18" charset="0"/>
              </a:rPr>
              <a:t>обеспечьте отсутствие в карманах у детей мелких колющих, режущих и острых предметов</a:t>
            </a:r>
          </a:p>
          <a:p>
            <a:pPr marL="285750" indent="-285750">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н</a:t>
            </a:r>
            <a:r>
              <a:rPr lang="ru-RU" sz="2000" dirty="0" smtClean="0">
                <a:latin typeface="Times New Roman" panose="02020603050405020304" pitchFamily="18" charset="0"/>
                <a:cs typeface="Times New Roman" panose="02020603050405020304" pitchFamily="18" charset="0"/>
              </a:rPr>
              <a:t>ельзя приводить ребенка в детский сад в цепочках и сережках – это опасно для жизни;  при потере воспитатель ответственности не несет</a:t>
            </a:r>
          </a:p>
          <a:p>
            <a:endParaRPr lang="ru-RU" sz="2000"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endParaRPr lang="ru-RU" sz="20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6096000" y="1091474"/>
            <a:ext cx="5239656" cy="4401205"/>
          </a:xfrm>
          <a:prstGeom prst="rect">
            <a:avLst/>
          </a:prstGeom>
          <a:noFill/>
        </p:spPr>
        <p:txBody>
          <a:bodyPr wrap="square" rtlCol="0">
            <a:spAutoFit/>
          </a:bodyPr>
          <a:lstStyle/>
          <a:p>
            <a:endParaRPr lang="ru-RU" sz="2000"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н</a:t>
            </a:r>
            <a:r>
              <a:rPr lang="ru-RU" sz="2000" dirty="0" smtClean="0">
                <a:latin typeface="Times New Roman" panose="02020603050405020304" pitchFamily="18" charset="0"/>
                <a:cs typeface="Times New Roman" panose="02020603050405020304" pitchFamily="18" charset="0"/>
              </a:rPr>
              <a:t>е давайте ребенку жвачки, </a:t>
            </a:r>
            <a:r>
              <a:rPr lang="ru-RU" sz="2000" dirty="0" err="1" smtClean="0">
                <a:latin typeface="Times New Roman" panose="02020603050405020304" pitchFamily="18" charset="0"/>
                <a:cs typeface="Times New Roman" panose="02020603050405020304" pitchFamily="18" charset="0"/>
              </a:rPr>
              <a:t>чупа</a:t>
            </a: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a:t>
            </a:r>
            <a:r>
              <a:rPr lang="ru-RU" sz="2000" dirty="0" err="1" smtClean="0">
                <a:latin typeface="Times New Roman" panose="02020603050405020304" pitchFamily="18" charset="0"/>
                <a:cs typeface="Times New Roman" panose="02020603050405020304" pitchFamily="18" charset="0"/>
              </a:rPr>
              <a:t>чупсы</a:t>
            </a:r>
            <a:r>
              <a:rPr lang="ru-RU" sz="2000" dirty="0" smtClean="0">
                <a:latin typeface="Times New Roman" panose="02020603050405020304" pitchFamily="18" charset="0"/>
                <a:cs typeface="Times New Roman" panose="02020603050405020304" pitchFamily="18" charset="0"/>
              </a:rPr>
              <a:t> и другие сладости (это нарушает санитарные нормы, наносит вред здоровью, способствует распространению желудочно</a:t>
            </a:r>
            <a:r>
              <a:rPr lang="ru-RU" sz="2000" dirty="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кишечных заболеваний)</a:t>
            </a:r>
          </a:p>
          <a:p>
            <a:pPr marL="342900" indent="-342900">
              <a:buFont typeface="Wingdings" panose="05000000000000000000" pitchFamily="2" charset="2"/>
              <a:buChar char="§"/>
            </a:pPr>
            <a:r>
              <a:rPr lang="ru-RU" sz="2000" dirty="0" smtClean="0">
                <a:latin typeface="Times New Roman" panose="02020603050405020304" pitchFamily="18" charset="0"/>
                <a:cs typeface="Times New Roman" panose="02020603050405020304" pitchFamily="18" charset="0"/>
              </a:rPr>
              <a:t>вносите плату за детский сад до 10 числа каждого месяца</a:t>
            </a:r>
          </a:p>
          <a:p>
            <a:pPr marL="342900" indent="-342900">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у</a:t>
            </a:r>
            <a:r>
              <a:rPr lang="ru-RU" sz="2000" dirty="0" smtClean="0">
                <a:latin typeface="Times New Roman" panose="02020603050405020304" pitchFamily="18" charset="0"/>
                <a:cs typeface="Times New Roman" panose="02020603050405020304" pitchFamily="18" charset="0"/>
              </a:rPr>
              <a:t>важительно относитесь ко всем сотрудникам образовательного учреждения, соблюдайте этические нормы</a:t>
            </a:r>
          </a:p>
          <a:p>
            <a:pPr marL="342900" indent="-342900">
              <a:buFont typeface="Wingdings" panose="05000000000000000000" pitchFamily="2" charset="2"/>
              <a:buChar char="§"/>
            </a:pPr>
            <a:r>
              <a:rPr lang="ru-RU" sz="2000" dirty="0">
                <a:latin typeface="Times New Roman" panose="02020603050405020304" pitchFamily="18" charset="0"/>
                <a:cs typeface="Times New Roman" panose="02020603050405020304" pitchFamily="18" charset="0"/>
              </a:rPr>
              <a:t>в</a:t>
            </a:r>
            <a:r>
              <a:rPr lang="ru-RU" sz="2000" dirty="0" smtClean="0">
                <a:latin typeface="Times New Roman" panose="02020603050405020304" pitchFamily="18" charset="0"/>
                <a:cs typeface="Times New Roman" panose="02020603050405020304" pitchFamily="18" charset="0"/>
              </a:rPr>
              <a:t>се конфликтные ситуации решайте на месте, спокойно, в отсутствии детей</a:t>
            </a:r>
          </a:p>
          <a:p>
            <a:pPr marL="342900" indent="-342900">
              <a:buFont typeface="Wingdings" panose="05000000000000000000" pitchFamily="2" charset="2"/>
              <a:buChar char="§"/>
            </a:pP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0356747"/>
      </p:ext>
    </p:extLst>
  </p:cSld>
  <p:clrMapOvr>
    <a:masterClrMapping/>
  </p:clrMapOvr>
  <p:transition spd="slow">
    <p:push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514"/>
            <a:ext cx="12192000" cy="6858000"/>
          </a:xfrm>
          <a:prstGeom prst="rect">
            <a:avLst/>
          </a:prstGeom>
        </p:spPr>
      </p:pic>
      <p:sp>
        <p:nvSpPr>
          <p:cNvPr id="3" name="TextBox 2"/>
          <p:cNvSpPr txBox="1"/>
          <p:nvPr/>
        </p:nvSpPr>
        <p:spPr>
          <a:xfrm>
            <a:off x="2191656" y="1204686"/>
            <a:ext cx="9245601" cy="4154984"/>
          </a:xfrm>
          <a:prstGeom prst="rect">
            <a:avLst/>
          </a:prstGeom>
          <a:noFill/>
        </p:spPr>
        <p:txBody>
          <a:bodyPr wrap="square" rtlCol="0">
            <a:spAutoFit/>
          </a:bodyPr>
          <a:lstStyle/>
          <a:p>
            <a:pPr algn="just"/>
            <a:r>
              <a:rPr lang="ru-RU" sz="2000" dirty="0" smtClean="0">
                <a:latin typeface="Times New Roman" panose="02020603050405020304" pitchFamily="18" charset="0"/>
                <a:cs typeface="Times New Roman" panose="02020603050405020304" pitchFamily="18" charset="0"/>
              </a:rPr>
              <a:t>Оказывайте посильную помощь ДОУ в реализации воспитательных и образовательных задач.</a:t>
            </a:r>
          </a:p>
          <a:p>
            <a:pPr algn="just"/>
            <a:r>
              <a:rPr lang="ru-RU" sz="2000" dirty="0" smtClean="0">
                <a:latin typeface="Times New Roman" panose="02020603050405020304" pitchFamily="18" charset="0"/>
                <a:cs typeface="Times New Roman" panose="02020603050405020304" pitchFamily="18" charset="0"/>
              </a:rPr>
              <a:t>Прежде, чем что – то выкинуть из дома подумайте: «Это пригодится в саду»</a:t>
            </a:r>
          </a:p>
          <a:p>
            <a:pPr algn="just"/>
            <a:endParaRPr lang="ru-RU"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                                                       </a:t>
            </a:r>
            <a:r>
              <a:rPr lang="ru-RU" sz="2800" b="1" dirty="0" smtClean="0">
                <a:solidFill>
                  <a:srgbClr val="C00000"/>
                </a:solidFill>
                <a:latin typeface="Times New Roman" panose="02020603050405020304" pitchFamily="18" charset="0"/>
                <a:cs typeface="Times New Roman" panose="02020603050405020304" pitchFamily="18" charset="0"/>
              </a:rPr>
              <a:t>Помните:</a:t>
            </a:r>
          </a:p>
          <a:p>
            <a:pPr algn="just"/>
            <a:endParaRPr lang="ru-RU" sz="2800" b="1" dirty="0" smtClean="0">
              <a:solidFill>
                <a:srgbClr val="C00000"/>
              </a:solidFill>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                            </a:t>
            </a:r>
            <a:r>
              <a:rPr lang="ru-RU" sz="2800" b="1" dirty="0">
                <a:solidFill>
                  <a:srgbClr val="C00000"/>
                </a:solidFill>
                <a:latin typeface="Times New Roman" panose="02020603050405020304" pitchFamily="18" charset="0"/>
                <a:cs typeface="Times New Roman" panose="02020603050405020304" pitchFamily="18" charset="0"/>
              </a:rPr>
              <a:t>р</a:t>
            </a:r>
            <a:r>
              <a:rPr lang="ru-RU" sz="2800" b="1" dirty="0" smtClean="0">
                <a:solidFill>
                  <a:srgbClr val="C00000"/>
                </a:solidFill>
                <a:latin typeface="Times New Roman" panose="02020603050405020304" pitchFamily="18" charset="0"/>
                <a:cs typeface="Times New Roman" panose="02020603050405020304" pitchFamily="18" charset="0"/>
              </a:rPr>
              <a:t>одитель – главный воспитатель!</a:t>
            </a:r>
          </a:p>
          <a:p>
            <a:pPr algn="just"/>
            <a:endParaRPr lang="ru-RU" sz="2800" b="1" dirty="0" smtClean="0">
              <a:solidFill>
                <a:srgbClr val="C00000"/>
              </a:solidFill>
              <a:latin typeface="Times New Roman" panose="02020603050405020304" pitchFamily="18" charset="0"/>
              <a:cs typeface="Times New Roman" panose="02020603050405020304" pitchFamily="18" charset="0"/>
            </a:endParaRPr>
          </a:p>
          <a:p>
            <a:pPr algn="just"/>
            <a:r>
              <a:rPr lang="ru-RU" sz="2400" b="1" dirty="0" smtClean="0">
                <a:latin typeface="Times New Roman" panose="02020603050405020304" pitchFamily="18" charset="0"/>
                <a:cs typeface="Times New Roman" panose="02020603050405020304" pitchFamily="18" charset="0"/>
              </a:rPr>
              <a:t>Детский сад создан в помощь родителям в решении вопросов воспитания и развития</a:t>
            </a:r>
          </a:p>
          <a:p>
            <a:endParaRPr lang="ru-RU"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1800865"/>
      </p:ext>
    </p:extLst>
  </p:cSld>
  <p:clrMapOvr>
    <a:masterClrMapping/>
  </p:clrMapOvr>
  <p:transition spd="slow">
    <p:push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884"/>
            <a:ext cx="12192000" cy="6858000"/>
          </a:xfrm>
          <a:prstGeom prst="rect">
            <a:avLst/>
          </a:prstGeom>
        </p:spPr>
      </p:pic>
      <p:sp>
        <p:nvSpPr>
          <p:cNvPr id="3" name="TextBox 2"/>
          <p:cNvSpPr txBox="1"/>
          <p:nvPr/>
        </p:nvSpPr>
        <p:spPr>
          <a:xfrm>
            <a:off x="2569029" y="1117600"/>
            <a:ext cx="8911771" cy="584775"/>
          </a:xfrm>
          <a:prstGeom prst="rect">
            <a:avLst/>
          </a:prstGeom>
          <a:noFill/>
        </p:spPr>
        <p:txBody>
          <a:bodyPr wrap="square" rtlCol="0">
            <a:spAutoFit/>
          </a:bodyPr>
          <a:lstStyle/>
          <a:p>
            <a:pPr algn="just"/>
            <a:r>
              <a:rPr lang="ru-RU" sz="3200" b="1" dirty="0" smtClean="0">
                <a:solidFill>
                  <a:srgbClr val="C00000"/>
                </a:solidFill>
                <a:latin typeface="Times New Roman" panose="02020603050405020304" pitchFamily="18" charset="0"/>
                <a:cs typeface="Times New Roman" panose="02020603050405020304" pitchFamily="18" charset="0"/>
              </a:rPr>
              <a:t>Запасное (сменное) белье на один день</a:t>
            </a:r>
          </a:p>
        </p:txBody>
      </p:sp>
      <p:graphicFrame>
        <p:nvGraphicFramePr>
          <p:cNvPr id="4" name="Таблица 3"/>
          <p:cNvGraphicFramePr>
            <a:graphicFrameLocks noGrp="1"/>
          </p:cNvGraphicFramePr>
          <p:nvPr>
            <p:extLst>
              <p:ext uri="{D42A27DB-BD31-4B8C-83A1-F6EECF244321}">
                <p14:modId xmlns:p14="http://schemas.microsoft.com/office/powerpoint/2010/main" val="1258710556"/>
              </p:ext>
            </p:extLst>
          </p:nvPr>
        </p:nvGraphicFramePr>
        <p:xfrm>
          <a:off x="12700000" y="4522650"/>
          <a:ext cx="1640114" cy="748939"/>
        </p:xfrm>
        <a:graphic>
          <a:graphicData uri="http://schemas.openxmlformats.org/drawingml/2006/table">
            <a:tbl>
              <a:tblPr firstRow="1" bandRow="1">
                <a:tableStyleId>{5C22544A-7EE6-4342-B048-85BDC9FD1C3A}</a:tableStyleId>
              </a:tblPr>
              <a:tblGrid>
                <a:gridCol w="784912"/>
                <a:gridCol w="855202"/>
              </a:tblGrid>
              <a:tr h="383179">
                <a:tc>
                  <a:txBody>
                    <a:bodyPr/>
                    <a:lstStyle/>
                    <a:p>
                      <a:endParaRPr lang="ru-RU" dirty="0">
                        <a:latin typeface="Times New Roman" panose="02020603050405020304" pitchFamily="18" charset="0"/>
                        <a:cs typeface="Times New Roman" panose="02020603050405020304" pitchFamily="18" charset="0"/>
                      </a:endParaRPr>
                    </a:p>
                  </a:txBody>
                  <a:tcPr>
                    <a:noFill/>
                  </a:tcPr>
                </a:tc>
                <a:tc>
                  <a:txBody>
                    <a:bodyPr/>
                    <a:lstStyle/>
                    <a:p>
                      <a:endParaRPr lang="ru-RU" dirty="0"/>
                    </a:p>
                  </a:txBody>
                  <a:tcPr>
                    <a:noFill/>
                  </a:tcPr>
                </a:tc>
              </a:tr>
              <a:tr h="0">
                <a:tc>
                  <a:txBody>
                    <a:bodyPr/>
                    <a:lstStyle/>
                    <a:p>
                      <a:endParaRPr lang="ru-RU" dirty="0"/>
                    </a:p>
                  </a:txBody>
                  <a:tcPr>
                    <a:noFill/>
                  </a:tcPr>
                </a:tc>
                <a:tc>
                  <a:txBody>
                    <a:bodyPr/>
                    <a:lstStyle/>
                    <a:p>
                      <a:endParaRPr lang="ru-RU" dirty="0"/>
                    </a:p>
                  </a:txBody>
                  <a:tcPr>
                    <a:noFill/>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43096872"/>
              </p:ext>
            </p:extLst>
          </p:nvPr>
        </p:nvGraphicFramePr>
        <p:xfrm>
          <a:off x="2032000" y="1799770"/>
          <a:ext cx="8128000" cy="2638656"/>
        </p:xfrm>
        <a:graphic>
          <a:graphicData uri="http://schemas.openxmlformats.org/drawingml/2006/table">
            <a:tbl>
              <a:tblPr firstRow="1" bandRow="1">
                <a:tableStyleId>{5C22544A-7EE6-4342-B048-85BDC9FD1C3A}</a:tableStyleId>
              </a:tblPr>
              <a:tblGrid>
                <a:gridCol w="3991429"/>
                <a:gridCol w="4136571"/>
              </a:tblGrid>
              <a:tr h="2638656">
                <a:tc>
                  <a:txBody>
                    <a:bodyPr/>
                    <a:lstStyle/>
                    <a:p>
                      <a:endParaRPr lang="ru-RU" dirty="0"/>
                    </a:p>
                  </a:txBody>
                  <a:tcPr>
                    <a:noFill/>
                  </a:tcPr>
                </a:tc>
                <a:tc>
                  <a:txBody>
                    <a:bodyPr/>
                    <a:lstStyle/>
                    <a:p>
                      <a:endParaRPr lang="ru-RU" dirty="0"/>
                    </a:p>
                  </a:txBody>
                  <a:tcPr>
                    <a:noFill/>
                  </a:tcPr>
                </a:tc>
              </a:tr>
            </a:tbl>
          </a:graphicData>
        </a:graphic>
      </p:graphicFrame>
      <p:sp>
        <p:nvSpPr>
          <p:cNvPr id="8" name="TextBox 7"/>
          <p:cNvSpPr txBox="1"/>
          <p:nvPr/>
        </p:nvSpPr>
        <p:spPr>
          <a:xfrm>
            <a:off x="2351314" y="2009354"/>
            <a:ext cx="3396343" cy="1938992"/>
          </a:xfrm>
          <a:prstGeom prst="rect">
            <a:avLst/>
          </a:prstGeom>
          <a:noFill/>
          <a:ln w="76200">
            <a:solidFill>
              <a:srgbClr val="FF0000"/>
            </a:solidFill>
          </a:ln>
          <a:effectLst/>
        </p:spPr>
        <p:txBody>
          <a:bodyPr wrap="square" rtlCol="0">
            <a:spAutoFit/>
          </a:bodyPr>
          <a:lstStyle/>
          <a:p>
            <a:r>
              <a:rPr lang="ru-RU" dirty="0" smtClean="0"/>
              <a:t>       </a:t>
            </a:r>
            <a:r>
              <a:rPr lang="ru-RU" sz="2000" b="1" dirty="0" smtClean="0">
                <a:latin typeface="Times New Roman" panose="02020603050405020304" pitchFamily="18" charset="0"/>
                <a:cs typeface="Times New Roman" panose="02020603050405020304" pitchFamily="18" charset="0"/>
              </a:rPr>
              <a:t>мальчики</a:t>
            </a:r>
          </a:p>
          <a:p>
            <a:r>
              <a:rPr lang="ru-RU" sz="2000" dirty="0" smtClean="0">
                <a:latin typeface="Times New Roman" panose="02020603050405020304" pitchFamily="18" charset="0"/>
                <a:cs typeface="Times New Roman" panose="02020603050405020304" pitchFamily="18" charset="0"/>
              </a:rPr>
              <a:t>маечки 5-7 </a:t>
            </a:r>
            <a:r>
              <a:rPr lang="ru-RU" sz="2000" dirty="0" err="1" smtClean="0">
                <a:latin typeface="Times New Roman" panose="02020603050405020304" pitchFamily="18" charset="0"/>
                <a:cs typeface="Times New Roman" panose="02020603050405020304" pitchFamily="18" charset="0"/>
              </a:rPr>
              <a:t>шт</a:t>
            </a:r>
            <a:endParaRPr lang="ru-RU" sz="2000" dirty="0" smtClean="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ф</a:t>
            </a:r>
            <a:r>
              <a:rPr lang="ru-RU" sz="2000" dirty="0" smtClean="0">
                <a:latin typeface="Times New Roman" panose="02020603050405020304" pitchFamily="18" charset="0"/>
                <a:cs typeface="Times New Roman" panose="02020603050405020304" pitchFamily="18" charset="0"/>
              </a:rPr>
              <a:t>утболки 5 -7 </a:t>
            </a:r>
            <a:r>
              <a:rPr lang="ru-RU" sz="2000" dirty="0" err="1" smtClean="0">
                <a:latin typeface="Times New Roman" panose="02020603050405020304" pitchFamily="18" charset="0"/>
                <a:cs typeface="Times New Roman" panose="02020603050405020304" pitchFamily="18" charset="0"/>
              </a:rPr>
              <a:t>шт</a:t>
            </a:r>
            <a:endParaRPr lang="ru-RU" sz="2000" dirty="0" smtClean="0">
              <a:latin typeface="Times New Roman" panose="02020603050405020304" pitchFamily="18" charset="0"/>
              <a:cs typeface="Times New Roman" panose="02020603050405020304" pitchFamily="18" charset="0"/>
            </a:endParaRPr>
          </a:p>
          <a:p>
            <a:r>
              <a:rPr lang="ru-RU" sz="2000" dirty="0" err="1">
                <a:latin typeface="Times New Roman" panose="02020603050405020304" pitchFamily="18" charset="0"/>
                <a:cs typeface="Times New Roman" panose="02020603050405020304" pitchFamily="18" charset="0"/>
              </a:rPr>
              <a:t>п</a:t>
            </a:r>
            <a:r>
              <a:rPr lang="ru-RU" sz="2000" dirty="0" err="1" smtClean="0">
                <a:latin typeface="Times New Roman" panose="02020603050405020304" pitchFamily="18" charset="0"/>
                <a:cs typeface="Times New Roman" panose="02020603050405020304" pitchFamily="18" charset="0"/>
              </a:rPr>
              <a:t>лавочки</a:t>
            </a:r>
            <a:r>
              <a:rPr lang="ru-RU" sz="2000" dirty="0" smtClean="0">
                <a:latin typeface="Times New Roman" panose="02020603050405020304" pitchFamily="18" charset="0"/>
                <a:cs typeface="Times New Roman" panose="02020603050405020304" pitchFamily="18" charset="0"/>
              </a:rPr>
              <a:t> 5 – 10 </a:t>
            </a:r>
            <a:r>
              <a:rPr lang="ru-RU" sz="2000" dirty="0" err="1" smtClean="0">
                <a:latin typeface="Times New Roman" panose="02020603050405020304" pitchFamily="18" charset="0"/>
                <a:cs typeface="Times New Roman" panose="02020603050405020304" pitchFamily="18" charset="0"/>
              </a:rPr>
              <a:t>шт</a:t>
            </a:r>
            <a:endParaRPr lang="ru-RU" sz="2000" dirty="0" smtClean="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ш</a:t>
            </a:r>
            <a:r>
              <a:rPr lang="ru-RU" sz="2000" dirty="0" smtClean="0">
                <a:latin typeface="Times New Roman" panose="02020603050405020304" pitchFamily="18" charset="0"/>
                <a:cs typeface="Times New Roman" panose="02020603050405020304" pitchFamily="18" charset="0"/>
              </a:rPr>
              <a:t>ортики 5 – 7 </a:t>
            </a:r>
            <a:r>
              <a:rPr lang="ru-RU" sz="2000" dirty="0" err="1" smtClean="0">
                <a:latin typeface="Times New Roman" panose="02020603050405020304" pitchFamily="18" charset="0"/>
                <a:cs typeface="Times New Roman" panose="02020603050405020304" pitchFamily="18" charset="0"/>
              </a:rPr>
              <a:t>шт</a:t>
            </a:r>
            <a:endParaRPr lang="ru-RU" sz="2000" dirty="0" smtClean="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н</a:t>
            </a:r>
            <a:r>
              <a:rPr lang="ru-RU" sz="2000" dirty="0" smtClean="0">
                <a:latin typeface="Times New Roman" panose="02020603050405020304" pitchFamily="18" charset="0"/>
                <a:cs typeface="Times New Roman" panose="02020603050405020304" pitchFamily="18" charset="0"/>
              </a:rPr>
              <a:t>осочки 5 – 7 </a:t>
            </a:r>
            <a:r>
              <a:rPr lang="ru-RU" sz="2000" dirty="0" err="1" smtClean="0">
                <a:latin typeface="Times New Roman" panose="02020603050405020304" pitchFamily="18" charset="0"/>
                <a:cs typeface="Times New Roman" panose="02020603050405020304" pitchFamily="18" charset="0"/>
              </a:rPr>
              <a:t>шт</a:t>
            </a:r>
            <a:endParaRPr lang="ru-RU" sz="2000"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6499497" y="1995713"/>
            <a:ext cx="3251199" cy="2246769"/>
          </a:xfrm>
          <a:prstGeom prst="rect">
            <a:avLst/>
          </a:prstGeom>
          <a:noFill/>
          <a:ln w="76200">
            <a:solidFill>
              <a:srgbClr val="FF0000"/>
            </a:solidFill>
          </a:ln>
          <a:effectLst/>
        </p:spPr>
        <p:txBody>
          <a:bodyPr wrap="square" rtlCol="0">
            <a:spAutoFit/>
          </a:bodyPr>
          <a:lstStyle/>
          <a:p>
            <a:r>
              <a:rPr lang="ru-RU" sz="2000" b="1" dirty="0" smtClean="0">
                <a:latin typeface="Times New Roman" panose="02020603050405020304" pitchFamily="18" charset="0"/>
                <a:cs typeface="Times New Roman" panose="02020603050405020304" pitchFamily="18" charset="0"/>
              </a:rPr>
              <a:t>       девочки</a:t>
            </a:r>
            <a:endParaRPr lang="ru-RU" sz="2000" b="1" dirty="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м</a:t>
            </a:r>
            <a:r>
              <a:rPr lang="ru-RU" sz="2000" dirty="0" smtClean="0">
                <a:latin typeface="Times New Roman" panose="02020603050405020304" pitchFamily="18" charset="0"/>
                <a:cs typeface="Times New Roman" panose="02020603050405020304" pitchFamily="18" charset="0"/>
              </a:rPr>
              <a:t>аечки 5 – 7 </a:t>
            </a:r>
            <a:r>
              <a:rPr lang="ru-RU" sz="2000" dirty="0" err="1" smtClean="0">
                <a:latin typeface="Times New Roman" panose="02020603050405020304" pitchFamily="18" charset="0"/>
                <a:cs typeface="Times New Roman" panose="02020603050405020304" pitchFamily="18" charset="0"/>
              </a:rPr>
              <a:t>шт</a:t>
            </a:r>
            <a:endParaRPr lang="ru-RU" sz="2000" dirty="0" smtClean="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ф</a:t>
            </a:r>
            <a:r>
              <a:rPr lang="ru-RU" sz="2000" dirty="0" smtClean="0">
                <a:latin typeface="Times New Roman" panose="02020603050405020304" pitchFamily="18" charset="0"/>
                <a:cs typeface="Times New Roman" panose="02020603050405020304" pitchFamily="18" charset="0"/>
              </a:rPr>
              <a:t>утболки 5 – 7 </a:t>
            </a:r>
            <a:r>
              <a:rPr lang="ru-RU" sz="2000" dirty="0" err="1" smtClean="0">
                <a:latin typeface="Times New Roman" panose="02020603050405020304" pitchFamily="18" charset="0"/>
                <a:cs typeface="Times New Roman" panose="02020603050405020304" pitchFamily="18" charset="0"/>
              </a:rPr>
              <a:t>шт</a:t>
            </a:r>
            <a:endParaRPr lang="ru-RU" sz="2000" dirty="0" smtClean="0">
              <a:latin typeface="Times New Roman" panose="02020603050405020304" pitchFamily="18" charset="0"/>
              <a:cs typeface="Times New Roman" panose="02020603050405020304" pitchFamily="18" charset="0"/>
            </a:endParaRPr>
          </a:p>
          <a:p>
            <a:r>
              <a:rPr lang="ru-RU" sz="2000" dirty="0" err="1">
                <a:latin typeface="Times New Roman" panose="02020603050405020304" pitchFamily="18" charset="0"/>
                <a:cs typeface="Times New Roman" panose="02020603050405020304" pitchFamily="18" charset="0"/>
              </a:rPr>
              <a:t>п</a:t>
            </a:r>
            <a:r>
              <a:rPr lang="ru-RU" sz="2000" dirty="0" err="1" smtClean="0">
                <a:latin typeface="Times New Roman" panose="02020603050405020304" pitchFamily="18" charset="0"/>
                <a:cs typeface="Times New Roman" panose="02020603050405020304" pitchFamily="18" charset="0"/>
              </a:rPr>
              <a:t>лавочки</a:t>
            </a:r>
            <a:r>
              <a:rPr lang="ru-RU" sz="2000" dirty="0" smtClean="0">
                <a:latin typeface="Times New Roman" panose="02020603050405020304" pitchFamily="18" charset="0"/>
                <a:cs typeface="Times New Roman" panose="02020603050405020304" pitchFamily="18" charset="0"/>
              </a:rPr>
              <a:t> 5 – 10 </a:t>
            </a:r>
            <a:r>
              <a:rPr lang="ru-RU" sz="2000" dirty="0" err="1" smtClean="0">
                <a:latin typeface="Times New Roman" panose="02020603050405020304" pitchFamily="18" charset="0"/>
                <a:cs typeface="Times New Roman" panose="02020603050405020304" pitchFamily="18" charset="0"/>
              </a:rPr>
              <a:t>шт</a:t>
            </a:r>
            <a:endParaRPr lang="ru-RU" sz="2000" dirty="0" smtClean="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ш</a:t>
            </a:r>
            <a:r>
              <a:rPr lang="ru-RU" sz="2000" dirty="0" smtClean="0">
                <a:latin typeface="Times New Roman" panose="02020603050405020304" pitchFamily="18" charset="0"/>
                <a:cs typeface="Times New Roman" panose="02020603050405020304" pitchFamily="18" charset="0"/>
              </a:rPr>
              <a:t>ортики 5 – 7 </a:t>
            </a:r>
            <a:r>
              <a:rPr lang="ru-RU" sz="2000" dirty="0" err="1" smtClean="0">
                <a:latin typeface="Times New Roman" panose="02020603050405020304" pitchFamily="18" charset="0"/>
                <a:cs typeface="Times New Roman" panose="02020603050405020304" pitchFamily="18" charset="0"/>
              </a:rPr>
              <a:t>шт</a:t>
            </a:r>
            <a:endParaRPr lang="ru-RU" sz="2000" dirty="0" smtClean="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носочки 5 – 7 </a:t>
            </a:r>
            <a:r>
              <a:rPr lang="ru-RU" sz="2000" dirty="0" err="1" smtClean="0">
                <a:latin typeface="Times New Roman" panose="02020603050405020304" pitchFamily="18" charset="0"/>
                <a:cs typeface="Times New Roman" panose="02020603050405020304" pitchFamily="18" charset="0"/>
              </a:rPr>
              <a:t>шт</a:t>
            </a:r>
            <a:endParaRPr lang="ru-RU" sz="2000" dirty="0" smtClean="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п</a:t>
            </a:r>
            <a:r>
              <a:rPr lang="ru-RU" sz="2000" dirty="0" smtClean="0">
                <a:latin typeface="Times New Roman" panose="02020603050405020304" pitchFamily="18" charset="0"/>
                <a:cs typeface="Times New Roman" panose="02020603050405020304" pitchFamily="18" charset="0"/>
              </a:rPr>
              <a:t>латьица 2 – 3 </a:t>
            </a:r>
            <a:r>
              <a:rPr lang="ru-RU" sz="2000" dirty="0" err="1" smtClean="0">
                <a:latin typeface="Times New Roman" panose="02020603050405020304" pitchFamily="18" charset="0"/>
                <a:cs typeface="Times New Roman" panose="02020603050405020304" pitchFamily="18" charset="0"/>
              </a:rPr>
              <a:t>шт</a:t>
            </a:r>
            <a:endParaRPr lang="ru-RU" sz="2000" dirty="0">
              <a:latin typeface="Times New Roman" panose="02020603050405020304" pitchFamily="18" charset="0"/>
              <a:cs typeface="Times New Roman" panose="02020603050405020304" pitchFamily="18" charset="0"/>
            </a:endParaRPr>
          </a:p>
        </p:txBody>
      </p:sp>
      <p:cxnSp>
        <p:nvCxnSpPr>
          <p:cNvPr id="7" name="Прямая со стрелкой 6"/>
          <p:cNvCxnSpPr/>
          <p:nvPr/>
        </p:nvCxnSpPr>
        <p:spPr>
          <a:xfrm flipH="1">
            <a:off x="3497943" y="1582057"/>
            <a:ext cx="1451428" cy="493486"/>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6894286" y="1582057"/>
            <a:ext cx="1596571" cy="493486"/>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5466082" y="1519274"/>
            <a:ext cx="71118"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7903459"/>
      </p:ext>
    </p:extLst>
  </p:cSld>
  <p:clrMapOvr>
    <a:masterClrMapping/>
  </p:clrMapOvr>
  <p:transition spd="slow">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901521" y="1751617"/>
            <a:ext cx="10290219" cy="2862322"/>
          </a:xfrm>
          <a:prstGeom prst="rect">
            <a:avLst/>
          </a:prstGeom>
          <a:noFill/>
        </p:spPr>
        <p:txBody>
          <a:bodyPr wrap="square" rtlCol="0">
            <a:spAutoFit/>
          </a:bodyPr>
          <a:lstStyle/>
          <a:p>
            <a:r>
              <a:rPr lang="ru-RU" sz="4000" b="1" dirty="0" smtClean="0">
                <a:latin typeface="Times New Roman" panose="02020603050405020304" pitchFamily="18" charset="0"/>
                <a:cs typeface="Times New Roman" panose="02020603050405020304" pitchFamily="18" charset="0"/>
              </a:rPr>
              <a:t>Консультативный пункт</a:t>
            </a:r>
          </a:p>
          <a:p>
            <a:pPr algn="just"/>
            <a:r>
              <a:rPr lang="ru-RU" sz="2000" dirty="0" smtClean="0">
                <a:latin typeface="Times New Roman" panose="02020603050405020304" pitchFamily="18" charset="0"/>
                <a:cs typeface="Times New Roman" panose="02020603050405020304" pitchFamily="18" charset="0"/>
              </a:rPr>
              <a:t>Создан для родителей (законных представителей) и детей раннего возраста (от 1 года до 3 лет), не посещающих дошкольное образовательное учреждение.</a:t>
            </a:r>
          </a:p>
          <a:p>
            <a:r>
              <a:rPr lang="ru-RU" sz="2000" b="1" dirty="0" smtClean="0">
                <a:latin typeface="Times New Roman" panose="02020603050405020304" pitchFamily="18" charset="0"/>
                <a:cs typeface="Times New Roman" panose="02020603050405020304" pitchFamily="18" charset="0"/>
              </a:rPr>
              <a:t>Основные цели создания консультативного пункта</a:t>
            </a:r>
          </a:p>
          <a:p>
            <a:pPr algn="just"/>
            <a:r>
              <a:rPr lang="ru-RU" sz="2000" dirty="0" smtClean="0">
                <a:latin typeface="Times New Roman" panose="02020603050405020304" pitchFamily="18" charset="0"/>
                <a:cs typeface="Times New Roman" panose="02020603050405020304" pitchFamily="18" charset="0"/>
              </a:rPr>
              <a:t>Оказание консультативной помощи родителям (законным представителям) по различным вопросам воспитания, обучения и развития детей раннего возраста; создание условий для успешного прохождения каждым ребенком адаптации при поступлении в детский сад.</a:t>
            </a:r>
          </a:p>
          <a:p>
            <a:endParaRPr lang="ru-RU" sz="2000" dirty="0"/>
          </a:p>
        </p:txBody>
      </p:sp>
    </p:spTree>
    <p:extLst>
      <p:ext uri="{BB962C8B-B14F-4D97-AF65-F5344CB8AC3E}">
        <p14:creationId xmlns:p14="http://schemas.microsoft.com/office/powerpoint/2010/main" val="4176645067"/>
      </p:ext>
    </p:extLst>
  </p:cSld>
  <p:clrMapOvr>
    <a:masterClrMapping/>
  </p:clrMapOvr>
  <p:transition spd="slow">
    <p:push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Рисунок 3"/>
          <p:cNvPicPr>
            <a:picLocks noChangeAspect="1"/>
          </p:cNvPicPr>
          <p:nvPr/>
        </p:nvPicPr>
        <p:blipFill>
          <a:blip r:embed="rId3"/>
          <a:stretch>
            <a:fillRect/>
          </a:stretch>
        </p:blipFill>
        <p:spPr>
          <a:xfrm>
            <a:off x="1129448" y="2333838"/>
            <a:ext cx="4504762" cy="3409524"/>
          </a:xfrm>
          <a:prstGeom prst="rect">
            <a:avLst/>
          </a:prstGeom>
        </p:spPr>
      </p:pic>
      <p:sp>
        <p:nvSpPr>
          <p:cNvPr id="5" name="TextBox 4"/>
          <p:cNvSpPr txBox="1"/>
          <p:nvPr/>
        </p:nvSpPr>
        <p:spPr>
          <a:xfrm>
            <a:off x="2510971" y="1103086"/>
            <a:ext cx="5050972" cy="830997"/>
          </a:xfrm>
          <a:prstGeom prst="rect">
            <a:avLst/>
          </a:prstGeom>
          <a:noFill/>
        </p:spPr>
        <p:txBody>
          <a:bodyPr wrap="square" rtlCol="0">
            <a:spAutoFit/>
          </a:bodyPr>
          <a:lstStyle/>
          <a:p>
            <a:pPr algn="ctr"/>
            <a:r>
              <a:rPr lang="ru-RU" sz="2400" b="1" dirty="0" smtClean="0">
                <a:solidFill>
                  <a:srgbClr val="C00000"/>
                </a:solidFill>
                <a:latin typeface="Times New Roman" panose="02020603050405020304" pitchFamily="18" charset="0"/>
                <a:cs typeface="Times New Roman" panose="02020603050405020304" pitchFamily="18" charset="0"/>
              </a:rPr>
              <a:t>                Обувь для детей раннего возраста</a:t>
            </a:r>
            <a:endParaRPr lang="ru-RU" sz="2400" b="1" dirty="0">
              <a:solidFill>
                <a:srgbClr val="C00000"/>
              </a:solidFill>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4"/>
          <a:stretch>
            <a:fillRect/>
          </a:stretch>
        </p:blipFill>
        <p:spPr>
          <a:xfrm>
            <a:off x="6596381" y="1564751"/>
            <a:ext cx="5095238" cy="4419048"/>
          </a:xfrm>
          <a:prstGeom prst="rect">
            <a:avLst/>
          </a:prstGeom>
        </p:spPr>
      </p:pic>
    </p:spTree>
    <p:extLst>
      <p:ext uri="{BB962C8B-B14F-4D97-AF65-F5344CB8AC3E}">
        <p14:creationId xmlns:p14="http://schemas.microsoft.com/office/powerpoint/2010/main" val="495691422"/>
      </p:ext>
    </p:extLst>
  </p:cSld>
  <p:clrMapOvr>
    <a:masterClrMapping/>
  </p:clrMapOvr>
  <p:transition spd="slow">
    <p:push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Рисунок 4"/>
          <p:cNvPicPr>
            <a:picLocks noChangeAspect="1"/>
          </p:cNvPicPr>
          <p:nvPr/>
        </p:nvPicPr>
        <p:blipFill>
          <a:blip r:embed="rId3"/>
          <a:stretch>
            <a:fillRect/>
          </a:stretch>
        </p:blipFill>
        <p:spPr>
          <a:xfrm>
            <a:off x="6641287" y="537025"/>
            <a:ext cx="4695183" cy="6066971"/>
          </a:xfrm>
          <a:prstGeom prst="rect">
            <a:avLst/>
          </a:prstGeom>
        </p:spPr>
      </p:pic>
      <p:pic>
        <p:nvPicPr>
          <p:cNvPr id="6" name="Рисунок 5"/>
          <p:cNvPicPr>
            <a:picLocks noChangeAspect="1"/>
          </p:cNvPicPr>
          <p:nvPr/>
        </p:nvPicPr>
        <p:blipFill>
          <a:blip r:embed="rId4"/>
          <a:stretch>
            <a:fillRect/>
          </a:stretch>
        </p:blipFill>
        <p:spPr>
          <a:xfrm>
            <a:off x="917474" y="537025"/>
            <a:ext cx="4868283" cy="6066971"/>
          </a:xfrm>
          <a:prstGeom prst="rect">
            <a:avLst/>
          </a:prstGeom>
        </p:spPr>
      </p:pic>
    </p:spTree>
    <p:extLst>
      <p:ext uri="{BB962C8B-B14F-4D97-AF65-F5344CB8AC3E}">
        <p14:creationId xmlns:p14="http://schemas.microsoft.com/office/powerpoint/2010/main" val="2898795690"/>
      </p:ext>
    </p:extLst>
  </p:cSld>
  <p:clrMapOvr>
    <a:masterClrMapping/>
  </p:clrMapOvr>
  <p:transition spd="slow">
    <p:push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Рисунок 2"/>
          <p:cNvPicPr>
            <a:picLocks noChangeAspect="1"/>
          </p:cNvPicPr>
          <p:nvPr/>
        </p:nvPicPr>
        <p:blipFill>
          <a:blip r:embed="rId3"/>
          <a:stretch>
            <a:fillRect/>
          </a:stretch>
        </p:blipFill>
        <p:spPr>
          <a:xfrm>
            <a:off x="3761909" y="994356"/>
            <a:ext cx="5600000" cy="4219048"/>
          </a:xfrm>
          <a:prstGeom prst="rect">
            <a:avLst/>
          </a:prstGeom>
        </p:spPr>
      </p:pic>
    </p:spTree>
    <p:extLst>
      <p:ext uri="{BB962C8B-B14F-4D97-AF65-F5344CB8AC3E}">
        <p14:creationId xmlns:p14="http://schemas.microsoft.com/office/powerpoint/2010/main" val="1172578768"/>
      </p:ext>
    </p:extLst>
  </p:cSld>
  <p:clrMapOvr>
    <a:masterClrMapping/>
  </p:clrMapOvr>
  <p:transition spd="slow">
    <p:push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26080" y="1706880"/>
            <a:ext cx="6410960" cy="2554545"/>
          </a:xfrm>
          <a:prstGeom prst="rect">
            <a:avLst/>
          </a:prstGeom>
          <a:noFill/>
        </p:spPr>
        <p:txBody>
          <a:bodyPr wrap="square" rtlCol="0">
            <a:spAutoFit/>
          </a:bodyPr>
          <a:lstStyle/>
          <a:p>
            <a:pPr algn="ctr"/>
            <a:r>
              <a:rPr lang="ru-RU" sz="80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СПАСИБО ЗА ВНИМАНИЕ!</a:t>
            </a:r>
            <a:endParaRPr lang="ru-RU" sz="8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429816071"/>
      </p:ext>
    </p:extLst>
  </p:cSld>
  <p:clrMapOvr>
    <a:masterClrMapping/>
  </p:clrMapOvr>
  <p:transition spd="slow">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901521" y="1661374"/>
            <a:ext cx="10268755" cy="3785652"/>
          </a:xfrm>
          <a:prstGeom prst="rect">
            <a:avLst/>
          </a:prstGeom>
          <a:noFill/>
        </p:spPr>
        <p:txBody>
          <a:bodyPr wrap="square" rtlCol="0">
            <a:spAutoFit/>
          </a:bodyPr>
          <a:lstStyle/>
          <a:p>
            <a:pPr algn="just"/>
            <a:r>
              <a:rPr lang="ru-RU" sz="2000" dirty="0" smtClean="0">
                <a:latin typeface="Times New Roman" panose="02020603050405020304" pitchFamily="18" charset="0"/>
                <a:cs typeface="Times New Roman" panose="02020603050405020304" pitchFamily="18" charset="0"/>
              </a:rPr>
              <a:t>Основной формой работы нашего консультационного пункта являются очные индивидуальные и групповые консультации.</a:t>
            </a:r>
          </a:p>
          <a:p>
            <a:pPr algn="just"/>
            <a:endParaRPr lang="ru-RU"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Руководит работой данного направления старший воспитатель.</a:t>
            </a:r>
          </a:p>
          <a:p>
            <a:pPr algn="just"/>
            <a:r>
              <a:rPr lang="ru-RU" sz="2000" b="1" dirty="0" smtClean="0">
                <a:latin typeface="Times New Roman" panose="02020603050405020304" pitchFamily="18" charset="0"/>
                <a:cs typeface="Times New Roman" panose="02020603050405020304" pitchFamily="18" charset="0"/>
              </a:rPr>
              <a:t> </a:t>
            </a:r>
          </a:p>
          <a:p>
            <a:pPr algn="just"/>
            <a:r>
              <a:rPr lang="ru-RU" sz="2000" dirty="0" smtClean="0">
                <a:latin typeface="Times New Roman" panose="02020603050405020304" pitchFamily="18" charset="0"/>
                <a:cs typeface="Times New Roman" panose="02020603050405020304" pitchFamily="18" charset="0"/>
              </a:rPr>
              <a:t>У нас вы можете получать консультации:</a:t>
            </a:r>
          </a:p>
          <a:p>
            <a:pPr marL="342900" indent="-342900" algn="just">
              <a:buFont typeface="Wingdings" panose="05000000000000000000" pitchFamily="2" charset="2"/>
              <a:buChar char="v"/>
            </a:pPr>
            <a:r>
              <a:rPr lang="ru-RU" sz="2000" dirty="0" smtClean="0">
                <a:latin typeface="Times New Roman" panose="02020603050405020304" pitchFamily="18" charset="0"/>
                <a:cs typeface="Times New Roman" panose="02020603050405020304" pitchFamily="18" charset="0"/>
              </a:rPr>
              <a:t>заведующей</a:t>
            </a:r>
          </a:p>
          <a:p>
            <a:pPr marL="342900" indent="-342900" algn="just">
              <a:buFont typeface="Wingdings" panose="05000000000000000000" pitchFamily="2" charset="2"/>
              <a:buChar char="v"/>
            </a:pPr>
            <a:r>
              <a:rPr lang="ru-RU" sz="2000" dirty="0">
                <a:latin typeface="Times New Roman" panose="02020603050405020304" pitchFamily="18" charset="0"/>
                <a:cs typeface="Times New Roman" panose="02020603050405020304" pitchFamily="18" charset="0"/>
              </a:rPr>
              <a:t>с</a:t>
            </a:r>
            <a:r>
              <a:rPr lang="ru-RU" sz="2000" dirty="0" smtClean="0">
                <a:latin typeface="Times New Roman" panose="02020603050405020304" pitchFamily="18" charset="0"/>
                <a:cs typeface="Times New Roman" panose="02020603050405020304" pitchFamily="18" charset="0"/>
              </a:rPr>
              <a:t>таршего воспитателя</a:t>
            </a:r>
          </a:p>
          <a:p>
            <a:pPr marL="342900" indent="-342900" algn="just">
              <a:buFont typeface="Wingdings" panose="05000000000000000000" pitchFamily="2" charset="2"/>
              <a:buChar char="v"/>
            </a:pPr>
            <a:r>
              <a:rPr lang="ru-RU" sz="2000" dirty="0">
                <a:latin typeface="Times New Roman" panose="02020603050405020304" pitchFamily="18" charset="0"/>
                <a:cs typeface="Times New Roman" panose="02020603050405020304" pitchFamily="18" charset="0"/>
              </a:rPr>
              <a:t>в</a:t>
            </a:r>
            <a:r>
              <a:rPr lang="ru-RU" sz="2000" dirty="0" smtClean="0">
                <a:latin typeface="Times New Roman" panose="02020603050405020304" pitchFamily="18" charset="0"/>
                <a:cs typeface="Times New Roman" panose="02020603050405020304" pitchFamily="18" charset="0"/>
              </a:rPr>
              <a:t>оспитателей</a:t>
            </a:r>
          </a:p>
          <a:p>
            <a:pPr marL="342900" indent="-342900" algn="just">
              <a:buFont typeface="Wingdings" panose="05000000000000000000" pitchFamily="2" charset="2"/>
              <a:buChar char="v"/>
            </a:pPr>
            <a:r>
              <a:rPr lang="ru-RU" sz="2000" dirty="0">
                <a:latin typeface="Times New Roman" panose="02020603050405020304" pitchFamily="18" charset="0"/>
                <a:cs typeface="Times New Roman" panose="02020603050405020304" pitchFamily="18" charset="0"/>
              </a:rPr>
              <a:t>м</a:t>
            </a:r>
            <a:r>
              <a:rPr lang="ru-RU" sz="2000" dirty="0" smtClean="0">
                <a:latin typeface="Times New Roman" panose="02020603050405020304" pitchFamily="18" charset="0"/>
                <a:cs typeface="Times New Roman" panose="02020603050405020304" pitchFamily="18" charset="0"/>
              </a:rPr>
              <a:t>едсестры</a:t>
            </a:r>
          </a:p>
          <a:p>
            <a:pPr marL="342900" indent="-342900" algn="just">
              <a:buFont typeface="Wingdings" panose="05000000000000000000" pitchFamily="2" charset="2"/>
              <a:buChar char="v"/>
            </a:pPr>
            <a:r>
              <a:rPr lang="ru-RU" sz="2000" dirty="0" smtClean="0">
                <a:latin typeface="Times New Roman" panose="02020603050405020304" pitchFamily="18" charset="0"/>
                <a:cs typeface="Times New Roman" panose="02020603050405020304" pitchFamily="18" charset="0"/>
              </a:rPr>
              <a:t>логопеда </a:t>
            </a:r>
          </a:p>
          <a:p>
            <a:pPr marL="342900" indent="-342900" algn="just">
              <a:buFont typeface="Wingdings" panose="05000000000000000000" pitchFamily="2" charset="2"/>
              <a:buChar char="v"/>
            </a:pPr>
            <a:r>
              <a:rPr lang="ru-RU" sz="2000" dirty="0">
                <a:latin typeface="Times New Roman" panose="02020603050405020304" pitchFamily="18" charset="0"/>
                <a:cs typeface="Times New Roman" panose="02020603050405020304" pitchFamily="18" charset="0"/>
              </a:rPr>
              <a:t>м</a:t>
            </a:r>
            <a:r>
              <a:rPr lang="ru-RU" sz="2000" dirty="0" smtClean="0">
                <a:latin typeface="Times New Roman" panose="02020603050405020304" pitchFamily="18" charset="0"/>
                <a:cs typeface="Times New Roman" panose="02020603050405020304" pitchFamily="18" charset="0"/>
              </a:rPr>
              <a:t>узыкального руководителя</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078148"/>
      </p:ext>
    </p:extLst>
  </p:cSld>
  <p:clrMapOvr>
    <a:masterClrMapping/>
  </p:clrMapOvr>
  <p:transition spd="slow">
    <p:push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875763" y="1378039"/>
            <a:ext cx="10779616" cy="400110"/>
          </a:xfrm>
          <a:prstGeom prst="rect">
            <a:avLst/>
          </a:prstGeom>
          <a:noFill/>
        </p:spPr>
        <p:txBody>
          <a:bodyPr wrap="square" rtlCol="0">
            <a:spAutoFit/>
          </a:bodyPr>
          <a:lstStyle/>
          <a:p>
            <a:r>
              <a:rPr lang="ru-RU" sz="2000" b="1" dirty="0" smtClean="0">
                <a:latin typeface="Times New Roman" panose="02020603050405020304" pitchFamily="18" charset="0"/>
                <a:cs typeface="Times New Roman" panose="02020603050405020304" pitchFamily="18" charset="0"/>
              </a:rPr>
              <a:t>  3.1 Возрастные особенности детей раннего возраста</a:t>
            </a:r>
            <a:endParaRPr lang="ru-RU" sz="20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1107583" y="1778149"/>
            <a:ext cx="7057623" cy="369332"/>
          </a:xfrm>
          <a:prstGeom prst="rect">
            <a:avLst/>
          </a:prstGeom>
          <a:noFill/>
        </p:spPr>
        <p:txBody>
          <a:bodyPr wrap="square" rtlCol="0">
            <a:spAutoFit/>
          </a:bodyPr>
          <a:lstStyle/>
          <a:p>
            <a:endParaRPr lang="ru-RU"/>
          </a:p>
        </p:txBody>
      </p:sp>
      <p:sp>
        <p:nvSpPr>
          <p:cNvPr id="3" name="TextBox 2"/>
          <p:cNvSpPr txBox="1"/>
          <p:nvPr/>
        </p:nvSpPr>
        <p:spPr>
          <a:xfrm>
            <a:off x="965915" y="1778149"/>
            <a:ext cx="10689465" cy="5016758"/>
          </a:xfrm>
          <a:prstGeom prst="rect">
            <a:avLst/>
          </a:prstGeom>
          <a:noFill/>
        </p:spPr>
        <p:txBody>
          <a:bodyPr wrap="square" rtlCol="0">
            <a:spAutoFit/>
          </a:bodyPr>
          <a:lstStyle/>
          <a:p>
            <a:pPr algn="just"/>
            <a:r>
              <a:rPr lang="ru-RU" sz="1600" b="1" dirty="0" smtClean="0">
                <a:latin typeface="Times New Roman" panose="02020603050405020304" pitchFamily="18" charset="0"/>
                <a:cs typeface="Times New Roman" panose="02020603050405020304" pitchFamily="18" charset="0"/>
              </a:rPr>
              <a:t>Характерной особенностью является:</a:t>
            </a:r>
          </a:p>
          <a:p>
            <a:pPr marL="28575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Природная детская любознательность (основа будущей игровой и учебной деятельности)</a:t>
            </a:r>
          </a:p>
          <a:p>
            <a:pPr marL="28575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Способность подражать (благоприятный фактор для развития активной речи)</a:t>
            </a:r>
          </a:p>
          <a:p>
            <a:pPr marL="28575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Подвижность (любят залазить, слазить, перелазить, </a:t>
            </a:r>
            <a:r>
              <a:rPr lang="ru-RU" sz="1600" dirty="0" err="1" smtClean="0">
                <a:latin typeface="Times New Roman" panose="02020603050405020304" pitchFamily="18" charset="0"/>
                <a:cs typeface="Times New Roman" panose="02020603050405020304" pitchFamily="18" charset="0"/>
              </a:rPr>
              <a:t>подлазить</a:t>
            </a:r>
            <a:r>
              <a:rPr lang="ru-RU" sz="1600" dirty="0" smtClean="0">
                <a:latin typeface="Times New Roman" panose="02020603050405020304" pitchFamily="18" charset="0"/>
                <a:cs typeface="Times New Roman" panose="02020603050405020304" pitchFamily="18" charset="0"/>
              </a:rPr>
              <a:t>, подпрыгивать, спрыгивать, </a:t>
            </a:r>
          </a:p>
          <a:p>
            <a:pPr algn="just"/>
            <a:r>
              <a:rPr lang="ru-RU" sz="1600" dirty="0" smtClean="0">
                <a:latin typeface="Times New Roman" panose="02020603050405020304" pitchFamily="18" charset="0"/>
                <a:cs typeface="Times New Roman" panose="02020603050405020304" pitchFamily="18" charset="0"/>
              </a:rPr>
              <a:t>     вставать на носочки, притопывать, приседать, скатываться, взбираться)</a:t>
            </a:r>
          </a:p>
          <a:p>
            <a:pPr marL="28575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Неустойчивое внимание (в головном мозгу только формируются нейронные связи)</a:t>
            </a:r>
          </a:p>
          <a:p>
            <a:pPr marL="28575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Низкий уровень иммунитета, высокая заболеваемость </a:t>
            </a:r>
          </a:p>
          <a:p>
            <a:pPr marL="28575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Бурный темп физического развития (дети второго года жизни за каждый месяц прибавляют в весе 170-190 г, вырастают на 1 см; к двум годам вес ребенка в среднем достигает 12-13 кг, рост 85-86 см). К двум годам 20 молочных зубов.</a:t>
            </a:r>
          </a:p>
          <a:p>
            <a:pPr marL="28575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Увеличивается работоспособность нервной системы (в первом полугодии дети могут активно бодрствовать 3-4 часа, во втором- 4-5 часов</a:t>
            </a:r>
          </a:p>
          <a:p>
            <a:pPr marL="28575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Физиологическая незрелость</a:t>
            </a:r>
          </a:p>
          <a:p>
            <a:pPr algn="just"/>
            <a:r>
              <a:rPr lang="ru-RU" sz="1600" dirty="0" smtClean="0">
                <a:latin typeface="Times New Roman" panose="02020603050405020304" pitchFamily="18" charset="0"/>
                <a:cs typeface="Times New Roman" panose="02020603050405020304" pitchFamily="18" charset="0"/>
              </a:rPr>
              <a:t>     Например: легкие еще сжаты; носовые ходы короткие и широкие без защитных волосков (подвержены простудным </a:t>
            </a:r>
            <a:r>
              <a:rPr lang="ru-RU" sz="1600" dirty="0">
                <a:latin typeface="Times New Roman" panose="02020603050405020304" pitchFamily="18" charset="0"/>
                <a:cs typeface="Times New Roman" panose="02020603050405020304" pitchFamily="18" charset="0"/>
              </a:rPr>
              <a:t>и</a:t>
            </a:r>
            <a:r>
              <a:rPr lang="ru-RU" sz="1600" dirty="0" smtClean="0">
                <a:latin typeface="Times New Roman" panose="02020603050405020304" pitchFamily="18" charset="0"/>
                <a:cs typeface="Times New Roman" panose="02020603050405020304" pitchFamily="18" charset="0"/>
              </a:rPr>
              <a:t> вирусным заболеваниям); ноги короткие, туловище длинное, голова большая, центр тяжести находится в голове (падения, ушибы); мышцы сгибатели преобладают над мышцами разгибателями; мозг ребенка еще не зафиксирован в черепной коробке (могут быть сотрясения; нельзя подбрасывать вверх, трясти, ударять по голове); кости черепа несросшиеся до конца (пример тому родничок); группа детского сада – это множество контактов, более неблагоприятная бактериальная среда</a:t>
            </a:r>
          </a:p>
          <a:p>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1108295"/>
      </p:ext>
    </p:extLst>
  </p:cSld>
  <p:clrMapOvr>
    <a:masterClrMapping/>
  </p:clrMapOvr>
  <p:transition spd="slow">
    <p:push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927278" y="1481070"/>
            <a:ext cx="10959921" cy="5016758"/>
          </a:xfrm>
          <a:prstGeom prst="rect">
            <a:avLst/>
          </a:prstGeom>
          <a:noFill/>
        </p:spPr>
        <p:txBody>
          <a:bodyPr wrap="square" rtlCol="0">
            <a:spAutoFit/>
          </a:bodyPr>
          <a:lstStyle/>
          <a:p>
            <a:pPr marL="285750" indent="-285750">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Эмоционально заражаемы (малыши очень чутко реагируют на состояние окружающих взрослых; плачущий ребенок может вызвать плач и у остальных)</a:t>
            </a:r>
          </a:p>
          <a:p>
            <a:pPr marL="285750" indent="-285750">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Для детей второго года жизни </a:t>
            </a:r>
            <a:r>
              <a:rPr lang="ru-RU" sz="1600" b="1" dirty="0" smtClean="0">
                <a:latin typeface="Times New Roman" panose="02020603050405020304" pitchFamily="18" charset="0"/>
                <a:cs typeface="Times New Roman" panose="02020603050405020304" pitchFamily="18" charset="0"/>
              </a:rPr>
              <a:t>ведущей</a:t>
            </a:r>
            <a:r>
              <a:rPr lang="ru-RU" sz="1600" dirty="0" smtClean="0">
                <a:latin typeface="Times New Roman" panose="02020603050405020304" pitchFamily="18" charset="0"/>
                <a:cs typeface="Times New Roman" panose="02020603050405020304" pitchFamily="18" charset="0"/>
              </a:rPr>
              <a:t> деятельностью является </a:t>
            </a:r>
            <a:r>
              <a:rPr lang="ru-RU" sz="1600" b="1" u="sng" dirty="0" smtClean="0">
                <a:latin typeface="Times New Roman" panose="02020603050405020304" pitchFamily="18" charset="0"/>
                <a:cs typeface="Times New Roman" panose="02020603050405020304" pitchFamily="18" charset="0"/>
              </a:rPr>
              <a:t>предметная деятельность</a:t>
            </a:r>
            <a:r>
              <a:rPr lang="ru-RU" sz="1600" dirty="0" smtClean="0">
                <a:latin typeface="Times New Roman" panose="02020603050405020304" pitchFamily="18" charset="0"/>
                <a:cs typeface="Times New Roman" panose="02020603050405020304" pitchFamily="18" charset="0"/>
              </a:rPr>
              <a:t> (предметы + действия с предметами). Ведущей именно потому, что в ней происходит развитие всех сторон психики и личности ребенка. Первые предметы появились много тысяч лет назад и на протяжении многих лет имели свое назначение (заостренный камень, палка – копалка,  дубина). Одним из первых предметов с которым знакомится ребенок является ложка. С помощью взрослого он усваивает способ ее употребления. Способы употребления не могут возникать спонтанно, ребенок не может «изобретать» их. Назначения предметов дети усваивают, подражая взрослому, который передает опыт социальной жизни – это трудный и длительный процесс, который требует прямого обучения со стороны взрослых. Ребенок приучается употреблять по назначению различные предметы одежды, пользоваться чашкой, совком, лопаткой, карандашом и т.д.  В процессе действий с предметами посредством осязания, мышечного чувства, зрения ребенок начинает различать форму, величину предметов; цвет; ощущает, что одни предметы твердые, другие мягкие, упругие; одни тяжелые, другие легкие; одни прочные, другие легко разрушаются; видоизменяются (рвутся, мнутся, распадаются и требуют осторожного обращения с ними); издают различные звуки (стук, звон); на ощупь (гладкие, шершавые, пушистые). Развиваются умения самостоятельно занять себя, производить с предметами целесообразные действия (нанизывать кольца на стержень, катать шары, строить из кубиков). Совершенствуются движения кисти, пальцев рук, развиваются глазомер, малыш приучается контролировать движения рук зрением, обогащается сенсорный (чувственный) опыт ребенка. Развивается мышление, речь, целеустремленность. Методика:</a:t>
            </a:r>
          </a:p>
          <a:p>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	1.Привлечь внимание ребенка, удивить (показ и объяснение)</a:t>
            </a:r>
          </a:p>
          <a:p>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2.Обучить перцептивным действиям (дать обследовать, действовать, поиграть)</a:t>
            </a:r>
          </a:p>
        </p:txBody>
      </p:sp>
    </p:spTree>
    <p:extLst>
      <p:ext uri="{BB962C8B-B14F-4D97-AF65-F5344CB8AC3E}">
        <p14:creationId xmlns:p14="http://schemas.microsoft.com/office/powerpoint/2010/main" val="3945034027"/>
      </p:ext>
    </p:extLst>
  </p:cSld>
  <p:clrMapOvr>
    <a:masterClrMapping/>
  </p:clrMapOvr>
  <p:transition spd="slow">
    <p:push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965915" y="1584101"/>
            <a:ext cx="11062953" cy="5324535"/>
          </a:xfrm>
          <a:prstGeom prst="rect">
            <a:avLst/>
          </a:prstGeom>
          <a:noFill/>
        </p:spPr>
        <p:txBody>
          <a:bodyPr wrap="square" rtlCol="0">
            <a:spAutoFit/>
          </a:bodyPr>
          <a:lstStyle/>
          <a:p>
            <a:pPr algn="just"/>
            <a:r>
              <a:rPr lang="ru-RU" sz="1600" dirty="0" smtClean="0">
                <a:latin typeface="Times New Roman" panose="02020603050405020304" pitchFamily="18" charset="0"/>
                <a:cs typeface="Times New Roman" panose="02020603050405020304" pitchFamily="18" charset="0"/>
              </a:rPr>
              <a:t>Все действия с предметами дети усваивают играя – это увлекает их, создает радостное настроение. Существует множество игр, в которых малыши познают разные свойства предметов: «найди окошко для фигурки», «снег и вода», «наливаем – выливаем», «брызгалки», «чудесный мешочек», «болтики и гаечки», «баночки и крышечки», «каталки», игры с кубиками, игры с вкладышами… Процесс формирования действий требует от взрослого терпения, умения не торопиться, не спешить действовать за ребенка, предоставлять ему возможность проявлять собственную активность, возможность выбора. </a:t>
            </a:r>
            <a:r>
              <a:rPr lang="ru-RU" sz="1600" b="1" dirty="0" smtClean="0">
                <a:latin typeface="Times New Roman" panose="02020603050405020304" pitchFamily="18" charset="0"/>
                <a:cs typeface="Times New Roman" panose="02020603050405020304" pitchFamily="18" charset="0"/>
              </a:rPr>
              <a:t>Следует помнить, что до 5 лет ребенок предметный (конкретный). То что видит, то и понимает. </a:t>
            </a:r>
          </a:p>
          <a:p>
            <a:pPr algn="just"/>
            <a:endParaRPr lang="ru-RU" sz="1600" dirty="0" smtClean="0">
              <a:latin typeface="Times New Roman" panose="02020603050405020304" pitchFamily="18" charset="0"/>
              <a:cs typeface="Times New Roman" panose="02020603050405020304" pitchFamily="18" charset="0"/>
            </a:endParaRPr>
          </a:p>
          <a:p>
            <a:pPr algn="just"/>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Речь</a:t>
            </a:r>
          </a:p>
          <a:p>
            <a:pPr marL="28575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Второй год жизни - самый ответственный год в развитии речи, так как с него начинается собственно речевой период.</a:t>
            </a:r>
          </a:p>
          <a:p>
            <a:pPr algn="just"/>
            <a:r>
              <a:rPr lang="ru-RU" sz="1600" dirty="0" smtClean="0">
                <a:latin typeface="Times New Roman" panose="02020603050405020304" pitchFamily="18" charset="0"/>
                <a:cs typeface="Times New Roman" panose="02020603050405020304" pitchFamily="18" charset="0"/>
              </a:rPr>
              <a:t>В первое полугодие второго года жизни развивается </a:t>
            </a:r>
            <a:r>
              <a:rPr lang="ru-RU" sz="1600" b="1" dirty="0" smtClean="0">
                <a:latin typeface="Times New Roman" panose="02020603050405020304" pitchFamily="18" charset="0"/>
                <a:cs typeface="Times New Roman" panose="02020603050405020304" pitchFamily="18" charset="0"/>
              </a:rPr>
              <a:t>понимание речи </a:t>
            </a:r>
            <a:r>
              <a:rPr lang="ru-RU" sz="1600" dirty="0" smtClean="0">
                <a:latin typeface="Times New Roman" panose="02020603050405020304" pitchFamily="18" charset="0"/>
                <a:cs typeface="Times New Roman" panose="02020603050405020304" pitchFamily="18" charset="0"/>
              </a:rPr>
              <a:t>(</a:t>
            </a:r>
            <a:r>
              <a:rPr lang="ru-RU" sz="1600" b="1" dirty="0" smtClean="0">
                <a:latin typeface="Times New Roman" panose="02020603050405020304" pitchFamily="18" charset="0"/>
                <a:cs typeface="Times New Roman" panose="02020603050405020304" pitchFamily="18" charset="0"/>
              </a:rPr>
              <a:t>пассивный словарь, пассивная речь)</a:t>
            </a:r>
            <a:r>
              <a:rPr lang="ru-RU" sz="1600" dirty="0" smtClean="0">
                <a:latin typeface="Times New Roman" panose="02020603050405020304" pitchFamily="18" charset="0"/>
                <a:cs typeface="Times New Roman" panose="02020603050405020304" pitchFamily="18" charset="0"/>
              </a:rPr>
              <a:t>.</a:t>
            </a:r>
            <a:endParaRPr lang="ru-RU" sz="1600" b="1" dirty="0" smtClean="0">
              <a:latin typeface="Times New Roman" panose="02020603050405020304" pitchFamily="18" charset="0"/>
              <a:cs typeface="Times New Roman" panose="02020603050405020304" pitchFamily="18" charset="0"/>
            </a:endParaRPr>
          </a:p>
          <a:p>
            <a:pPr algn="just"/>
            <a:r>
              <a:rPr lang="ru-RU" sz="1600" dirty="0" smtClean="0">
                <a:latin typeface="Times New Roman" panose="02020603050405020304" pitchFamily="18" charset="0"/>
                <a:cs typeface="Times New Roman" panose="02020603050405020304" pitchFamily="18" charset="0"/>
              </a:rPr>
              <a:t>В первые месяцы второго года жизни накапливается </a:t>
            </a:r>
            <a:r>
              <a:rPr lang="ru-RU" sz="1600" b="1" dirty="0" smtClean="0">
                <a:latin typeface="Times New Roman" panose="02020603050405020304" pitchFamily="18" charset="0"/>
                <a:cs typeface="Times New Roman" panose="02020603050405020304" pitchFamily="18" charset="0"/>
              </a:rPr>
              <a:t>активный словарь</a:t>
            </a: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 </a:t>
            </a:r>
            <a:r>
              <a:rPr lang="ru-RU" sz="1600" b="1" dirty="0" smtClean="0">
                <a:latin typeface="Times New Roman" panose="02020603050405020304" pitchFamily="18" charset="0"/>
                <a:cs typeface="Times New Roman" panose="02020603050405020304" pitchFamily="18" charset="0"/>
              </a:rPr>
              <a:t>активная речь </a:t>
            </a:r>
            <a:r>
              <a:rPr lang="ru-RU" sz="1600" dirty="0" smtClean="0">
                <a:latin typeface="Times New Roman" panose="02020603050405020304" pitchFamily="18" charset="0"/>
                <a:cs typeface="Times New Roman" panose="02020603050405020304" pitchFamily="18" charset="0"/>
              </a:rPr>
              <a:t>(</a:t>
            </a:r>
            <a:r>
              <a:rPr lang="ru-RU" sz="1600" b="1" dirty="0" smtClean="0">
                <a:latin typeface="Times New Roman" panose="02020603050405020304" pitchFamily="18" charset="0"/>
                <a:cs typeface="Times New Roman" panose="02020603050405020304" pitchFamily="18" charset="0"/>
              </a:rPr>
              <a:t>умение говорить</a:t>
            </a:r>
            <a:r>
              <a:rPr lang="ru-RU" sz="1600" dirty="0" smtClean="0">
                <a:latin typeface="Times New Roman" panose="02020603050405020304" pitchFamily="18" charset="0"/>
                <a:cs typeface="Times New Roman" panose="02020603050405020304" pitchFamily="18" charset="0"/>
              </a:rPr>
              <a:t>).</a:t>
            </a:r>
          </a:p>
          <a:p>
            <a:pPr algn="just"/>
            <a:r>
              <a:rPr lang="ru-RU" sz="1600" dirty="0" smtClean="0">
                <a:latin typeface="Times New Roman" panose="02020603050405020304" pitchFamily="18" charset="0"/>
                <a:cs typeface="Times New Roman" panose="02020603050405020304" pitchFamily="18" charset="0"/>
              </a:rPr>
              <a:t>Причем пассивный словарь растет быстрее, чем активный.</a:t>
            </a:r>
          </a:p>
          <a:p>
            <a:pPr algn="just"/>
            <a:r>
              <a:rPr lang="ru-RU" sz="1600" dirty="0" smtClean="0">
                <a:latin typeface="Times New Roman" panose="02020603050405020304" pitchFamily="18" charset="0"/>
                <a:cs typeface="Times New Roman" panose="02020603050405020304" pitchFamily="18" charset="0"/>
              </a:rPr>
              <a:t>По принятым в нашей стране показателям развития детей к концу первого года жизни активный словарь составляет 6 - 10 слов (пассивный словарь 30 - 50 слов); к полутора годам 20 – 30 слов (пассивный словарь 50 – 300 слов); к концу второго года жизни 200 – 300 слов (пассивный словарь до 500 слов); к трем годам 1200 – 1500 слов. Минимум 10 -15 слов в активной  речи ребенка должно быть к трем годам.</a:t>
            </a:r>
          </a:p>
          <a:p>
            <a:pPr algn="just"/>
            <a:endParaRPr lang="ru-RU" sz="1600" dirty="0" smtClean="0">
              <a:latin typeface="Times New Roman" panose="02020603050405020304" pitchFamily="18" charset="0"/>
              <a:cs typeface="Times New Roman" panose="02020603050405020304" pitchFamily="18" charset="0"/>
            </a:endParaRPr>
          </a:p>
          <a:p>
            <a:pPr algn="just"/>
            <a:endParaRPr lang="ru-RU" sz="1600" dirty="0" smtClean="0">
              <a:latin typeface="Times New Roman" panose="02020603050405020304" pitchFamily="18" charset="0"/>
              <a:cs typeface="Times New Roman" panose="02020603050405020304" pitchFamily="18" charset="0"/>
            </a:endParaRPr>
          </a:p>
          <a:p>
            <a:pPr algn="just"/>
            <a:endParaRPr lang="ru-RU" sz="1600" dirty="0" smtClean="0">
              <a:latin typeface="Times New Roman" panose="02020603050405020304" pitchFamily="18" charset="0"/>
              <a:cs typeface="Times New Roman" panose="02020603050405020304" pitchFamily="18" charset="0"/>
            </a:endParaRPr>
          </a:p>
          <a:p>
            <a:endParaRPr lang="ru-RU" sz="16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3390814"/>
      </p:ext>
    </p:extLst>
  </p:cSld>
  <p:clrMapOvr>
    <a:masterClrMapping/>
  </p:clrMapOvr>
  <p:transition spd="slow">
    <p:push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p:cNvSpPr txBox="1"/>
          <p:nvPr/>
        </p:nvSpPr>
        <p:spPr>
          <a:xfrm>
            <a:off x="1223494" y="1481070"/>
            <a:ext cx="10393250" cy="3631763"/>
          </a:xfrm>
          <a:prstGeom prst="rect">
            <a:avLst/>
          </a:prstGeom>
          <a:noFill/>
        </p:spPr>
        <p:txBody>
          <a:bodyPr wrap="square" rtlCol="0">
            <a:spAutoFit/>
          </a:bodyPr>
          <a:lstStyle/>
          <a:p>
            <a:pPr marL="285750" indent="-285750">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Опыт </a:t>
            </a:r>
            <a:r>
              <a:rPr lang="ru-RU" sz="1600" dirty="0" err="1" smtClean="0">
                <a:latin typeface="Times New Roman" panose="02020603050405020304" pitchFamily="18" charset="0"/>
                <a:cs typeface="Times New Roman" panose="02020603050405020304" pitchFamily="18" charset="0"/>
              </a:rPr>
              <a:t>взаимообщения</a:t>
            </a:r>
            <a:r>
              <a:rPr lang="ru-RU" sz="1600" dirty="0" smtClean="0">
                <a:latin typeface="Times New Roman" panose="02020603050405020304" pitchFamily="18" charset="0"/>
                <a:cs typeface="Times New Roman" panose="02020603050405020304" pitchFamily="18" charset="0"/>
              </a:rPr>
              <a:t> невелик и основа его еще не сформирована. Поэтому процесс становления взаимоотношений ребенка со сверстниками длителен и непрост: дети начинают кусаться, щипать друг друга, ударять игрушками, отбирать игрушки. И здесь необходимо набраться терпения и родителям, и педагогам, чтобы пережить этот непростой период в жизни малышей, так как это является физиологической и возрастной нормой. И только потом дети научатся положительным взаимоотношениям: играть рядом, делиться игрушками, доброжелательности.</a:t>
            </a:r>
          </a:p>
          <a:p>
            <a:pPr marL="285750" indent="-285750">
              <a:buFont typeface="Wingdings" panose="05000000000000000000" pitchFamily="2" charset="2"/>
              <a:buChar char="v"/>
            </a:pPr>
            <a:endParaRPr lang="ru-RU" sz="1600" dirty="0" smtClean="0">
              <a:latin typeface="Times New Roman" panose="02020603050405020304" pitchFamily="18" charset="0"/>
              <a:cs typeface="Times New Roman" panose="02020603050405020304" pitchFamily="18" charset="0"/>
            </a:endParaRPr>
          </a:p>
          <a:p>
            <a:r>
              <a:rPr lang="ru-RU" sz="1600" dirty="0" smtClean="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Важнейшие новообразования (приобретения) детей раннего возраста:</a:t>
            </a:r>
          </a:p>
          <a:p>
            <a:endParaRPr lang="ru-RU" sz="2000" b="1" dirty="0" smtClean="0">
              <a:latin typeface="Times New Roman" panose="02020603050405020304" pitchFamily="18" charset="0"/>
              <a:cs typeface="Times New Roman" panose="02020603050405020304" pitchFamily="18" charset="0"/>
            </a:endParaRPr>
          </a:p>
          <a:p>
            <a:pPr marL="342900" indent="-342900">
              <a:buAutoNum type="arabicPeriod"/>
            </a:pPr>
            <a:r>
              <a:rPr lang="ru-RU" sz="1600" dirty="0" smtClean="0">
                <a:latin typeface="Times New Roman" panose="02020603050405020304" pitchFamily="18" charset="0"/>
                <a:cs typeface="Times New Roman" panose="02020603050405020304" pitchFamily="18" charset="0"/>
              </a:rPr>
              <a:t>Овладение предметной деятельностью</a:t>
            </a:r>
          </a:p>
          <a:p>
            <a:pPr marL="342900" indent="-342900">
              <a:buAutoNum type="arabicPeriod"/>
            </a:pPr>
            <a:r>
              <a:rPr lang="ru-RU" sz="1600" dirty="0" smtClean="0">
                <a:latin typeface="Times New Roman" panose="02020603050405020304" pitchFamily="18" charset="0"/>
                <a:cs typeface="Times New Roman" panose="02020603050405020304" pitchFamily="18" charset="0"/>
              </a:rPr>
              <a:t>Овладение устойчивой ходьбой</a:t>
            </a:r>
          </a:p>
          <a:p>
            <a:pPr marL="342900" indent="-342900">
              <a:buAutoNum type="arabicPeriod"/>
            </a:pPr>
            <a:r>
              <a:rPr lang="ru-RU" sz="1600" dirty="0" smtClean="0">
                <a:latin typeface="Times New Roman" panose="02020603050405020304" pitchFamily="18" charset="0"/>
                <a:cs typeface="Times New Roman" panose="02020603050405020304" pitchFamily="18" charset="0"/>
              </a:rPr>
              <a:t>Развитие речи</a:t>
            </a:r>
          </a:p>
          <a:p>
            <a:pPr marL="342900" indent="-342900">
              <a:buAutoNum type="arabicPeriod"/>
            </a:pPr>
            <a:r>
              <a:rPr lang="ru-RU" sz="1600" dirty="0" smtClean="0">
                <a:latin typeface="Times New Roman" panose="02020603050405020304" pitchFamily="18" charset="0"/>
                <a:cs typeface="Times New Roman" panose="02020603050405020304" pitchFamily="18" charset="0"/>
              </a:rPr>
              <a:t>Овладение культурно – гигиеническими навыками</a:t>
            </a:r>
          </a:p>
          <a:p>
            <a:pPr marL="342900" indent="-342900">
              <a:buAutoNum type="arabicPeriod"/>
            </a:pPr>
            <a:r>
              <a:rPr lang="ru-RU" sz="1600" dirty="0" smtClean="0">
                <a:latin typeface="Times New Roman" panose="02020603050405020304" pitchFamily="18" charset="0"/>
                <a:cs typeface="Times New Roman" panose="02020603050405020304" pitchFamily="18" charset="0"/>
              </a:rPr>
              <a:t>Овладение элементарными навыками самообслуживания</a:t>
            </a:r>
          </a:p>
        </p:txBody>
      </p:sp>
    </p:spTree>
    <p:extLst>
      <p:ext uri="{BB962C8B-B14F-4D97-AF65-F5344CB8AC3E}">
        <p14:creationId xmlns:p14="http://schemas.microsoft.com/office/powerpoint/2010/main" val="1624246269"/>
      </p:ext>
    </p:extLst>
  </p:cSld>
  <p:clrMapOvr>
    <a:masterClrMapping/>
  </p:clrMapOvr>
  <p:transition spd="slow">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667"/>
            <a:ext cx="12192000" cy="6858000"/>
          </a:xfrm>
          <a:prstGeom prst="rect">
            <a:avLst/>
          </a:prstGeom>
        </p:spPr>
      </p:pic>
      <p:pic>
        <p:nvPicPr>
          <p:cNvPr id="6" name="Рисунок 5"/>
          <p:cNvPicPr>
            <a:picLocks noChangeAspect="1"/>
          </p:cNvPicPr>
          <p:nvPr/>
        </p:nvPicPr>
        <p:blipFill>
          <a:blip r:embed="rId3"/>
          <a:stretch>
            <a:fillRect/>
          </a:stretch>
        </p:blipFill>
        <p:spPr>
          <a:xfrm>
            <a:off x="4039287" y="2730233"/>
            <a:ext cx="3836241" cy="3086860"/>
          </a:xfrm>
          <a:prstGeom prst="rect">
            <a:avLst/>
          </a:prstGeom>
          <a:ln w="57150">
            <a:solidFill>
              <a:srgbClr val="FF0000"/>
            </a:solidFill>
          </a:ln>
          <a:effectLst>
            <a:glow rad="228600">
              <a:schemeClr val="accent3">
                <a:satMod val="175000"/>
                <a:alpha val="40000"/>
              </a:schemeClr>
            </a:glow>
          </a:effectLst>
        </p:spPr>
      </p:pic>
      <p:sp>
        <p:nvSpPr>
          <p:cNvPr id="4" name="TextBox 3"/>
          <p:cNvSpPr txBox="1"/>
          <p:nvPr/>
        </p:nvSpPr>
        <p:spPr>
          <a:xfrm>
            <a:off x="2210937" y="1364776"/>
            <a:ext cx="8816454" cy="584775"/>
          </a:xfrm>
          <a:prstGeom prst="rect">
            <a:avLst/>
          </a:prstGeom>
          <a:noFill/>
          <a:ln w="57150">
            <a:solidFill>
              <a:srgbClr val="FF0000"/>
            </a:solidFill>
          </a:ln>
          <a:effectLst>
            <a:glow rad="139700">
              <a:schemeClr val="accent3">
                <a:satMod val="175000"/>
                <a:alpha val="40000"/>
              </a:schemeClr>
            </a:glow>
          </a:effectLst>
        </p:spPr>
        <p:txBody>
          <a:bodyPr wrap="square" rtlCol="0">
            <a:spAutoFit/>
          </a:bodyPr>
          <a:lstStyle/>
          <a:p>
            <a:r>
              <a:rPr lang="ru-RU" sz="3200" b="1" dirty="0" smtClean="0">
                <a:latin typeface="Times New Roman" panose="02020603050405020304" pitchFamily="18" charset="0"/>
                <a:cs typeface="Times New Roman" panose="02020603050405020304" pitchFamily="18" charset="0"/>
              </a:rPr>
              <a:t>3.2 Адаптация детей раннего возраста</a:t>
            </a:r>
            <a:endParaRPr lang="ru-RU"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5610576"/>
      </p:ext>
    </p:extLst>
  </p:cSld>
  <p:clrMapOvr>
    <a:masterClrMapping/>
  </p:clrMapOvr>
  <p:transition spd="slow">
    <p:push dir="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2153</TotalTime>
  <Words>2289</Words>
  <Application>Microsoft Office PowerPoint</Application>
  <PresentationFormat>Широкоэкранный</PresentationFormat>
  <Paragraphs>165</Paragraphs>
  <Slides>33</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33</vt:i4>
      </vt:variant>
    </vt:vector>
  </HeadingPairs>
  <TitlesOfParts>
    <vt:vector size="39" baseType="lpstr">
      <vt:lpstr>Arial</vt:lpstr>
      <vt:lpstr>Calibri</vt:lpstr>
      <vt:lpstr>Calibri Light</vt:lpstr>
      <vt:lpstr>Times New Roman</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Lenovo</dc:creator>
  <cp:lastModifiedBy>user</cp:lastModifiedBy>
  <cp:revision>300</cp:revision>
  <dcterms:created xsi:type="dcterms:W3CDTF">2019-05-03T14:30:53Z</dcterms:created>
  <dcterms:modified xsi:type="dcterms:W3CDTF">2023-02-01T11:46:52Z</dcterms:modified>
</cp:coreProperties>
</file>