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57" d="100"/>
          <a:sy n="57" d="100"/>
        </p:scale>
        <p:origin x="69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Задания для диагностики развития мелкой моторики </a:t>
            </a:r>
            <a:r>
              <a:rPr lang="ru-RU" dirty="0" smtClean="0"/>
              <a:t>рук детей </a:t>
            </a:r>
            <a:r>
              <a:rPr lang="ru-RU" dirty="0"/>
              <a:t>5-6 лет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5316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0647" y="0"/>
            <a:ext cx="11537577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Упражнение «Линии». Методика: «Возьми в руку карандаш. Внимательно слушай и рисуй узор от точки: поставь карандаш на точку, рисуй линию – две клетки вверх, одна клетка направо, две клетки вниз, одна клетка направо, две клетки вверх, одна клетка направо. Дальше продолжай такой узор самостоятельно».</a:t>
            </a:r>
          </a:p>
          <a:p>
            <a:endParaRPr lang="ru-RU" sz="2800" dirty="0"/>
          </a:p>
          <a:p>
            <a:r>
              <a:rPr lang="ru-RU" sz="2800" dirty="0"/>
              <a:t>Оценка:</a:t>
            </a:r>
          </a:p>
          <a:p>
            <a:r>
              <a:rPr lang="ru-RU" sz="2800" dirty="0"/>
              <a:t>3 балла – без ошибок.</a:t>
            </a:r>
          </a:p>
          <a:p>
            <a:endParaRPr lang="ru-RU" sz="2800" dirty="0"/>
          </a:p>
          <a:p>
            <a:r>
              <a:rPr lang="ru-RU" sz="2800" dirty="0"/>
              <a:t>2 балла – 1 ошибка.</a:t>
            </a:r>
          </a:p>
          <a:p>
            <a:endParaRPr lang="ru-RU" sz="2800" dirty="0"/>
          </a:p>
          <a:p>
            <a:r>
              <a:rPr lang="ru-RU" sz="2800" dirty="0"/>
              <a:t>1 балл – 2 ошибки и более.</a:t>
            </a:r>
          </a:p>
          <a:p>
            <a:endParaRPr lang="ru-RU" sz="2800" dirty="0"/>
          </a:p>
          <a:p>
            <a:r>
              <a:rPr lang="ru-RU" sz="2800" dirty="0"/>
              <a:t>0 баллов – с заданием не справился.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0" y="3040716"/>
            <a:ext cx="6293224" cy="1057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4048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0306" y="1224660"/>
            <a:ext cx="1145689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Упражнение «Домик». Методика: «Возьми в руку карандаш. Нарисуй точно такую же фигурку по клеточкам».</a:t>
            </a:r>
          </a:p>
          <a:p>
            <a:endParaRPr lang="ru-RU" sz="2800" dirty="0"/>
          </a:p>
          <a:p>
            <a:r>
              <a:rPr lang="ru-RU" sz="2800" dirty="0"/>
              <a:t>Оценка:</a:t>
            </a:r>
          </a:p>
          <a:p>
            <a:endParaRPr lang="ru-RU" sz="2800" dirty="0"/>
          </a:p>
          <a:p>
            <a:r>
              <a:rPr lang="ru-RU" sz="2800" dirty="0"/>
              <a:t>3 балла – без ошибок.</a:t>
            </a:r>
          </a:p>
          <a:p>
            <a:endParaRPr lang="ru-RU" sz="2800" dirty="0"/>
          </a:p>
          <a:p>
            <a:r>
              <a:rPr lang="ru-RU" sz="2800" dirty="0"/>
              <a:t>2 балла – 1 – 2 ошибки.</a:t>
            </a:r>
          </a:p>
          <a:p>
            <a:endParaRPr lang="ru-RU" sz="2800" dirty="0"/>
          </a:p>
          <a:p>
            <a:r>
              <a:rPr lang="ru-RU" sz="2800" dirty="0"/>
              <a:t>1 балл – 3 ошибки и более.</a:t>
            </a:r>
          </a:p>
          <a:p>
            <a:endParaRPr lang="ru-RU" sz="2800" dirty="0"/>
          </a:p>
          <a:p>
            <a:r>
              <a:rPr lang="ru-RU" sz="2800" dirty="0"/>
              <a:t>0 баллов – с заданием не справился.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8753" y="2882712"/>
            <a:ext cx="4767888" cy="148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2308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6175" y="1028343"/>
            <a:ext cx="11510684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Упражнение «Лес». Методика: «Возьми карандаш и посмотри на лежащий перед тобой лист бумаги с рисунками. Обведи рисунки точно по линии, не отрывая карандаш от бумаги».</a:t>
            </a:r>
          </a:p>
          <a:p>
            <a:endParaRPr lang="ru-RU" sz="2800" dirty="0"/>
          </a:p>
          <a:p>
            <a:r>
              <a:rPr lang="ru-RU" sz="2800" dirty="0"/>
              <a:t>Оценка:</a:t>
            </a:r>
          </a:p>
          <a:p>
            <a:endParaRPr lang="ru-RU" sz="2800" dirty="0"/>
          </a:p>
          <a:p>
            <a:r>
              <a:rPr lang="ru-RU" sz="2800" dirty="0"/>
              <a:t>3 балла – 1–2 раза сошел с линии.</a:t>
            </a:r>
          </a:p>
          <a:p>
            <a:endParaRPr lang="ru-RU" sz="2800" dirty="0"/>
          </a:p>
          <a:p>
            <a:r>
              <a:rPr lang="ru-RU" sz="2800" dirty="0"/>
              <a:t>2 балла – 3–4 раза сошел с линии.</a:t>
            </a:r>
          </a:p>
          <a:p>
            <a:endParaRPr lang="ru-RU" sz="2800" dirty="0"/>
          </a:p>
          <a:p>
            <a:r>
              <a:rPr lang="ru-RU" sz="2800" dirty="0"/>
              <a:t>1 балл – 5 и более раз сошел с линии.</a:t>
            </a:r>
          </a:p>
          <a:p>
            <a:endParaRPr lang="ru-RU" sz="2800" dirty="0"/>
          </a:p>
          <a:p>
            <a:r>
              <a:rPr lang="ru-RU" sz="2800" dirty="0"/>
              <a:t>0 баллов – с заданием не справился.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4279" y="2420471"/>
            <a:ext cx="4662611" cy="1137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5690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6177" y="151721"/>
            <a:ext cx="11591364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Интерпретация результатов диагностики развития мелкой моторики:</a:t>
            </a:r>
          </a:p>
          <a:p>
            <a:endParaRPr lang="ru-RU" dirty="0"/>
          </a:p>
          <a:p>
            <a:r>
              <a:rPr lang="ru-RU" dirty="0"/>
              <a:t>Высокий уровень: Общий результат 18 и более баллов свидетельствует о </a:t>
            </a:r>
            <a:r>
              <a:rPr lang="ru-RU" dirty="0" err="1"/>
              <a:t>сформированности</a:t>
            </a:r>
            <a:r>
              <a:rPr lang="ru-RU" dirty="0"/>
              <a:t> и довольно высокой </a:t>
            </a:r>
            <a:r>
              <a:rPr lang="ru-RU" dirty="0" err="1"/>
              <a:t>автоматизированности</a:t>
            </a:r>
            <a:r>
              <a:rPr lang="ru-RU" dirty="0"/>
              <a:t> у ребенка навыков графической деятельности (правильно держит карандаш, свободно распределяет мышечную активность кисти и пальцев при работе с ним), а также развитой произвольности (при выполнении задания ориентирует свои действия на внешне заданные условия: разлиновка листа, образец, требования точности). Перечисленные особенности свидетельствуют в пользу высокого уровня развития мелкой моторики у ребенка, что имеет существенное значение для успешного овладения двигательными навыками, необходимыми в учебной деятельности.</a:t>
            </a:r>
          </a:p>
          <a:p>
            <a:endParaRPr lang="ru-RU" dirty="0"/>
          </a:p>
          <a:p>
            <a:r>
              <a:rPr lang="ru-RU" dirty="0"/>
              <a:t>Средний уровень: Общий результат от 13 до 18 баллов свидетельствует о достаточной </a:t>
            </a:r>
            <a:r>
              <a:rPr lang="ru-RU" dirty="0" err="1"/>
              <a:t>сформированности</a:t>
            </a:r>
            <a:r>
              <a:rPr lang="ru-RU" dirty="0"/>
              <a:t> и умеренной автоматизации у ребенка навыков графической деятельности, а также умеренно развитой произвольности регуляции движений. Такие показатели по основным компонентам мелкой моторики в составе двигательного навыка являются в общем достаточными для дальнейшего обучения.</a:t>
            </a:r>
          </a:p>
          <a:p>
            <a:endParaRPr lang="ru-RU" dirty="0"/>
          </a:p>
          <a:p>
            <a:r>
              <a:rPr lang="ru-RU" dirty="0"/>
              <a:t>Низкий уровень: Общий результат 13 и менее баллов свидетельствует о недостаточной </a:t>
            </a:r>
            <a:r>
              <a:rPr lang="ru-RU" dirty="0" err="1"/>
              <a:t>сформированности</a:t>
            </a:r>
            <a:r>
              <a:rPr lang="ru-RU" dirty="0"/>
              <a:t> у ребенка двигательного компонента навыка графической деятельности, а также о низком развитии произвольной регуляции и контроля за выполнением движений, требующих точности и достаточной производительности. Такие показатели мелкой моторики могут оказаться недостаточными для успешного овладения основными навыками учебной деятельности в начальной школе.</a:t>
            </a:r>
          </a:p>
        </p:txBody>
      </p:sp>
    </p:spTree>
    <p:extLst>
      <p:ext uri="{BB962C8B-B14F-4D97-AF65-F5344CB8AC3E}">
        <p14:creationId xmlns:p14="http://schemas.microsoft.com/office/powerpoint/2010/main" val="998371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0306" y="475653"/>
            <a:ext cx="114837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1 блок</a:t>
            </a:r>
          </a:p>
          <a:p>
            <a:endParaRPr lang="ru-RU" sz="2800" dirty="0"/>
          </a:p>
          <a:p>
            <a:r>
              <a:rPr lang="ru-RU" sz="2800" dirty="0"/>
              <a:t>Упражнения на координацию движений</a:t>
            </a:r>
          </a:p>
          <a:p>
            <a:endParaRPr lang="ru-RU" sz="2800" dirty="0"/>
          </a:p>
          <a:p>
            <a:r>
              <a:rPr lang="ru-RU" sz="2800" dirty="0"/>
              <a:t>«Ладонь, кулак, ребро» - вначале показываем детям, как выполнить это упражнение вместе с нами. Когда ребёнок запомнит последовательность он выполняет упражнение под счёт 1, 2, 3.</a:t>
            </a:r>
          </a:p>
          <a:p>
            <a:endParaRPr lang="ru-RU" sz="2800" dirty="0"/>
          </a:p>
          <a:p>
            <a:r>
              <a:rPr lang="ru-RU" sz="2800" dirty="0"/>
              <a:t>«Посолим капусту». Ребёнок как бы растирает комочек соли.</a:t>
            </a:r>
          </a:p>
          <a:p>
            <a:endParaRPr lang="ru-RU" sz="2800" dirty="0"/>
          </a:p>
          <a:p>
            <a:r>
              <a:rPr lang="ru-RU" sz="2800" dirty="0"/>
              <a:t>Катание шарика.</a:t>
            </a:r>
          </a:p>
        </p:txBody>
      </p:sp>
    </p:spTree>
    <p:extLst>
      <p:ext uri="{BB962C8B-B14F-4D97-AF65-F5344CB8AC3E}">
        <p14:creationId xmlns:p14="http://schemas.microsoft.com/office/powerpoint/2010/main" val="1328732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9623" y="302359"/>
            <a:ext cx="11618259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2 блок.</a:t>
            </a:r>
          </a:p>
          <a:p>
            <a:endParaRPr lang="ru-RU" sz="2800" dirty="0"/>
          </a:p>
          <a:p>
            <a:r>
              <a:rPr lang="ru-RU" sz="2800" dirty="0"/>
              <a:t>Упражнения на повторение фигур из </a:t>
            </a:r>
            <a:r>
              <a:rPr lang="ru-RU" sz="2800" dirty="0" smtClean="0"/>
              <a:t>пальцев</a:t>
            </a:r>
            <a:endParaRPr lang="ru-RU" sz="2800" dirty="0"/>
          </a:p>
          <a:p>
            <a:r>
              <a:rPr lang="ru-RU" sz="2800" dirty="0"/>
              <a:t>Одновременно вытянуть указательный палец и мизинец правой руки, потом левой руки, затем обеих рук</a:t>
            </a:r>
            <a:r>
              <a:rPr lang="ru-RU" sz="2800" dirty="0" smtClean="0"/>
              <a:t>.</a:t>
            </a:r>
            <a:endParaRPr lang="ru-RU" sz="2800" dirty="0"/>
          </a:p>
          <a:p>
            <a:r>
              <a:rPr lang="ru-RU" sz="2800" dirty="0"/>
              <a:t>Поместить указательный палец на средний и наоборот, сначала на правой руке, потом на левой</a:t>
            </a:r>
            <a:r>
              <a:rPr lang="ru-RU" sz="2800" dirty="0" smtClean="0"/>
              <a:t>.</a:t>
            </a:r>
          </a:p>
          <a:p>
            <a:endParaRPr lang="ru-RU" sz="2800" dirty="0"/>
          </a:p>
          <a:p>
            <a:r>
              <a:rPr lang="ru-RU" sz="2800" dirty="0"/>
              <a:t>Упражнение «Игра на рояле» - поочередное постукивание пальчиков по столу, начиная с мизинца, правой рукой, затем левой рукой.</a:t>
            </a:r>
          </a:p>
          <a:p>
            <a:endParaRPr lang="ru-RU" sz="2800" dirty="0"/>
          </a:p>
          <a:p>
            <a:r>
              <a:rPr lang="ru-RU" sz="2800" dirty="0"/>
              <a:t>Упражнение «Вилка» - вытянуть вверх расставленные пальцы: указательный, средний и безымянный; большой палец удерживает мизинец на ладони.</a:t>
            </a:r>
          </a:p>
        </p:txBody>
      </p:sp>
    </p:spTree>
    <p:extLst>
      <p:ext uri="{BB962C8B-B14F-4D97-AF65-F5344CB8AC3E}">
        <p14:creationId xmlns:p14="http://schemas.microsoft.com/office/powerpoint/2010/main" val="1876231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5117" y="186516"/>
            <a:ext cx="1147034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/>
              <a:t>3 блок</a:t>
            </a:r>
          </a:p>
          <a:p>
            <a:endParaRPr lang="ru-RU" sz="3600" dirty="0"/>
          </a:p>
          <a:p>
            <a:r>
              <a:rPr lang="ru-RU" sz="3600" dirty="0"/>
              <a:t>Работа с бумагой</a:t>
            </a:r>
          </a:p>
          <a:p>
            <a:endParaRPr lang="ru-RU" sz="3600" dirty="0"/>
          </a:p>
          <a:p>
            <a:r>
              <a:rPr lang="ru-RU" sz="3600" dirty="0"/>
              <a:t>Вырезание ножницами (выявляем, как у ребёнка сформирована координация движений рук).</a:t>
            </a:r>
          </a:p>
          <a:p>
            <a:endParaRPr lang="ru-RU" sz="3600" dirty="0"/>
          </a:p>
          <a:p>
            <a:r>
              <a:rPr lang="ru-RU" sz="3600" dirty="0"/>
              <a:t>Сгибание листа бумаги пополам (выявляем содружество обеих рук в работе).</a:t>
            </a:r>
          </a:p>
        </p:txBody>
      </p:sp>
    </p:spTree>
    <p:extLst>
      <p:ext uri="{BB962C8B-B14F-4D97-AF65-F5344CB8AC3E}">
        <p14:creationId xmlns:p14="http://schemas.microsoft.com/office/powerpoint/2010/main" val="2612668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0305" y="394692"/>
            <a:ext cx="11577918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4 блок</a:t>
            </a:r>
          </a:p>
          <a:p>
            <a:endParaRPr lang="ru-RU" dirty="0"/>
          </a:p>
          <a:p>
            <a:r>
              <a:rPr lang="ru-RU" dirty="0"/>
              <a:t>Упражнения на </a:t>
            </a:r>
            <a:r>
              <a:rPr lang="ru-RU" dirty="0" err="1"/>
              <a:t>дорисовывание</a:t>
            </a:r>
            <a:r>
              <a:rPr lang="ru-RU" dirty="0"/>
              <a:t> (отдельная система баллов)</a:t>
            </a:r>
          </a:p>
          <a:p>
            <a:endParaRPr lang="ru-RU" dirty="0"/>
          </a:p>
          <a:p>
            <a:r>
              <a:rPr lang="ru-RU" dirty="0"/>
              <a:t>Упражнение «Полоски». Методика: «Возьми в руку карандаш и посмотри на лежащий перед тобой лист бумаги. На нем есть полоски. Между этими полосками от начала листа до конца карандашом проведи прямые линии. Когда я скажу "Начали!", начни рисовать прямые линии, когда я скажу "Стоп!" - закончи выполнять задание и отложи карандаши в сторону. Работай быстро и внимательно». (На выполнение задания отводится 1 минута). Для этого задания используется тетрадный лист с разлиновкой «широкая строка».</a:t>
            </a:r>
          </a:p>
          <a:p>
            <a:endParaRPr lang="ru-RU" dirty="0"/>
          </a:p>
          <a:p>
            <a:r>
              <a:rPr lang="ru-RU" dirty="0"/>
              <a:t>Оценка</a:t>
            </a:r>
            <a:r>
              <a:rPr lang="ru-RU" dirty="0" smtClean="0"/>
              <a:t>:</a:t>
            </a:r>
            <a:endParaRPr lang="ru-RU" dirty="0"/>
          </a:p>
          <a:p>
            <a:r>
              <a:rPr lang="ru-RU" dirty="0"/>
              <a:t>3 балла – ребенок заполнил 3 строки при удовлетворительном качестве исполнения (проведенные линии расположены ближе к центру строки, для них характерна умеренная волнистость, нарисованы без отрывов, без выходов за пределы строк, без пропусков строк).</a:t>
            </a:r>
          </a:p>
          <a:p>
            <a:endParaRPr lang="ru-RU" dirty="0"/>
          </a:p>
          <a:p>
            <a:r>
              <a:rPr lang="ru-RU" dirty="0"/>
              <a:t>2 балла – ребенок заполнил 2 строк при удовлетворительном качестве исполнения (умеренная волнистость линий с тенденцией приближения к центру строки, без разрывов, без выходов за пределы строки, без пропусков строк</a:t>
            </a:r>
            <a:r>
              <a:rPr lang="ru-RU" dirty="0" smtClean="0"/>
              <a:t>).</a:t>
            </a:r>
            <a:endParaRPr lang="ru-RU" dirty="0"/>
          </a:p>
          <a:p>
            <a:r>
              <a:rPr lang="ru-RU" dirty="0"/>
              <a:t>1 балл – ребенок заполнил 1 строку или выполненное задание отличается неудовлетворительным качеством исполнения (значительные скосы линий относительно центра строки, выход за ее пределы и/или обрывы линий, пропуски строк</a:t>
            </a:r>
            <a:r>
              <a:rPr lang="ru-RU" dirty="0" smtClean="0"/>
              <a:t>).</a:t>
            </a:r>
            <a:endParaRPr lang="ru-RU" dirty="0"/>
          </a:p>
          <a:p>
            <a:r>
              <a:rPr lang="ru-RU" dirty="0"/>
              <a:t>0 баллов – с заданием не справился.</a:t>
            </a:r>
          </a:p>
        </p:txBody>
      </p:sp>
    </p:spTree>
    <p:extLst>
      <p:ext uri="{BB962C8B-B14F-4D97-AF65-F5344CB8AC3E}">
        <p14:creationId xmlns:p14="http://schemas.microsoft.com/office/powerpoint/2010/main" val="3992145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8211" y="282388"/>
            <a:ext cx="11483789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Упражнение «Дорожки». Методика: «Возьми в руку карандаш и посмотри на лежащий перед тобой лист бумаги. На нем есть дорожки. Проведи линию по середине дорожки, не отрывая карандаш от бумаги».</a:t>
            </a:r>
          </a:p>
          <a:p>
            <a:endParaRPr lang="ru-RU" sz="2800" dirty="0"/>
          </a:p>
          <a:p>
            <a:r>
              <a:rPr lang="ru-RU" sz="2800" dirty="0"/>
              <a:t>Оценка:</a:t>
            </a:r>
          </a:p>
          <a:p>
            <a:endParaRPr lang="ru-RU" sz="2800" dirty="0"/>
          </a:p>
          <a:p>
            <a:r>
              <a:rPr lang="ru-RU" sz="2800" dirty="0"/>
              <a:t>3 балла – без ошибок.</a:t>
            </a:r>
          </a:p>
          <a:p>
            <a:endParaRPr lang="ru-RU" sz="2800" dirty="0"/>
          </a:p>
          <a:p>
            <a:r>
              <a:rPr lang="ru-RU" sz="2800" dirty="0"/>
              <a:t>2 балла – ребенок 1 – 2 раза вышел за границу линии.</a:t>
            </a:r>
          </a:p>
          <a:p>
            <a:endParaRPr lang="ru-RU" sz="2800" dirty="0"/>
          </a:p>
          <a:p>
            <a:r>
              <a:rPr lang="ru-RU" sz="2800" dirty="0"/>
              <a:t>1 балл – ребенок 3 и более раз вышел за границу линии.</a:t>
            </a:r>
          </a:p>
          <a:p>
            <a:endParaRPr lang="ru-RU" sz="2800" dirty="0"/>
          </a:p>
          <a:p>
            <a:r>
              <a:rPr lang="ru-RU" sz="2800" dirty="0"/>
              <a:t>0 баллов – с заданием не справился.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7315" y="2347352"/>
            <a:ext cx="4211341" cy="1162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6124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8224" y="365409"/>
            <a:ext cx="1151068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Упражнение «Мячики». Методика: «Возьми в руку карандаш и посмотри на лежащий перед тобой лист бумаги. На нем есть мячики и кегля. Попади мячиками в кеглю. Старайся проводить прямые линии, не отрывая карандаш от бумаги».</a:t>
            </a:r>
          </a:p>
          <a:p>
            <a:endParaRPr lang="ru-RU" sz="2800" dirty="0"/>
          </a:p>
          <a:p>
            <a:r>
              <a:rPr lang="ru-RU" sz="2800" dirty="0"/>
              <a:t>Оценка:</a:t>
            </a:r>
          </a:p>
          <a:p>
            <a:r>
              <a:rPr lang="ru-RU" sz="2800" dirty="0"/>
              <a:t>3 балла – все линии прямые и попадают точно в кеглю.</a:t>
            </a:r>
          </a:p>
          <a:p>
            <a:endParaRPr lang="ru-RU" sz="2800" dirty="0"/>
          </a:p>
          <a:p>
            <a:r>
              <a:rPr lang="ru-RU" sz="2800" dirty="0"/>
              <a:t>2 балла – 1–2 ошибки (ошибкой считается непрямая линия или непопадание линии в кеглю).</a:t>
            </a:r>
          </a:p>
          <a:p>
            <a:endParaRPr lang="ru-RU" sz="2800" dirty="0"/>
          </a:p>
          <a:p>
            <a:r>
              <a:rPr lang="ru-RU" sz="2800" dirty="0"/>
              <a:t>1 балл – 3 и более ошибок.</a:t>
            </a:r>
          </a:p>
          <a:p>
            <a:endParaRPr lang="ru-RU" sz="2800" dirty="0"/>
          </a:p>
          <a:p>
            <a:r>
              <a:rPr lang="ru-RU" sz="2800" dirty="0"/>
              <a:t>0 баллов – с заданием не справился.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5988" y="4907896"/>
            <a:ext cx="3500591" cy="1582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7528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4083" y="296813"/>
            <a:ext cx="11577917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Упражнение «Узоры». Методика: «Возьми в руку карандаш и продолжи рисовать узоры. Старайся не отрывать карандаш от бумаги».</a:t>
            </a:r>
          </a:p>
          <a:p>
            <a:endParaRPr lang="ru-RU" sz="3200" dirty="0"/>
          </a:p>
          <a:p>
            <a:r>
              <a:rPr lang="ru-RU" sz="3200" dirty="0"/>
              <a:t>Оценка:</a:t>
            </a:r>
          </a:p>
          <a:p>
            <a:r>
              <a:rPr lang="ru-RU" sz="3200" dirty="0"/>
              <a:t>3 балла – без ошибок.</a:t>
            </a:r>
          </a:p>
          <a:p>
            <a:endParaRPr lang="ru-RU" sz="3200" dirty="0"/>
          </a:p>
          <a:p>
            <a:r>
              <a:rPr lang="ru-RU" sz="3200" dirty="0"/>
              <a:t>2 балла – с ошибками.</a:t>
            </a:r>
          </a:p>
          <a:p>
            <a:endParaRPr lang="ru-RU" sz="3200" dirty="0"/>
          </a:p>
          <a:p>
            <a:r>
              <a:rPr lang="ru-RU" sz="3200" dirty="0"/>
              <a:t>1 балл – ребенок не смог продолжить 1 или 2 узора.</a:t>
            </a:r>
          </a:p>
          <a:p>
            <a:endParaRPr lang="ru-RU" sz="3200" dirty="0"/>
          </a:p>
          <a:p>
            <a:r>
              <a:rPr lang="ru-RU" sz="3200" dirty="0"/>
              <a:t>0 баллов – с заданием не справился.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3040" y="2199994"/>
            <a:ext cx="4876419" cy="1618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4770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1705" y="1166843"/>
            <a:ext cx="1155102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Упражнение «Узоры по клеточкам». Методика: «Возьми в руку карандаш и продолжи рисовать узоры по клеточкам».</a:t>
            </a:r>
          </a:p>
          <a:p>
            <a:endParaRPr lang="ru-RU" sz="2800" dirty="0"/>
          </a:p>
          <a:p>
            <a:r>
              <a:rPr lang="ru-RU" sz="2800" dirty="0"/>
              <a:t>Оценка:</a:t>
            </a:r>
          </a:p>
          <a:p>
            <a:endParaRPr lang="ru-RU" sz="2800" dirty="0"/>
          </a:p>
          <a:p>
            <a:r>
              <a:rPr lang="ru-RU" sz="2800" dirty="0"/>
              <a:t>3 балла – без ошибок.</a:t>
            </a:r>
          </a:p>
          <a:p>
            <a:endParaRPr lang="ru-RU" sz="2800" dirty="0"/>
          </a:p>
          <a:p>
            <a:r>
              <a:rPr lang="ru-RU" sz="2800" dirty="0"/>
              <a:t>2 балла – с ошибками.</a:t>
            </a:r>
          </a:p>
          <a:p>
            <a:endParaRPr lang="ru-RU" sz="2800" dirty="0"/>
          </a:p>
          <a:p>
            <a:r>
              <a:rPr lang="ru-RU" sz="2800" dirty="0"/>
              <a:t>1 балл – ребенок не смог продолжить 1 или 2 узора.</a:t>
            </a:r>
          </a:p>
          <a:p>
            <a:endParaRPr lang="ru-RU" sz="2800" dirty="0"/>
          </a:p>
          <a:p>
            <a:r>
              <a:rPr lang="ru-RU" sz="2800" dirty="0"/>
              <a:t>0 баллов – с заданием не справился.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9056" y="2775136"/>
            <a:ext cx="4924425" cy="1536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55680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36</TotalTime>
  <Words>1098</Words>
  <Application>Microsoft Office PowerPoint</Application>
  <PresentationFormat>Широкоэкранный</PresentationFormat>
  <Paragraphs>119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Century Gothic</vt:lpstr>
      <vt:lpstr>Wingdings 3</vt:lpstr>
      <vt:lpstr>Легкий дым</vt:lpstr>
      <vt:lpstr>Задания для диагностики развития мелкой моторики рук детей 5-6 лет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apryshko00@mail.ru</dc:creator>
  <cp:lastModifiedBy>apryshko00@mail.ru</cp:lastModifiedBy>
  <cp:revision>4</cp:revision>
  <dcterms:created xsi:type="dcterms:W3CDTF">2020-10-05T05:23:43Z</dcterms:created>
  <dcterms:modified xsi:type="dcterms:W3CDTF">2020-10-05T06:00:14Z</dcterms:modified>
</cp:coreProperties>
</file>