
<file path=[Content_Types].xml><?xml version="1.0" encoding="utf-8"?>
<Types xmlns="http://schemas.openxmlformats.org/package/2006/content-types">
  <Default Extension="png" ContentType="image/png"/>
  <Default Extension="mp3" ContentType="audio/m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ppt/theme/themeOverride5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4" r:id="rId19"/>
    <p:sldId id="273" r:id="rId20"/>
    <p:sldId id="275" r:id="rId21"/>
    <p:sldId id="278" r:id="rId22"/>
    <p:sldId id="279" r:id="rId2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89587" autoAdjust="0"/>
  </p:normalViewPr>
  <p:slideViewPr>
    <p:cSldViewPr snapToGrid="0">
      <p:cViewPr varScale="1">
        <p:scale>
          <a:sx n="46" d="100"/>
          <a:sy n="46" d="100"/>
        </p:scale>
        <p:origin x="786" y="3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6D6858-4542-4499-A41E-501042376A54}" type="datetimeFigureOut">
              <a:rPr lang="ru-RU" smtClean="0"/>
              <a:t>16.11.2022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BEF9D6-7E32-4DAF-BACD-36412B05ED1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570733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6D6858-4542-4499-A41E-501042376A54}" type="datetimeFigureOut">
              <a:rPr lang="ru-RU" smtClean="0"/>
              <a:t>16.11.2022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BEF9D6-7E32-4DAF-BACD-36412B05ED1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360401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6D6858-4542-4499-A41E-501042376A54}" type="datetimeFigureOut">
              <a:rPr lang="ru-RU" smtClean="0"/>
              <a:t>16.11.2022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BEF9D6-7E32-4DAF-BACD-36412B05ED1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909659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6D6858-4542-4499-A41E-501042376A54}" type="datetimeFigureOut">
              <a:rPr lang="ru-RU" smtClean="0"/>
              <a:t>16.11.2022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BEF9D6-7E32-4DAF-BACD-36412B05ED1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901317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6D6858-4542-4499-A41E-501042376A54}" type="datetimeFigureOut">
              <a:rPr lang="ru-RU" smtClean="0"/>
              <a:t>16.11.2022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BEF9D6-7E32-4DAF-BACD-36412B05ED1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852121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6D6858-4542-4499-A41E-501042376A54}" type="datetimeFigureOut">
              <a:rPr lang="ru-RU" smtClean="0"/>
              <a:t>16.11.2022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BEF9D6-7E32-4DAF-BACD-36412B05ED1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704449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6D6858-4542-4499-A41E-501042376A54}" type="datetimeFigureOut">
              <a:rPr lang="ru-RU" smtClean="0"/>
              <a:t>16.11.2022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BEF9D6-7E32-4DAF-BACD-36412B05ED1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300682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6D6858-4542-4499-A41E-501042376A54}" type="datetimeFigureOut">
              <a:rPr lang="ru-RU" smtClean="0"/>
              <a:t>16.11.2022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BEF9D6-7E32-4DAF-BACD-36412B05ED1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01325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6D6858-4542-4499-A41E-501042376A54}" type="datetimeFigureOut">
              <a:rPr lang="ru-RU" smtClean="0"/>
              <a:t>16.11.2022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BEF9D6-7E32-4DAF-BACD-36412B05ED1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988957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6D6858-4542-4499-A41E-501042376A54}" type="datetimeFigureOut">
              <a:rPr lang="ru-RU" smtClean="0"/>
              <a:t>16.11.2022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BEF9D6-7E32-4DAF-BACD-36412B05ED1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37037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6D6858-4542-4499-A41E-501042376A54}" type="datetimeFigureOut">
              <a:rPr lang="ru-RU" smtClean="0"/>
              <a:t>16.11.2022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BEF9D6-7E32-4DAF-BACD-36412B05ED1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972897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6D6858-4542-4499-A41E-501042376A54}" type="datetimeFigureOut">
              <a:rPr lang="ru-RU" smtClean="0"/>
              <a:t>16.11.2022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BEF9D6-7E32-4DAF-BACD-36412B05ED1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22683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15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.png"/><Relationship Id="rId9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21.png"/><Relationship Id="rId7" Type="http://schemas.openxmlformats.org/officeDocument/2006/relationships/image" Target="../media/image2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10" Type="http://schemas.openxmlformats.org/officeDocument/2006/relationships/image" Target="../media/image28.png"/><Relationship Id="rId4" Type="http://schemas.openxmlformats.org/officeDocument/2006/relationships/image" Target="../media/image22.png"/><Relationship Id="rId9" Type="http://schemas.openxmlformats.org/officeDocument/2006/relationships/image" Target="../media/image2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35.png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1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38.png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6" Type="http://schemas.openxmlformats.org/officeDocument/2006/relationships/image" Target="../media/image37.png"/><Relationship Id="rId5" Type="http://schemas.openxmlformats.org/officeDocument/2006/relationships/image" Target="../media/image36.png"/><Relationship Id="rId4" Type="http://schemas.openxmlformats.org/officeDocument/2006/relationships/image" Target="../media/image1.png"/><Relationship Id="rId9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42.png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6" Type="http://schemas.openxmlformats.org/officeDocument/2006/relationships/image" Target="../media/image41.png"/><Relationship Id="rId5" Type="http://schemas.openxmlformats.org/officeDocument/2006/relationships/image" Target="../media/image40.png"/><Relationship Id="rId10" Type="http://schemas.openxmlformats.org/officeDocument/2006/relationships/image" Target="../media/image17.png"/><Relationship Id="rId4" Type="http://schemas.openxmlformats.org/officeDocument/2006/relationships/image" Target="../media/image1.png"/><Relationship Id="rId9" Type="http://schemas.openxmlformats.org/officeDocument/2006/relationships/image" Target="../media/image4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tepid.ru/animals-5/ussuri-brown-bear.html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2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3.xml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4.xml"/><Relationship Id="rId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11.png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5.xml"/><Relationship Id="rId6" Type="http://schemas.openxmlformats.org/officeDocument/2006/relationships/image" Target="../media/image10.png"/><Relationship Id="rId5" Type="http://schemas.openxmlformats.org/officeDocument/2006/relationships/hyperlink" Target="https://www.youtube.com/watch?v=Eaw7oR60SUI&amp;t=7s" TargetMode="External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858252" y="240718"/>
            <a:ext cx="1086050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/>
              <a:t>Краевое государственное автономное</a:t>
            </a:r>
          </a:p>
          <a:p>
            <a:pPr algn="ctr"/>
            <a:r>
              <a:rPr lang="ru-RU" sz="2400" b="1" dirty="0" smtClean="0"/>
              <a:t> профессиональное образовательное учреждение</a:t>
            </a:r>
          </a:p>
          <a:p>
            <a:pPr algn="ctr"/>
            <a:r>
              <a:rPr lang="ru-RU" sz="2400" b="1" dirty="0" smtClean="0"/>
              <a:t>"Уссурийский колледж технологии и управления"</a:t>
            </a:r>
            <a:endParaRPr lang="ru-RU" sz="2400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5935579" y="5431940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/>
            <a:r>
              <a:rPr lang="ru-RU" dirty="0" smtClean="0"/>
              <a:t>Выполнил: Приходько Никита Викторович</a:t>
            </a:r>
          </a:p>
          <a:p>
            <a:pPr algn="r"/>
            <a:r>
              <a:rPr lang="ru-RU" dirty="0" smtClean="0"/>
              <a:t>Руководитель: </a:t>
            </a:r>
            <a:r>
              <a:rPr lang="ru-RU" dirty="0" err="1" smtClean="0"/>
              <a:t>Дзюбинская</a:t>
            </a:r>
            <a:r>
              <a:rPr lang="ru-RU" dirty="0" smtClean="0"/>
              <a:t> Оксана Владимировна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4860758" y="6283469"/>
            <a:ext cx="6096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/>
              <a:t>Уссурийск 2022 г.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042737" y="2220776"/>
            <a:ext cx="10491537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СИХОТЭ-АЛЬНЬСКИЙ ГОСУДАРСТВЕННЫЙ ПРИРОДНЫЙ ЗАПОВЕДНИК</a:t>
            </a:r>
            <a:endParaRPr lang="ru-RU" sz="4400" b="1" i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92251953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3764898" y="234434"/>
            <a:ext cx="134786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i="1" cap="all" dirty="0" smtClean="0">
                <a:solidFill>
                  <a:srgbClr val="002060"/>
                </a:solidFill>
              </a:rPr>
              <a:t>МИССИЯ</a:t>
            </a:r>
            <a:endParaRPr lang="ru-RU" sz="2400" b="1" i="1" cap="all" dirty="0">
              <a:solidFill>
                <a:srgbClr val="00206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23850" y="696099"/>
            <a:ext cx="4426967" cy="1714500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i="1" u="sng" dirty="0" smtClean="0"/>
              <a:t>Сохранить уникальные природные комплексы Центрального Сихотэ-Алиня и прививать любовь к природе!</a:t>
            </a:r>
            <a:endParaRPr lang="ru-RU" b="1" i="1" u="sng" dirty="0"/>
          </a:p>
        </p:txBody>
      </p:sp>
      <p:cxnSp>
        <p:nvCxnSpPr>
          <p:cNvPr id="6" name="Прямая со стрелкой 5"/>
          <p:cNvCxnSpPr/>
          <p:nvPr/>
        </p:nvCxnSpPr>
        <p:spPr>
          <a:xfrm>
            <a:off x="4912742" y="553916"/>
            <a:ext cx="78540" cy="2318348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Прямоугольник 6"/>
          <p:cNvSpPr/>
          <p:nvPr/>
        </p:nvSpPr>
        <p:spPr>
          <a:xfrm>
            <a:off x="272907" y="2872264"/>
            <a:ext cx="6299344" cy="3985736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fontAlgn="base"/>
            <a:r>
              <a:rPr lang="ru-RU" b="1" dirty="0">
                <a:solidFill>
                  <a:srgbClr val="002060"/>
                </a:solidFill>
              </a:rPr>
              <a:t>Цели:</a:t>
            </a:r>
            <a:endParaRPr lang="ru-RU" dirty="0">
              <a:solidFill>
                <a:srgbClr val="002060"/>
              </a:solidFill>
            </a:endParaRPr>
          </a:p>
          <a:p>
            <a:pPr marL="342900" indent="-342900" fontAlgn="base">
              <a:buFont typeface="+mj-lt"/>
              <a:buAutoNum type="alphaUcPeriod"/>
            </a:pPr>
            <a:r>
              <a:rPr lang="ru-RU" dirty="0">
                <a:solidFill>
                  <a:srgbClr val="002060"/>
                </a:solidFill>
              </a:rPr>
              <a:t>Сохранение и изучение естественного хода природных процессов и явлений, генетического фонда растительного и животного мира, отдельных видов и сообществ растений и животных, типичных и уникальных экологических систем.</a:t>
            </a:r>
          </a:p>
          <a:p>
            <a:pPr marL="342900" indent="-342900" fontAlgn="base">
              <a:buFont typeface="+mj-lt"/>
              <a:buAutoNum type="alphaUcPeriod"/>
            </a:pPr>
            <a:r>
              <a:rPr lang="ru-RU" dirty="0">
                <a:solidFill>
                  <a:srgbClr val="002060"/>
                </a:solidFill>
              </a:rPr>
              <a:t>Создание благоприятного общественного мнения о заповеднике и его деятельности, привлечение внимания общества к его проблемам и решающим задачам.</a:t>
            </a:r>
          </a:p>
          <a:p>
            <a:pPr marL="342900" indent="-342900" fontAlgn="base">
              <a:buFont typeface="+mj-lt"/>
              <a:buAutoNum type="alphaUcPeriod"/>
            </a:pPr>
            <a:r>
              <a:rPr lang="ru-RU" dirty="0">
                <a:solidFill>
                  <a:srgbClr val="002060"/>
                </a:solidFill>
              </a:rPr>
              <a:t>Участие в формировании экологического сознания и развития экологической культуры людей.</a:t>
            </a:r>
          </a:p>
          <a:p>
            <a:pPr marL="342900" indent="-342900" fontAlgn="base">
              <a:buFont typeface="+mj-lt"/>
              <a:buAutoNum type="alphaUcPeriod"/>
            </a:pPr>
            <a:r>
              <a:rPr lang="ru-RU" dirty="0">
                <a:solidFill>
                  <a:srgbClr val="002060"/>
                </a:solidFill>
              </a:rPr>
              <a:t>Содействие решению региональных экологических проблем.</a:t>
            </a:r>
          </a:p>
          <a:p>
            <a:pPr fontAlgn="base"/>
            <a:endParaRPr lang="ru-RU" dirty="0"/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6734176" y="234434"/>
            <a:ext cx="5207470" cy="639273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Задачи:</a:t>
            </a:r>
          </a:p>
          <a:p>
            <a:pPr algn="ctr"/>
            <a:r>
              <a:rPr lang="ru-RU" dirty="0" smtClean="0">
                <a:solidFill>
                  <a:srgbClr val="FF0000"/>
                </a:solidFill>
              </a:rPr>
              <a:t>1) организация и осуществление охраны природных территорий в целях сохранения биологического разнообразия и поддержания в естественном состоянии охраняемых природных комплексов и объектов Среднего Сихотэ-Алиня;</a:t>
            </a:r>
          </a:p>
          <a:p>
            <a:pPr algn="ctr"/>
            <a:r>
              <a:rPr lang="ru-RU" dirty="0" smtClean="0">
                <a:solidFill>
                  <a:srgbClr val="FF0000"/>
                </a:solidFill>
              </a:rPr>
              <a:t>2) организация и проведение научных исследований,</a:t>
            </a:r>
          </a:p>
          <a:p>
            <a:pPr algn="ctr"/>
            <a:r>
              <a:rPr lang="ru-RU" dirty="0" smtClean="0">
                <a:solidFill>
                  <a:srgbClr val="FF0000"/>
                </a:solidFill>
              </a:rPr>
              <a:t>3) осуществление экологического мониторинга;</a:t>
            </a:r>
          </a:p>
          <a:p>
            <a:pPr algn="ctr"/>
            <a:r>
              <a:rPr lang="ru-RU" dirty="0" smtClean="0">
                <a:solidFill>
                  <a:srgbClr val="FF0000"/>
                </a:solidFill>
              </a:rPr>
              <a:t>4) выполнение эколого-просветительской работы и организация познавательного туризма;</a:t>
            </a:r>
          </a:p>
          <a:p>
            <a:pPr algn="ctr"/>
            <a:r>
              <a:rPr lang="ru-RU" dirty="0" smtClean="0">
                <a:solidFill>
                  <a:srgbClr val="FF0000"/>
                </a:solidFill>
              </a:rPr>
              <a:t>5) участие в государственной экологической экспертизе проектов строительства, реконструкции и расширения хозяйственных и иных объектов, а так же схем их размещения и развития в Среднем Сихотэ-Алине;</a:t>
            </a:r>
          </a:p>
          <a:p>
            <a:pPr algn="ctr"/>
            <a:r>
              <a:rPr lang="ru-RU" dirty="0" smtClean="0">
                <a:solidFill>
                  <a:srgbClr val="FF0000"/>
                </a:solidFill>
              </a:rPr>
              <a:t>6) содействие в подготовке научных кадров и специалистов в области охраны окружающей природной среды.</a:t>
            </a:r>
            <a:endParaRPr lang="ru-RU" dirty="0">
              <a:solidFill>
                <a:srgbClr val="FF0000"/>
              </a:solidFill>
            </a:endParaRPr>
          </a:p>
        </p:txBody>
      </p:sp>
      <p:cxnSp>
        <p:nvCxnSpPr>
          <p:cNvPr id="15" name="Прямая со стрелкой 14"/>
          <p:cNvCxnSpPr/>
          <p:nvPr/>
        </p:nvCxnSpPr>
        <p:spPr>
          <a:xfrm>
            <a:off x="4952012" y="514350"/>
            <a:ext cx="1880300" cy="859743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7840952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8816"/>
            <a:ext cx="12192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611559" y="883271"/>
            <a:ext cx="9010114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cap="all" dirty="0">
                <a:solidFill>
                  <a:srgbClr val="002060"/>
                </a:solidFill>
              </a:rPr>
              <a:t>ПРИРОДНЫЕ </a:t>
            </a:r>
            <a:r>
              <a:rPr lang="ru-RU" sz="2400" b="1" i="1" cap="all" dirty="0" smtClean="0">
                <a:solidFill>
                  <a:srgbClr val="002060"/>
                </a:solidFill>
              </a:rPr>
              <a:t>УСЛОВИЯ</a:t>
            </a:r>
            <a:endParaRPr lang="ru-RU" b="1" i="1" cap="all" dirty="0" smtClean="0">
              <a:solidFill>
                <a:srgbClr val="FFFF00"/>
              </a:solidFill>
            </a:endParaRPr>
          </a:p>
          <a:p>
            <a:pPr marL="342900" indent="-342900">
              <a:buAutoNum type="arabicPeriod"/>
            </a:pPr>
            <a:endParaRPr lang="ru-RU" b="1" i="1" cap="all" dirty="0" smtClean="0">
              <a:solidFill>
                <a:srgbClr val="FFFF00"/>
              </a:solidFill>
            </a:endParaRPr>
          </a:p>
          <a:p>
            <a:pPr marL="342900" indent="-342900">
              <a:buAutoNum type="arabicPeriod"/>
            </a:pPr>
            <a:endParaRPr lang="ru-RU" b="1" i="1" cap="all" dirty="0">
              <a:solidFill>
                <a:srgbClr val="FFFF00"/>
              </a:solidFill>
            </a:endParaRPr>
          </a:p>
          <a:p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9222159" y="215211"/>
            <a:ext cx="169719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 smtClean="0">
                <a:solidFill>
                  <a:srgbClr val="FFFF00"/>
                </a:solidFill>
              </a:rPr>
              <a:t>Археология</a:t>
            </a:r>
            <a:endParaRPr lang="ru-RU" sz="2400" dirty="0">
              <a:solidFill>
                <a:srgbClr val="FFFF00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78184" y="1016817"/>
            <a:ext cx="3297540" cy="373904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7030A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6" name="Прямоугольник 5"/>
          <p:cNvSpPr/>
          <p:nvPr/>
        </p:nvSpPr>
        <p:spPr>
          <a:xfrm>
            <a:off x="285751" y="1585766"/>
            <a:ext cx="8047121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/>
            <a:r>
              <a:rPr lang="ru-RU" sz="2000" b="1" cap="all" dirty="0">
                <a:solidFill>
                  <a:srgbClr val="00B0F0"/>
                </a:solidFill>
                <a:latin typeface="Bahnschrift SemiBold" panose="020B0502040204020203" pitchFamily="34" charset="0"/>
              </a:rPr>
              <a:t>На территории заповедника и сопредельной территории находятся памятники разных археологических культур. К самой древней из них относится поселение </a:t>
            </a:r>
            <a:r>
              <a:rPr lang="ru-RU" sz="2000" b="1" cap="all" dirty="0" err="1">
                <a:solidFill>
                  <a:srgbClr val="00B0F0"/>
                </a:solidFill>
                <a:latin typeface="Bahnschrift SemiBold" panose="020B0502040204020203" pitchFamily="34" charset="0"/>
              </a:rPr>
              <a:t>Тернейского</a:t>
            </a:r>
            <a:r>
              <a:rPr lang="ru-RU" sz="2000" b="1" cap="all" dirty="0">
                <a:solidFill>
                  <a:srgbClr val="00B0F0"/>
                </a:solidFill>
                <a:latin typeface="Bahnschrift SemiBold" panose="020B0502040204020203" pitchFamily="34" charset="0"/>
              </a:rPr>
              <a:t> анклава </a:t>
            </a:r>
            <a:r>
              <a:rPr lang="ru-RU" sz="2000" b="1" cap="all" dirty="0" err="1">
                <a:solidFill>
                  <a:srgbClr val="00B0F0"/>
                </a:solidFill>
                <a:latin typeface="Bahnschrift SemiBold" panose="020B0502040204020203" pitchFamily="34" charset="0"/>
              </a:rPr>
              <a:t>устиновской</a:t>
            </a:r>
            <a:r>
              <a:rPr lang="ru-RU" sz="2000" b="1" cap="all" dirty="0">
                <a:solidFill>
                  <a:srgbClr val="00B0F0"/>
                </a:solidFill>
                <a:latin typeface="Bahnschrift SemiBold" panose="020B0502040204020203" pitchFamily="34" charset="0"/>
              </a:rPr>
              <a:t> культуры (мезолит) (8-7 тысячелетие до н.э.). Поселение расположено в среднем течении р. Таёжной. Второе по древности поселение  «Благодатное» находится на террасе в 600 метрах от берега моря и относится к </a:t>
            </a:r>
            <a:r>
              <a:rPr lang="ru-RU" sz="2000" b="1" cap="all" dirty="0" err="1">
                <a:solidFill>
                  <a:srgbClr val="00B0F0"/>
                </a:solidFill>
                <a:latin typeface="Bahnschrift SemiBold" panose="020B0502040204020203" pitchFamily="34" charset="0"/>
              </a:rPr>
              <a:t>лидовской</a:t>
            </a:r>
            <a:r>
              <a:rPr lang="ru-RU" sz="2000" b="1" cap="all" dirty="0">
                <a:solidFill>
                  <a:srgbClr val="00B0F0"/>
                </a:solidFill>
                <a:latin typeface="Bahnschrift SemiBold" panose="020B0502040204020203" pitchFamily="34" charset="0"/>
              </a:rPr>
              <a:t> культуре (эпоха </a:t>
            </a:r>
            <a:r>
              <a:rPr lang="ru-RU" sz="2000" b="1" cap="all" dirty="0" err="1">
                <a:solidFill>
                  <a:srgbClr val="00B0F0"/>
                </a:solidFill>
                <a:latin typeface="Bahnschrift SemiBold" panose="020B0502040204020203" pitchFamily="34" charset="0"/>
              </a:rPr>
              <a:t>палеометалла</a:t>
            </a:r>
            <a:r>
              <a:rPr lang="ru-RU" sz="2000" b="1" cap="all" dirty="0">
                <a:solidFill>
                  <a:srgbClr val="00B0F0"/>
                </a:solidFill>
                <a:latin typeface="Bahnschrift SemiBold" panose="020B0502040204020203" pitchFamily="34" charset="0"/>
              </a:rPr>
              <a:t>) (конец второго и начало первого тысячелетий до н. э.). 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285751" y="5141479"/>
            <a:ext cx="1190625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 smtClean="0">
                <a:solidFill>
                  <a:srgbClr val="00B0F0"/>
                </a:solidFill>
              </a:rPr>
              <a:t>В </a:t>
            </a:r>
            <a:r>
              <a:rPr lang="ru-RU" sz="2000" b="1" cap="all" dirty="0">
                <a:solidFill>
                  <a:srgbClr val="00B0F0"/>
                </a:solidFill>
                <a:latin typeface="Bahnschrift SemiBold" panose="020B0502040204020203" pitchFamily="34" charset="0"/>
              </a:rPr>
              <a:t>бассейне р. Джигитовки расположены городища: </a:t>
            </a:r>
            <a:r>
              <a:rPr lang="ru-RU" sz="2000" b="1" cap="all" dirty="0" err="1">
                <a:solidFill>
                  <a:srgbClr val="00B0F0"/>
                </a:solidFill>
                <a:latin typeface="Bahnschrift SemiBold" panose="020B0502040204020203" pitchFamily="34" charset="0"/>
              </a:rPr>
              <a:t>Куналейское</a:t>
            </a:r>
            <a:r>
              <a:rPr lang="ru-RU" sz="2000" b="1" cap="all" dirty="0">
                <a:solidFill>
                  <a:srgbClr val="00B0F0"/>
                </a:solidFill>
                <a:latin typeface="Bahnschrift SemiBold" panose="020B0502040204020203" pitchFamily="34" charset="0"/>
              </a:rPr>
              <a:t>, Красное озеро и Поднебесное, относящиеся к средневековым памятникам </a:t>
            </a:r>
            <a:r>
              <a:rPr lang="ru-RU" sz="2000" b="1" cap="all" dirty="0" err="1">
                <a:solidFill>
                  <a:srgbClr val="00B0F0"/>
                </a:solidFill>
                <a:latin typeface="Bahnschrift SemiBold" panose="020B0502040204020203" pitchFamily="34" charset="0"/>
              </a:rPr>
              <a:t>мохэской</a:t>
            </a:r>
            <a:r>
              <a:rPr lang="ru-RU" sz="2000" b="1" cap="all" dirty="0">
                <a:solidFill>
                  <a:srgbClr val="00B0F0"/>
                </a:solidFill>
                <a:latin typeface="Bahnschrift SemiBold" panose="020B0502040204020203" pitchFamily="34" charset="0"/>
              </a:rPr>
              <a:t>, </a:t>
            </a:r>
            <a:r>
              <a:rPr lang="ru-RU" sz="2000" b="1" cap="all" dirty="0" err="1">
                <a:solidFill>
                  <a:srgbClr val="00B0F0"/>
                </a:solidFill>
                <a:latin typeface="Bahnschrift SemiBold" panose="020B0502040204020203" pitchFamily="34" charset="0"/>
              </a:rPr>
              <a:t>бохайской</a:t>
            </a:r>
            <a:r>
              <a:rPr lang="ru-RU" sz="2000" b="1" cap="all" dirty="0">
                <a:solidFill>
                  <a:srgbClr val="00B0F0"/>
                </a:solidFill>
                <a:latin typeface="Bahnschrift SemiBold" panose="020B0502040204020203" pitchFamily="34" charset="0"/>
              </a:rPr>
              <a:t> и </a:t>
            </a:r>
            <a:r>
              <a:rPr lang="ru-RU" sz="2000" b="1" cap="all" dirty="0" err="1">
                <a:solidFill>
                  <a:srgbClr val="00B0F0"/>
                </a:solidFill>
                <a:latin typeface="Bahnschrift SemiBold" panose="020B0502040204020203" pitchFamily="34" charset="0"/>
              </a:rPr>
              <a:t>чжурчженьской</a:t>
            </a:r>
            <a:r>
              <a:rPr lang="ru-RU" sz="2000" b="1" cap="all" dirty="0">
                <a:solidFill>
                  <a:srgbClr val="00B0F0"/>
                </a:solidFill>
                <a:latin typeface="Bahnschrift SemiBold" panose="020B0502040204020203" pitchFamily="34" charset="0"/>
              </a:rPr>
              <a:t> культур (первое и начало второго тысячелетий н. э.), а также крепости и поселения средних веков и поселения 19-20 веков.</a:t>
            </a:r>
          </a:p>
        </p:txBody>
      </p:sp>
    </p:spTree>
    <p:extLst>
      <p:ext uri="{BB962C8B-B14F-4D97-AF65-F5344CB8AC3E}">
        <p14:creationId xmlns:p14="http://schemas.microsoft.com/office/powerpoint/2010/main" val="379974273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8816"/>
            <a:ext cx="12192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611559" y="883271"/>
            <a:ext cx="9010114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cap="all" dirty="0">
                <a:solidFill>
                  <a:srgbClr val="002060"/>
                </a:solidFill>
              </a:rPr>
              <a:t>ПРИРОДНЫЕ </a:t>
            </a:r>
            <a:r>
              <a:rPr lang="ru-RU" sz="2400" b="1" i="1" cap="all" dirty="0" smtClean="0">
                <a:solidFill>
                  <a:srgbClr val="002060"/>
                </a:solidFill>
              </a:rPr>
              <a:t>УСЛОВИЯ</a:t>
            </a:r>
            <a:endParaRPr lang="ru-RU" b="1" i="1" cap="all" dirty="0" smtClean="0">
              <a:solidFill>
                <a:srgbClr val="FFFF00"/>
              </a:solidFill>
            </a:endParaRPr>
          </a:p>
          <a:p>
            <a:pPr marL="342900" indent="-342900">
              <a:buAutoNum type="arabicPeriod"/>
            </a:pPr>
            <a:endParaRPr lang="ru-RU" b="1" i="1" cap="all" dirty="0" smtClean="0">
              <a:solidFill>
                <a:srgbClr val="FFFF00"/>
              </a:solidFill>
            </a:endParaRPr>
          </a:p>
          <a:p>
            <a:pPr marL="342900" indent="-342900">
              <a:buAutoNum type="arabicPeriod"/>
            </a:pPr>
            <a:endParaRPr lang="ru-RU" b="1" i="1" cap="all" dirty="0">
              <a:solidFill>
                <a:srgbClr val="FFFF00"/>
              </a:solidFill>
            </a:endParaRPr>
          </a:p>
          <a:p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9222159" y="215211"/>
            <a:ext cx="168995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 smtClean="0">
                <a:solidFill>
                  <a:srgbClr val="FFFF00"/>
                </a:solidFill>
              </a:rPr>
              <a:t>Гидрология</a:t>
            </a:r>
            <a:endParaRPr lang="ru-RU" sz="2400" dirty="0">
              <a:solidFill>
                <a:srgbClr val="FFFF0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85751" y="1341068"/>
            <a:ext cx="8047121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/>
            <a:r>
              <a:rPr lang="ru-RU" sz="2400" b="1" cap="all" dirty="0">
                <a:solidFill>
                  <a:srgbClr val="00B0F0"/>
                </a:solidFill>
                <a:latin typeface="Bahnschrift SemiBold" panose="020B0502040204020203" pitchFamily="34" charset="0"/>
              </a:rPr>
              <a:t>Наиболее крупные реки в пределах заповедника: Таежная (протяженность по территории заповедника 35 км), Серебрянка (60,5 км), Джигитовка (37,5 км), впадающие в Японское море, Колумбе (58,7 км) - приток р. Большая Уссурка (бассейн р. Амур)</a:t>
            </a: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410313" y="717764"/>
            <a:ext cx="3074335" cy="308900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00206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85751" y="3970514"/>
            <a:ext cx="3429000" cy="257517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00206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697581" y="3970513"/>
            <a:ext cx="2743200" cy="257517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00206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423611" y="4092862"/>
            <a:ext cx="2038519" cy="166399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00206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big-river_m1q75meo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0875048" y="5277323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78968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148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8816"/>
            <a:ext cx="12192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611559" y="883271"/>
            <a:ext cx="9010114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cap="all" dirty="0">
                <a:solidFill>
                  <a:srgbClr val="002060"/>
                </a:solidFill>
              </a:rPr>
              <a:t>ПРИРОДНЫЕ </a:t>
            </a:r>
            <a:r>
              <a:rPr lang="ru-RU" sz="2400" b="1" i="1" cap="all" dirty="0" smtClean="0">
                <a:solidFill>
                  <a:srgbClr val="002060"/>
                </a:solidFill>
              </a:rPr>
              <a:t>УСЛОВИЯ</a:t>
            </a:r>
            <a:endParaRPr lang="ru-RU" b="1" i="1" cap="all" dirty="0" smtClean="0">
              <a:solidFill>
                <a:srgbClr val="FFFF00"/>
              </a:solidFill>
            </a:endParaRPr>
          </a:p>
          <a:p>
            <a:pPr marL="342900" indent="-342900">
              <a:buAutoNum type="arabicPeriod"/>
            </a:pPr>
            <a:endParaRPr lang="ru-RU" b="1" i="1" cap="all" dirty="0" smtClean="0">
              <a:solidFill>
                <a:srgbClr val="FFFF00"/>
              </a:solidFill>
            </a:endParaRPr>
          </a:p>
          <a:p>
            <a:pPr marL="342900" indent="-342900">
              <a:buAutoNum type="arabicPeriod"/>
            </a:pPr>
            <a:endParaRPr lang="ru-RU" b="1" i="1" cap="all" dirty="0">
              <a:solidFill>
                <a:srgbClr val="FFFF00"/>
              </a:solidFill>
            </a:endParaRPr>
          </a:p>
          <a:p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9222159" y="215211"/>
            <a:ext cx="114877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 smtClean="0">
                <a:solidFill>
                  <a:srgbClr val="FFFF00"/>
                </a:solidFill>
              </a:rPr>
              <a:t>Климат</a:t>
            </a:r>
            <a:endParaRPr lang="ru-RU" sz="2400" dirty="0">
              <a:solidFill>
                <a:srgbClr val="FFFF0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04801" y="1234505"/>
            <a:ext cx="6457949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/>
            <a:r>
              <a:rPr lang="ru-RU" sz="2400" b="1" cap="all" dirty="0">
                <a:solidFill>
                  <a:srgbClr val="00B0F0"/>
                </a:solidFill>
                <a:latin typeface="Bahnschrift SemiBold" panose="020B0502040204020203" pitchFamily="34" charset="0"/>
              </a:rPr>
              <a:t>Климат заповедника носит ярко выраженный муссонный характер, проявляющийся в резко противоположной смене направления ветра зимой и летом. Годовая сумма температур вегетационного периода заповедника около 2000 – 2500 ºС, безморозный период - 105-120 дней, вегетационный период порядка 150 дней, годовая сумма осадков более 700 мм. Основное количество осадков (75-85%) выпадает в безморозное, влажное время года - с апреля по </a:t>
            </a:r>
            <a:r>
              <a:rPr lang="ru-RU" sz="2400" b="1" cap="all" dirty="0" smtClean="0">
                <a:solidFill>
                  <a:srgbClr val="00B0F0"/>
                </a:solidFill>
                <a:latin typeface="Bahnschrift SemiBold" panose="020B0502040204020203" pitchFamily="34" charset="0"/>
              </a:rPr>
              <a:t>ноябрь</a:t>
            </a:r>
            <a:r>
              <a:rPr lang="ru-RU" sz="2400" dirty="0" smtClean="0">
                <a:solidFill>
                  <a:srgbClr val="00B0F0"/>
                </a:solidFill>
              </a:rPr>
              <a:t>.</a:t>
            </a:r>
            <a:endParaRPr lang="ru-RU" sz="2400" b="1" cap="all" dirty="0">
              <a:solidFill>
                <a:srgbClr val="00B0F0"/>
              </a:solidFill>
              <a:latin typeface="Bahnschrift SemiBold" panose="020B0502040204020203" pitchFamily="34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36677" y="1082104"/>
            <a:ext cx="4169991" cy="425189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00206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18581685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8816"/>
            <a:ext cx="12192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611559" y="883271"/>
            <a:ext cx="9010114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cap="all" dirty="0">
                <a:solidFill>
                  <a:srgbClr val="002060"/>
                </a:solidFill>
              </a:rPr>
              <a:t>ПРИРОДНЫЕ </a:t>
            </a:r>
            <a:r>
              <a:rPr lang="ru-RU" sz="2400" b="1" i="1" cap="all" dirty="0" smtClean="0">
                <a:solidFill>
                  <a:srgbClr val="002060"/>
                </a:solidFill>
              </a:rPr>
              <a:t>УСЛОВИЯ</a:t>
            </a:r>
            <a:endParaRPr lang="ru-RU" b="1" i="1" cap="all" dirty="0" smtClean="0">
              <a:solidFill>
                <a:srgbClr val="FFFF00"/>
              </a:solidFill>
            </a:endParaRPr>
          </a:p>
          <a:p>
            <a:pPr marL="342900" indent="-342900">
              <a:buAutoNum type="arabicPeriod"/>
            </a:pPr>
            <a:endParaRPr lang="ru-RU" b="1" i="1" cap="all" dirty="0" smtClean="0">
              <a:solidFill>
                <a:srgbClr val="FFFF00"/>
              </a:solidFill>
            </a:endParaRPr>
          </a:p>
          <a:p>
            <a:pPr marL="342900" indent="-342900">
              <a:buAutoNum type="arabicPeriod"/>
            </a:pPr>
            <a:endParaRPr lang="ru-RU" b="1" i="1" cap="all" dirty="0">
              <a:solidFill>
                <a:srgbClr val="FFFF00"/>
              </a:solidFill>
            </a:endParaRPr>
          </a:p>
          <a:p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9222159" y="215211"/>
            <a:ext cx="110318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 smtClean="0">
                <a:solidFill>
                  <a:srgbClr val="FFFF00"/>
                </a:solidFill>
              </a:rPr>
              <a:t>Почвы </a:t>
            </a:r>
            <a:endParaRPr lang="ru-RU" sz="2400" dirty="0">
              <a:solidFill>
                <a:srgbClr val="FFFF0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85751" y="1244886"/>
            <a:ext cx="6457949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/>
            <a:r>
              <a:rPr lang="ru-RU" sz="2400" b="1" cap="all" dirty="0">
                <a:solidFill>
                  <a:srgbClr val="00B0F0"/>
                </a:solidFill>
                <a:latin typeface="Bahnschrift SemiBold" panose="020B0502040204020203" pitchFamily="34" charset="0"/>
              </a:rPr>
              <a:t>Почвенный покров территории заповедника сложный и многокомпонентный. Он формировался в обстановке огромного разнообразия растительных ассоциаций, климатических и геоморфологических условий, пестроты петрографического и петрохимического составов коренных пород (и образующихся из них продуктов выветривания - почвообразующих субстратов</a:t>
            </a:r>
            <a:r>
              <a:rPr lang="ru-RU" sz="2400" b="1" cap="all" dirty="0" smtClean="0">
                <a:solidFill>
                  <a:srgbClr val="00B0F0"/>
                </a:solidFill>
                <a:latin typeface="Bahnschrift SemiBold" panose="020B0502040204020203" pitchFamily="34" charset="0"/>
              </a:rPr>
              <a:t>).</a:t>
            </a:r>
            <a:endParaRPr lang="ru-RU" sz="2400" b="1" cap="all" dirty="0">
              <a:solidFill>
                <a:srgbClr val="00B0F0"/>
              </a:solidFill>
              <a:latin typeface="Bahnschrift SemiBold" panose="020B0502040204020203" pitchFamily="34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92042" y="1244886"/>
            <a:ext cx="4951616" cy="427961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00206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09224528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8816"/>
            <a:ext cx="12192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611559" y="883271"/>
            <a:ext cx="9010114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cap="all" dirty="0" smtClean="0">
                <a:solidFill>
                  <a:srgbClr val="002060"/>
                </a:solidFill>
              </a:rPr>
              <a:t>               ПРИРОДНЫЕ УСЛОВИЯ</a:t>
            </a:r>
            <a:endParaRPr lang="ru-RU" b="1" i="1" cap="all" dirty="0" smtClean="0">
              <a:solidFill>
                <a:srgbClr val="FFFF00"/>
              </a:solidFill>
            </a:endParaRPr>
          </a:p>
          <a:p>
            <a:pPr marL="342900" indent="-342900">
              <a:buAutoNum type="arabicPeriod"/>
            </a:pPr>
            <a:endParaRPr lang="ru-RU" b="1" i="1" cap="all" dirty="0" smtClean="0">
              <a:solidFill>
                <a:srgbClr val="FFFF00"/>
              </a:solidFill>
            </a:endParaRPr>
          </a:p>
          <a:p>
            <a:pPr marL="342900" indent="-342900">
              <a:buAutoNum type="arabicPeriod"/>
            </a:pPr>
            <a:endParaRPr lang="ru-RU" b="1" i="1" cap="all" dirty="0">
              <a:solidFill>
                <a:srgbClr val="FFFF00"/>
              </a:solidFill>
            </a:endParaRPr>
          </a:p>
          <a:p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9222159" y="215211"/>
            <a:ext cx="113537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 smtClean="0">
                <a:solidFill>
                  <a:srgbClr val="FFFF00"/>
                </a:solidFill>
              </a:rPr>
              <a:t>Рельеф</a:t>
            </a:r>
            <a:endParaRPr lang="ru-RU" sz="2400" dirty="0">
              <a:solidFill>
                <a:srgbClr val="FFFF0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85751" y="1244886"/>
            <a:ext cx="6457949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/>
            <a:r>
              <a:rPr lang="ru-RU" sz="2400" b="1" cap="all" dirty="0">
                <a:solidFill>
                  <a:srgbClr val="00B0F0"/>
                </a:solidFill>
                <a:latin typeface="Bahnschrift SemiBold" panose="020B0502040204020203" pitchFamily="34" charset="0"/>
              </a:rPr>
              <a:t>Почвенный покров территории заповедника сложный и многокомпонентный. Он формировался в обстановке огромного разнообразия растительных ассоциаций, климатических и геоморфологических условий, пестроты петрографического и петрохимического составов коренных пород (и образующихся из них продуктов выветривания - почвообразующих субстратов</a:t>
            </a:r>
            <a:r>
              <a:rPr lang="ru-RU" sz="2400" b="1" cap="all" dirty="0" smtClean="0">
                <a:solidFill>
                  <a:srgbClr val="00B0F0"/>
                </a:solidFill>
                <a:latin typeface="Bahnschrift SemiBold" panose="020B0502040204020203" pitchFamily="34" charset="0"/>
              </a:rPr>
              <a:t>).</a:t>
            </a:r>
            <a:endParaRPr lang="ru-RU" sz="2400" b="1" cap="all" dirty="0">
              <a:solidFill>
                <a:srgbClr val="00B0F0"/>
              </a:solidFill>
              <a:latin typeface="Bahnschrift SemiBold" panose="020B0502040204020203" pitchFamily="34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05642" y="853224"/>
            <a:ext cx="4833034" cy="516918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00206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05212455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8816"/>
            <a:ext cx="12192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611559" y="883271"/>
            <a:ext cx="901011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cap="all" dirty="0" err="1">
                <a:solidFill>
                  <a:srgbClr val="002060"/>
                </a:solidFill>
              </a:rPr>
              <a:t>биОРАЗНООБРАЗИЕ</a:t>
            </a:r>
            <a:endParaRPr lang="ru-RU" sz="2400" b="1" i="1" cap="all" dirty="0">
              <a:solidFill>
                <a:srgbClr val="002060"/>
              </a:solidFill>
            </a:endParaRPr>
          </a:p>
          <a:p>
            <a:pPr marL="342900" indent="-342900">
              <a:buAutoNum type="arabicPeriod"/>
            </a:pPr>
            <a:endParaRPr lang="ru-RU" b="1" i="1" cap="all" dirty="0">
              <a:solidFill>
                <a:srgbClr val="FFFF00"/>
              </a:solidFill>
            </a:endParaRPr>
          </a:p>
          <a:p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57200" y="1543050"/>
            <a:ext cx="3048000" cy="355884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ФАУНА</a:t>
            </a:r>
            <a:endParaRPr lang="ru-RU" dirty="0"/>
          </a:p>
        </p:txBody>
      </p:sp>
      <p:sp>
        <p:nvSpPr>
          <p:cNvPr id="5" name="Прямоугольник с одним скругленным углом 4"/>
          <p:cNvSpPr/>
          <p:nvPr/>
        </p:nvSpPr>
        <p:spPr>
          <a:xfrm>
            <a:off x="285750" y="2171700"/>
            <a:ext cx="4914900" cy="3082688"/>
          </a:xfrm>
          <a:prstGeom prst="round1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ru-RU" b="1" i="1" dirty="0" smtClean="0"/>
          </a:p>
          <a:p>
            <a:pPr algn="ctr" fontAlgn="base"/>
            <a:r>
              <a:rPr lang="ru-RU" sz="1600" b="1" i="1" dirty="0" smtClean="0"/>
              <a:t>Уникальность </a:t>
            </a:r>
            <a:r>
              <a:rPr lang="ru-RU" sz="1600" b="1" i="1" dirty="0"/>
              <a:t>Сихотэ-Алинского заповедника заключается в смешении северных и южных форм растений и животных, которое поражало еще первых исследователей края. Виды охотской и маньчжурской флоры и фауны здесь образуют очень пестрые и многообразные сочетания.</a:t>
            </a:r>
            <a:endParaRPr lang="ru-RU" sz="1600" b="1" i="1" dirty="0" smtClean="0">
              <a:effectLst/>
            </a:endParaRPr>
          </a:p>
          <a:p>
            <a:pPr algn="ctr" fontAlgn="base"/>
            <a:r>
              <a:rPr lang="ru-RU" sz="1600" b="1" i="1" dirty="0"/>
              <a:t>Ведущие позиции в фауне Сихотэ-Алиня занимают виды, ареалы которых простираются в умеренных и субтропических широтах - либо только Восточной Азии, либо всей Евразии</a:t>
            </a:r>
            <a:r>
              <a:rPr lang="ru-RU" b="1" i="1" dirty="0"/>
              <a:t>.</a:t>
            </a:r>
            <a:endParaRPr lang="ru-RU" b="1" i="1" dirty="0" smtClean="0">
              <a:effectLst/>
            </a:endParaRPr>
          </a:p>
          <a:p>
            <a:r>
              <a:rPr lang="ru-RU" dirty="0" smtClean="0">
                <a:effectLst/>
              </a:rPr>
              <a:t/>
            </a:r>
            <a:br>
              <a:rPr lang="ru-RU" dirty="0" smtClean="0">
                <a:effectLst/>
              </a:rPr>
            </a:br>
            <a:endParaRPr lang="ru-RU" dirty="0"/>
          </a:p>
        </p:txBody>
      </p:sp>
      <p:cxnSp>
        <p:nvCxnSpPr>
          <p:cNvPr id="7" name="Прямая со стрелкой 6"/>
          <p:cNvCxnSpPr/>
          <p:nvPr/>
        </p:nvCxnSpPr>
        <p:spPr>
          <a:xfrm>
            <a:off x="3505200" y="1898934"/>
            <a:ext cx="762000" cy="215616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/>
          <p:nvPr/>
        </p:nvCxnSpPr>
        <p:spPr>
          <a:xfrm flipV="1">
            <a:off x="5105400" y="1351128"/>
            <a:ext cx="2477963" cy="1315846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Прямоугольник 9"/>
          <p:cNvSpPr/>
          <p:nvPr/>
        </p:nvSpPr>
        <p:spPr>
          <a:xfrm>
            <a:off x="7583363" y="451134"/>
            <a:ext cx="4132387" cy="1720566"/>
          </a:xfrm>
          <a:prstGeom prst="rect">
            <a:avLst/>
          </a:prstGeom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 algn="ctr">
              <a:buFont typeface="Wingdings" panose="05000000000000000000" pitchFamily="2" charset="2"/>
              <a:buChar char="q"/>
            </a:pPr>
            <a:r>
              <a:rPr lang="ru-RU" i="1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Беспозвоночные</a:t>
            </a:r>
          </a:p>
          <a:p>
            <a:pPr marL="285750" indent="-285750" algn="ctr">
              <a:buFont typeface="Wingdings" panose="05000000000000000000" pitchFamily="2" charset="2"/>
              <a:buChar char="q"/>
            </a:pPr>
            <a:r>
              <a:rPr lang="ru-RU" i="1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Рыбы</a:t>
            </a:r>
          </a:p>
          <a:p>
            <a:pPr marL="285750" indent="-285750" algn="ctr">
              <a:buFont typeface="Wingdings" panose="05000000000000000000" pitchFamily="2" charset="2"/>
              <a:buChar char="q"/>
            </a:pPr>
            <a:r>
              <a:rPr lang="ru-RU" i="1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Амфибии и рептилии</a:t>
            </a:r>
          </a:p>
          <a:p>
            <a:pPr marL="285750" indent="-285750" algn="ctr">
              <a:buFont typeface="Wingdings" panose="05000000000000000000" pitchFamily="2" charset="2"/>
              <a:buChar char="q"/>
            </a:pPr>
            <a:r>
              <a:rPr lang="ru-RU" i="1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Птицы</a:t>
            </a:r>
          </a:p>
          <a:p>
            <a:pPr marL="285750" indent="-285750" algn="ctr">
              <a:buFont typeface="Wingdings" panose="05000000000000000000" pitchFamily="2" charset="2"/>
              <a:buChar char="q"/>
            </a:pPr>
            <a:r>
              <a:rPr lang="ru-RU" i="1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Млекопитающие</a:t>
            </a:r>
            <a:endParaRPr lang="ru-RU" i="1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53178" y="2593123"/>
            <a:ext cx="2210276" cy="14859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15982" y="2603837"/>
            <a:ext cx="2219093" cy="147518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78163" y="361750"/>
            <a:ext cx="2054473" cy="153828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595460" y="4772109"/>
            <a:ext cx="2940195" cy="17145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5" name="Рисунок 14"/>
          <p:cNvPicPr>
            <a:picLocks noChangeAspect="1"/>
          </p:cNvPicPr>
          <p:nvPr/>
        </p:nvPicPr>
        <p:blipFill rotWithShape="1">
          <a:blip r:embed="rId7"/>
          <a:srcRect l="27274" t="13973" r="15646" b="24826"/>
          <a:stretch/>
        </p:blipFill>
        <p:spPr>
          <a:xfrm>
            <a:off x="10387603" y="2593123"/>
            <a:ext cx="1518647" cy="14859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6" name="Рисунок 15"/>
          <p:cNvPicPr>
            <a:picLocks noChangeAspect="1"/>
          </p:cNvPicPr>
          <p:nvPr/>
        </p:nvPicPr>
        <p:blipFill rotWithShape="1">
          <a:blip r:embed="rId8"/>
          <a:srcRect l="25933" t="14947" r="17268" b="16504"/>
          <a:stretch/>
        </p:blipFill>
        <p:spPr>
          <a:xfrm>
            <a:off x="9025528" y="4806261"/>
            <a:ext cx="2869724" cy="16051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66459" y="5032680"/>
            <a:ext cx="2560129" cy="145415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8" name="Рисунок 17"/>
          <p:cNvPicPr>
            <a:picLocks noChangeAspect="1"/>
          </p:cNvPicPr>
          <p:nvPr/>
        </p:nvPicPr>
        <p:blipFill rotWithShape="1">
          <a:blip r:embed="rId10"/>
          <a:srcRect l="9180" t="558" r="36372" b="20274"/>
          <a:stretch/>
        </p:blipFill>
        <p:spPr>
          <a:xfrm>
            <a:off x="3149439" y="4880139"/>
            <a:ext cx="1869629" cy="172530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319035728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97" y="58330"/>
            <a:ext cx="12192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611559" y="883271"/>
            <a:ext cx="901011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cap="all" dirty="0" err="1">
                <a:solidFill>
                  <a:srgbClr val="002060"/>
                </a:solidFill>
              </a:rPr>
              <a:t>биОРАЗНООБРАЗИЕ</a:t>
            </a:r>
            <a:endParaRPr lang="ru-RU" sz="2400" b="1" i="1" cap="all" dirty="0">
              <a:solidFill>
                <a:srgbClr val="002060"/>
              </a:solidFill>
            </a:endParaRPr>
          </a:p>
          <a:p>
            <a:pPr marL="342900" indent="-342900">
              <a:buAutoNum type="arabicPeriod"/>
            </a:pPr>
            <a:endParaRPr lang="ru-RU" b="1" i="1" cap="all" dirty="0">
              <a:solidFill>
                <a:srgbClr val="FFFF00"/>
              </a:solidFill>
            </a:endParaRPr>
          </a:p>
          <a:p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57200" y="1337481"/>
            <a:ext cx="3048000" cy="561453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ФЛОРА-СОСУВДИСТЫЕ РАСТЕНИЯ</a:t>
            </a:r>
            <a:endParaRPr lang="ru-RU" dirty="0"/>
          </a:p>
        </p:txBody>
      </p:sp>
      <p:sp>
        <p:nvSpPr>
          <p:cNvPr id="5" name="Прямоугольник с одним скругленным углом 4"/>
          <p:cNvSpPr/>
          <p:nvPr/>
        </p:nvSpPr>
        <p:spPr>
          <a:xfrm>
            <a:off x="134445" y="2114550"/>
            <a:ext cx="4914900" cy="3755229"/>
          </a:xfrm>
          <a:prstGeom prst="round1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r>
              <a:rPr lang="ru-RU" sz="1600" b="1" i="1" dirty="0"/>
              <a:t>Флора заповедника – это своеобразный и уникальный по своему составу комплекс видов. Здесь совместно произрастают представители и Восточно-Азиатской хвойно-широколиственной и Южно-Охотской темнохвойно-лесной геоботанических областей. Территория заповедника по флористическому районированию А.Л. </a:t>
            </a:r>
            <a:r>
              <a:rPr lang="ru-RU" sz="1600" b="1" i="1" dirty="0" err="1"/>
              <a:t>Тахтаджяна</a:t>
            </a:r>
            <a:r>
              <a:rPr lang="ru-RU" sz="1600" b="1" i="1" dirty="0"/>
              <a:t> относится к Восточно-Азиатской флористической области, Маньчжурской флористической провинции. Из 83 эндемичных для этой провинции видов 51 произрастает на территории заповедника. Во флоре заповедника присутствуют североамериканские элементы, встречаются представители </a:t>
            </a:r>
            <a:r>
              <a:rPr lang="ru-RU" sz="1600" b="1" i="1" dirty="0" err="1"/>
              <a:t>даурской</a:t>
            </a:r>
            <a:r>
              <a:rPr lang="ru-RU" sz="1600" b="1" i="1" dirty="0"/>
              <a:t> и охотской флоры.</a:t>
            </a:r>
          </a:p>
        </p:txBody>
      </p:sp>
      <p:cxnSp>
        <p:nvCxnSpPr>
          <p:cNvPr id="7" name="Прямая со стрелкой 6"/>
          <p:cNvCxnSpPr/>
          <p:nvPr/>
        </p:nvCxnSpPr>
        <p:spPr>
          <a:xfrm>
            <a:off x="3505200" y="1898934"/>
            <a:ext cx="762000" cy="215616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6" name="Прямоугольник 5"/>
          <p:cNvSpPr/>
          <p:nvPr/>
        </p:nvSpPr>
        <p:spPr>
          <a:xfrm>
            <a:off x="7582796" y="191069"/>
            <a:ext cx="4189863" cy="401244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>
                <a:solidFill>
                  <a:srgbClr val="FF0000"/>
                </a:solidFill>
              </a:rPr>
              <a:t>Общее количество сосудистых растений, произрастающих на территории заповедника – 1076 видов (из 129 семейств), что составляет 55% от флоры Приморья и Приамурья. Наибольшим числом видов представлены следующие семейства: Астровые (</a:t>
            </a:r>
            <a:r>
              <a:rPr lang="en-US" sz="1600" i="1" dirty="0" err="1">
                <a:solidFill>
                  <a:srgbClr val="FF0000"/>
                </a:solidFill>
              </a:rPr>
              <a:t>Asteraceae</a:t>
            </a:r>
            <a:r>
              <a:rPr lang="en-US" sz="1600" dirty="0">
                <a:solidFill>
                  <a:srgbClr val="FF0000"/>
                </a:solidFill>
              </a:rPr>
              <a:t>)</a:t>
            </a:r>
            <a:r>
              <a:rPr lang="en-US" sz="1600" i="1" dirty="0">
                <a:solidFill>
                  <a:srgbClr val="FF0000"/>
                </a:solidFill>
              </a:rPr>
              <a:t> – </a:t>
            </a:r>
            <a:r>
              <a:rPr lang="en-US" sz="1600" dirty="0">
                <a:solidFill>
                  <a:srgbClr val="FF0000"/>
                </a:solidFill>
              </a:rPr>
              <a:t>115</a:t>
            </a:r>
            <a:r>
              <a:rPr lang="en-US" sz="1600" i="1" dirty="0">
                <a:solidFill>
                  <a:srgbClr val="FF0000"/>
                </a:solidFill>
              </a:rPr>
              <a:t>, </a:t>
            </a:r>
            <a:r>
              <a:rPr lang="ru-RU" sz="1600" dirty="0" err="1">
                <a:solidFill>
                  <a:srgbClr val="FF0000"/>
                </a:solidFill>
              </a:rPr>
              <a:t>Сытевые</a:t>
            </a:r>
            <a:r>
              <a:rPr lang="ru-RU" sz="1600" dirty="0">
                <a:solidFill>
                  <a:srgbClr val="FF0000"/>
                </a:solidFill>
              </a:rPr>
              <a:t> (</a:t>
            </a:r>
            <a:r>
              <a:rPr lang="en-US" sz="1600" i="1" dirty="0" err="1">
                <a:solidFill>
                  <a:srgbClr val="FF0000"/>
                </a:solidFill>
              </a:rPr>
              <a:t>Cyperaceae</a:t>
            </a:r>
            <a:r>
              <a:rPr lang="en-US" sz="1600" dirty="0">
                <a:solidFill>
                  <a:srgbClr val="FF0000"/>
                </a:solidFill>
              </a:rPr>
              <a:t>)</a:t>
            </a:r>
            <a:r>
              <a:rPr lang="en-US" sz="1600" i="1" dirty="0">
                <a:solidFill>
                  <a:srgbClr val="FF0000"/>
                </a:solidFill>
              </a:rPr>
              <a:t> – </a:t>
            </a:r>
            <a:r>
              <a:rPr lang="en-US" sz="1600" dirty="0">
                <a:solidFill>
                  <a:srgbClr val="FF0000"/>
                </a:solidFill>
              </a:rPr>
              <a:t>91, </a:t>
            </a:r>
            <a:r>
              <a:rPr lang="ru-RU" sz="1600" dirty="0">
                <a:solidFill>
                  <a:srgbClr val="FF0000"/>
                </a:solidFill>
              </a:rPr>
              <a:t>Мятликовые (</a:t>
            </a:r>
            <a:r>
              <a:rPr lang="en-US" sz="1600" i="1" dirty="0" err="1">
                <a:solidFill>
                  <a:srgbClr val="FF0000"/>
                </a:solidFill>
              </a:rPr>
              <a:t>Poaceae</a:t>
            </a:r>
            <a:r>
              <a:rPr lang="en-US" sz="1600" dirty="0">
                <a:solidFill>
                  <a:srgbClr val="FF0000"/>
                </a:solidFill>
              </a:rPr>
              <a:t>)</a:t>
            </a:r>
            <a:r>
              <a:rPr lang="en-US" sz="1600" i="1" dirty="0">
                <a:solidFill>
                  <a:srgbClr val="FF0000"/>
                </a:solidFill>
              </a:rPr>
              <a:t> </a:t>
            </a:r>
            <a:r>
              <a:rPr lang="en-US" sz="1600" dirty="0">
                <a:solidFill>
                  <a:srgbClr val="FF0000"/>
                </a:solidFill>
              </a:rPr>
              <a:t>– 82</a:t>
            </a:r>
            <a:r>
              <a:rPr lang="en-US" sz="1600" i="1" dirty="0">
                <a:solidFill>
                  <a:srgbClr val="FF0000"/>
                </a:solidFill>
              </a:rPr>
              <a:t>, </a:t>
            </a:r>
            <a:r>
              <a:rPr lang="ru-RU" sz="1600" dirty="0">
                <a:solidFill>
                  <a:srgbClr val="FF0000"/>
                </a:solidFill>
              </a:rPr>
              <a:t>Лютиковые (</a:t>
            </a:r>
            <a:r>
              <a:rPr lang="en-US" sz="1600" i="1" dirty="0" err="1">
                <a:solidFill>
                  <a:srgbClr val="FF0000"/>
                </a:solidFill>
              </a:rPr>
              <a:t>Ranunculaceae</a:t>
            </a:r>
            <a:r>
              <a:rPr lang="en-US" sz="1600" dirty="0">
                <a:solidFill>
                  <a:srgbClr val="FF0000"/>
                </a:solidFill>
              </a:rPr>
              <a:t>)</a:t>
            </a:r>
            <a:r>
              <a:rPr lang="en-US" sz="1600" i="1" dirty="0">
                <a:solidFill>
                  <a:srgbClr val="FF0000"/>
                </a:solidFill>
              </a:rPr>
              <a:t> – </a:t>
            </a:r>
            <a:r>
              <a:rPr lang="en-US" sz="1600" dirty="0">
                <a:solidFill>
                  <a:srgbClr val="FF0000"/>
                </a:solidFill>
              </a:rPr>
              <a:t>54,</a:t>
            </a:r>
            <a:r>
              <a:rPr lang="en-US" sz="1600" i="1" dirty="0">
                <a:solidFill>
                  <a:srgbClr val="FF0000"/>
                </a:solidFill>
              </a:rPr>
              <a:t> </a:t>
            </a:r>
            <a:r>
              <a:rPr lang="ru-RU" sz="1600" dirty="0">
                <a:solidFill>
                  <a:srgbClr val="FF0000"/>
                </a:solidFill>
              </a:rPr>
              <a:t>Розовые (</a:t>
            </a:r>
            <a:r>
              <a:rPr lang="en-US" sz="1600" i="1" dirty="0" err="1">
                <a:solidFill>
                  <a:srgbClr val="FF0000"/>
                </a:solidFill>
              </a:rPr>
              <a:t>Rosaceae</a:t>
            </a:r>
            <a:r>
              <a:rPr lang="en-US" sz="1600" dirty="0">
                <a:solidFill>
                  <a:srgbClr val="FF0000"/>
                </a:solidFill>
              </a:rPr>
              <a:t>)</a:t>
            </a:r>
            <a:r>
              <a:rPr lang="en-US" sz="1600" i="1" dirty="0">
                <a:solidFill>
                  <a:srgbClr val="FF0000"/>
                </a:solidFill>
              </a:rPr>
              <a:t> – </a:t>
            </a:r>
            <a:r>
              <a:rPr lang="en-US" sz="1600" dirty="0">
                <a:solidFill>
                  <a:srgbClr val="FF0000"/>
                </a:solidFill>
              </a:rPr>
              <a:t>54, </a:t>
            </a:r>
            <a:r>
              <a:rPr lang="ru-RU" sz="1600" dirty="0">
                <a:solidFill>
                  <a:srgbClr val="FF0000"/>
                </a:solidFill>
              </a:rPr>
              <a:t>Гвоздичные (</a:t>
            </a:r>
            <a:r>
              <a:rPr lang="en-US" sz="1600" i="1" dirty="0" err="1">
                <a:solidFill>
                  <a:srgbClr val="FF0000"/>
                </a:solidFill>
              </a:rPr>
              <a:t>Caryophyllaceae</a:t>
            </a:r>
            <a:r>
              <a:rPr lang="en-US" sz="1600" dirty="0">
                <a:solidFill>
                  <a:srgbClr val="FF0000"/>
                </a:solidFill>
              </a:rPr>
              <a:t>)</a:t>
            </a:r>
            <a:r>
              <a:rPr lang="en-US" sz="1600" i="1" dirty="0">
                <a:solidFill>
                  <a:srgbClr val="FF0000"/>
                </a:solidFill>
              </a:rPr>
              <a:t> – </a:t>
            </a:r>
            <a:r>
              <a:rPr lang="en-US" sz="1600" dirty="0">
                <a:solidFill>
                  <a:srgbClr val="FF0000"/>
                </a:solidFill>
              </a:rPr>
              <a:t>38, </a:t>
            </a:r>
            <a:r>
              <a:rPr lang="ru-RU" sz="1600" dirty="0">
                <a:solidFill>
                  <a:srgbClr val="FF0000"/>
                </a:solidFill>
              </a:rPr>
              <a:t>Бобовые (</a:t>
            </a:r>
            <a:r>
              <a:rPr lang="en-US" sz="1600" i="1" dirty="0" err="1">
                <a:solidFill>
                  <a:srgbClr val="FF0000"/>
                </a:solidFill>
              </a:rPr>
              <a:t>Fabaceae</a:t>
            </a:r>
            <a:r>
              <a:rPr lang="en-US" sz="1600" dirty="0">
                <a:solidFill>
                  <a:srgbClr val="FF0000"/>
                </a:solidFill>
              </a:rPr>
              <a:t>)</a:t>
            </a:r>
            <a:r>
              <a:rPr lang="en-US" sz="1600" i="1" dirty="0">
                <a:solidFill>
                  <a:srgbClr val="FF0000"/>
                </a:solidFill>
              </a:rPr>
              <a:t> – </a:t>
            </a:r>
            <a:r>
              <a:rPr lang="en-US" sz="1600" dirty="0">
                <a:solidFill>
                  <a:srgbClr val="FF0000"/>
                </a:solidFill>
              </a:rPr>
              <a:t>38, </a:t>
            </a:r>
            <a:r>
              <a:rPr lang="ru-RU" sz="1600" dirty="0" err="1">
                <a:solidFill>
                  <a:srgbClr val="FF0000"/>
                </a:solidFill>
              </a:rPr>
              <a:t>Яснотковые</a:t>
            </a:r>
            <a:r>
              <a:rPr lang="ru-RU" sz="1600" dirty="0">
                <a:solidFill>
                  <a:srgbClr val="FF0000"/>
                </a:solidFill>
              </a:rPr>
              <a:t> (</a:t>
            </a:r>
            <a:r>
              <a:rPr lang="en-US" sz="1600" i="1" dirty="0" err="1">
                <a:solidFill>
                  <a:srgbClr val="FF0000"/>
                </a:solidFill>
              </a:rPr>
              <a:t>Lamiaceae</a:t>
            </a:r>
            <a:r>
              <a:rPr lang="en-US" sz="1600" dirty="0">
                <a:solidFill>
                  <a:srgbClr val="FF0000"/>
                </a:solidFill>
              </a:rPr>
              <a:t>)</a:t>
            </a:r>
            <a:r>
              <a:rPr lang="en-US" sz="1600" i="1" dirty="0">
                <a:solidFill>
                  <a:srgbClr val="FF0000"/>
                </a:solidFill>
              </a:rPr>
              <a:t> – </a:t>
            </a:r>
            <a:r>
              <a:rPr lang="en-US" sz="1600" dirty="0">
                <a:solidFill>
                  <a:srgbClr val="FF0000"/>
                </a:solidFill>
              </a:rPr>
              <a:t>32, </a:t>
            </a:r>
            <a:r>
              <a:rPr lang="ru-RU" sz="1600" dirty="0">
                <a:solidFill>
                  <a:srgbClr val="FF0000"/>
                </a:solidFill>
              </a:rPr>
              <a:t>Орхидные (</a:t>
            </a:r>
            <a:r>
              <a:rPr lang="en-US" sz="1600" i="1" dirty="0" err="1">
                <a:solidFill>
                  <a:srgbClr val="FF0000"/>
                </a:solidFill>
              </a:rPr>
              <a:t>Orchidaceae</a:t>
            </a:r>
            <a:r>
              <a:rPr lang="en-US" sz="1600" dirty="0">
                <a:solidFill>
                  <a:srgbClr val="FF0000"/>
                </a:solidFill>
              </a:rPr>
              <a:t>)</a:t>
            </a:r>
            <a:r>
              <a:rPr lang="en-US" sz="1600" i="1" dirty="0">
                <a:solidFill>
                  <a:srgbClr val="FF0000"/>
                </a:solidFill>
              </a:rPr>
              <a:t> – </a:t>
            </a:r>
            <a:r>
              <a:rPr lang="en-US" sz="1600" dirty="0">
                <a:solidFill>
                  <a:srgbClr val="FF0000"/>
                </a:solidFill>
              </a:rPr>
              <a:t>29, </a:t>
            </a:r>
            <a:r>
              <a:rPr lang="ru-RU" sz="1600" dirty="0">
                <a:solidFill>
                  <a:srgbClr val="FF0000"/>
                </a:solidFill>
              </a:rPr>
              <a:t>Гречишные (</a:t>
            </a:r>
            <a:r>
              <a:rPr lang="en-US" sz="1600" i="1" dirty="0" err="1">
                <a:solidFill>
                  <a:srgbClr val="FF0000"/>
                </a:solidFill>
              </a:rPr>
              <a:t>Polygonaceae</a:t>
            </a:r>
            <a:r>
              <a:rPr lang="en-US" sz="1600" dirty="0">
                <a:solidFill>
                  <a:srgbClr val="FF0000"/>
                </a:solidFill>
              </a:rPr>
              <a:t>)</a:t>
            </a:r>
            <a:r>
              <a:rPr lang="en-US" sz="1600" i="1" dirty="0">
                <a:solidFill>
                  <a:srgbClr val="FF0000"/>
                </a:solidFill>
              </a:rPr>
              <a:t> – </a:t>
            </a:r>
            <a:r>
              <a:rPr lang="en-US" sz="1600" dirty="0">
                <a:solidFill>
                  <a:srgbClr val="FF0000"/>
                </a:solidFill>
              </a:rPr>
              <a:t>27. </a:t>
            </a:r>
            <a:r>
              <a:rPr lang="ru-RU" sz="1600" dirty="0">
                <a:solidFill>
                  <a:srgbClr val="FF0000"/>
                </a:solidFill>
              </a:rPr>
              <a:t>На долю этих семейств приходится 52%  флоры.</a:t>
            </a:r>
          </a:p>
        </p:txBody>
      </p:sp>
      <p:cxnSp>
        <p:nvCxnSpPr>
          <p:cNvPr id="17" name="Прямая со стрелкой 16"/>
          <p:cNvCxnSpPr/>
          <p:nvPr/>
        </p:nvCxnSpPr>
        <p:spPr>
          <a:xfrm flipV="1">
            <a:off x="3505200" y="543215"/>
            <a:ext cx="4077596" cy="1115562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8" name="Рисунок 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70675" y="1147911"/>
            <a:ext cx="1403089" cy="187078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39243" y="3487330"/>
            <a:ext cx="1153655" cy="89604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584642" y="205267"/>
            <a:ext cx="1272569" cy="94264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543684" y="4475327"/>
            <a:ext cx="3228975" cy="215265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94130444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8816"/>
            <a:ext cx="12192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611559" y="883271"/>
            <a:ext cx="9010114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cap="all" dirty="0" smtClean="0">
                <a:solidFill>
                  <a:srgbClr val="002060"/>
                </a:solidFill>
              </a:rPr>
              <a:t>эндемики</a:t>
            </a:r>
            <a:endParaRPr lang="ru-RU" sz="2400" b="1" i="1" cap="all" dirty="0">
              <a:solidFill>
                <a:srgbClr val="002060"/>
              </a:solidFill>
            </a:endParaRPr>
          </a:p>
          <a:p>
            <a:pPr marL="342900" indent="-342900">
              <a:buAutoNum type="arabicPeriod"/>
            </a:pPr>
            <a:endParaRPr lang="ru-RU" b="1" i="1" cap="all" dirty="0" smtClean="0">
              <a:solidFill>
                <a:srgbClr val="FFFF00"/>
              </a:solidFill>
            </a:endParaRPr>
          </a:p>
          <a:p>
            <a:pPr marL="342900" indent="-342900">
              <a:buAutoNum type="arabicPeriod"/>
            </a:pPr>
            <a:endParaRPr lang="ru-RU" b="1" i="1" cap="all" dirty="0">
              <a:solidFill>
                <a:srgbClr val="FFFF00"/>
              </a:solidFill>
            </a:endParaRPr>
          </a:p>
          <a:p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18448" y="1325560"/>
            <a:ext cx="6096000" cy="286232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000" dirty="0" smtClean="0">
                <a:solidFill>
                  <a:schemeClr val="bg1"/>
                </a:solidFill>
              </a:rPr>
              <a:t>Один из них – белогрудый, или гималайский, медведь распространен от Приамурья до Гималаев; в нашей стране встречается только на юге Дальнего Востока. Самый крупный хищник - бурый медведь – обычен по всей лесной зоне.</a:t>
            </a:r>
          </a:p>
          <a:p>
            <a:pPr algn="ctr"/>
            <a:r>
              <a:rPr lang="ru-RU" sz="2000" dirty="0" smtClean="0">
                <a:solidFill>
                  <a:schemeClr val="bg1"/>
                </a:solidFill>
              </a:rPr>
              <a:t>Предпочитает обитать животное в лесных массивах, как лиственных пород, так и кедровых пород деревьев. Может жить в дуплах больших деревьев или в гнездах, также расположенных на деревьях. </a:t>
            </a:r>
            <a:endParaRPr lang="ru-RU" sz="2000" dirty="0">
              <a:solidFill>
                <a:schemeClr val="bg1"/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5"/>
          <a:srcRect l="13952" t="13199" r="43671" b="20009"/>
          <a:stretch/>
        </p:blipFill>
        <p:spPr>
          <a:xfrm>
            <a:off x="6653759" y="231884"/>
            <a:ext cx="5298929" cy="504967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0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6"/>
          <a:srcRect l="19511" t="14132" r="34651" b="18517"/>
          <a:stretch/>
        </p:blipFill>
        <p:spPr>
          <a:xfrm>
            <a:off x="442236" y="4249310"/>
            <a:ext cx="2924212" cy="241565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7030A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7"/>
          <a:srcRect l="27272" t="21082" r="44646" b="29911"/>
          <a:stretch/>
        </p:blipFill>
        <p:spPr>
          <a:xfrm>
            <a:off x="3790146" y="4249310"/>
            <a:ext cx="2624302" cy="238120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00B0F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z_uki-zhi_otnyh-med_e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8852464" y="550462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62819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36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62267" y="0"/>
            <a:ext cx="12192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611559" y="883271"/>
            <a:ext cx="9010114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cap="all" dirty="0" smtClean="0">
                <a:solidFill>
                  <a:srgbClr val="002060"/>
                </a:solidFill>
              </a:rPr>
              <a:t>эндемики</a:t>
            </a:r>
            <a:endParaRPr lang="ru-RU" sz="2400" b="1" i="1" cap="all" dirty="0">
              <a:solidFill>
                <a:srgbClr val="002060"/>
              </a:solidFill>
            </a:endParaRPr>
          </a:p>
          <a:p>
            <a:pPr marL="342900" indent="-342900">
              <a:buAutoNum type="arabicPeriod"/>
            </a:pPr>
            <a:endParaRPr lang="ru-RU" b="1" i="1" cap="all" dirty="0" smtClean="0">
              <a:solidFill>
                <a:srgbClr val="FFFF00"/>
              </a:solidFill>
            </a:endParaRPr>
          </a:p>
          <a:p>
            <a:pPr marL="342900" indent="-342900">
              <a:buAutoNum type="arabicPeriod"/>
            </a:pPr>
            <a:endParaRPr lang="ru-RU" b="1" i="1" cap="all" dirty="0">
              <a:solidFill>
                <a:srgbClr val="FFFF00"/>
              </a:solidFill>
            </a:endParaRPr>
          </a:p>
          <a:p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18448" y="1325560"/>
            <a:ext cx="6096000" cy="193899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000" dirty="0">
                <a:solidFill>
                  <a:schemeClr val="bg1"/>
                </a:solidFill>
              </a:rPr>
              <a:t> Эндемик Дальнего Востока – амурский лесной кот в заповеднике очень редок; здесь он близок к северному пределу своего распространения. Ареал рыси, широко распространенной почти повсюду в лесах северной части Евразии, целиком захватывает Сихотэ-Алинь</a:t>
            </a:r>
            <a:r>
              <a:rPr lang="ru-RU" sz="2000" dirty="0" smtClean="0">
                <a:solidFill>
                  <a:schemeClr val="bg1"/>
                </a:solidFill>
              </a:rPr>
              <a:t>.</a:t>
            </a:r>
            <a:endParaRPr lang="ru-RU" sz="2000" dirty="0">
              <a:solidFill>
                <a:schemeClr val="bg1"/>
              </a:solidFill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71332" y="163770"/>
            <a:ext cx="5137982" cy="341194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0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78968" y="3315412"/>
            <a:ext cx="2659690" cy="174357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0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366448" y="3765248"/>
            <a:ext cx="2994652" cy="207878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00B0F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613798" y="4196013"/>
            <a:ext cx="3325504" cy="224125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lesnoj-kot-1 — копия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877686" y="5589079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2763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1255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8816"/>
            <a:ext cx="12192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611559" y="883271"/>
            <a:ext cx="9010114" cy="52322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dirty="0" smtClean="0">
                <a:solidFill>
                  <a:srgbClr val="FFFF00"/>
                </a:solidFill>
              </a:rPr>
              <a:t>СОДЕРЖАНИЕ</a:t>
            </a:r>
          </a:p>
          <a:p>
            <a:pPr marL="342900" indent="-342900">
              <a:buAutoNum type="arabicPeriod"/>
            </a:pPr>
            <a:r>
              <a:rPr lang="ru-RU" sz="4000" b="1" i="1" cap="all" dirty="0" err="1" smtClean="0">
                <a:solidFill>
                  <a:srgbClr val="FFFF00"/>
                </a:solidFill>
              </a:rPr>
              <a:t>иСТОРИЯ</a:t>
            </a:r>
            <a:r>
              <a:rPr lang="ru-RU" sz="4000" b="1" i="1" cap="all" dirty="0" smtClean="0">
                <a:solidFill>
                  <a:srgbClr val="FFFF00"/>
                </a:solidFill>
              </a:rPr>
              <a:t> </a:t>
            </a:r>
            <a:r>
              <a:rPr lang="ru-RU" sz="4000" b="1" i="1" cap="all" dirty="0">
                <a:solidFill>
                  <a:srgbClr val="FFFF00"/>
                </a:solidFill>
              </a:rPr>
              <a:t>СОЗДАНИЯ И РЕОРГАНИЗАЦИЯ </a:t>
            </a:r>
            <a:r>
              <a:rPr lang="ru-RU" sz="4000" b="1" i="1" cap="all" dirty="0" smtClean="0">
                <a:solidFill>
                  <a:srgbClr val="FFFF00"/>
                </a:solidFill>
              </a:rPr>
              <a:t>ЗАПОВЕДНИКА.</a:t>
            </a:r>
          </a:p>
          <a:p>
            <a:pPr marL="342900" indent="-342900">
              <a:buAutoNum type="arabicPeriod"/>
            </a:pPr>
            <a:r>
              <a:rPr lang="ru-RU" sz="4000" b="1" i="1" cap="all" dirty="0" smtClean="0">
                <a:solidFill>
                  <a:srgbClr val="FFFF00"/>
                </a:solidFill>
              </a:rPr>
              <a:t>МИССИЯ.</a:t>
            </a:r>
          </a:p>
          <a:p>
            <a:pPr marL="342900" indent="-342900">
              <a:buAutoNum type="arabicPeriod"/>
            </a:pPr>
            <a:r>
              <a:rPr lang="ru-RU" sz="4000" b="1" i="1" cap="all" dirty="0" smtClean="0">
                <a:solidFill>
                  <a:srgbClr val="FFFF00"/>
                </a:solidFill>
              </a:rPr>
              <a:t>ПРИРОДНЫЕ УСЛОВИЯ.</a:t>
            </a:r>
          </a:p>
          <a:p>
            <a:pPr marL="342900" indent="-342900">
              <a:buAutoNum type="arabicPeriod"/>
            </a:pPr>
            <a:r>
              <a:rPr lang="ru-RU" sz="4000" b="1" i="1" cap="all" dirty="0" err="1" smtClean="0">
                <a:solidFill>
                  <a:srgbClr val="FFFF00"/>
                </a:solidFill>
              </a:rPr>
              <a:t>биОРАЗНООБРАЗИЕ</a:t>
            </a:r>
            <a:r>
              <a:rPr lang="ru-RU" sz="4000" b="1" i="1" cap="all" dirty="0" smtClean="0">
                <a:solidFill>
                  <a:srgbClr val="FFFF00"/>
                </a:solidFill>
              </a:rPr>
              <a:t>.</a:t>
            </a:r>
          </a:p>
          <a:p>
            <a:pPr marL="342900" indent="-342900">
              <a:buAutoNum type="arabicPeriod"/>
            </a:pPr>
            <a:r>
              <a:rPr lang="ru-RU" sz="4000" b="1" i="1" cap="all" dirty="0" smtClean="0">
                <a:solidFill>
                  <a:srgbClr val="FFFF00"/>
                </a:solidFill>
              </a:rPr>
              <a:t>эндемики.</a:t>
            </a:r>
          </a:p>
          <a:p>
            <a:pPr marL="342900" indent="-342900">
              <a:buAutoNum type="arabicPeriod"/>
            </a:pPr>
            <a:endParaRPr lang="ru-RU" b="1" i="1" cap="all" dirty="0" smtClean="0">
              <a:solidFill>
                <a:srgbClr val="FFFF00"/>
              </a:solidFill>
            </a:endParaRPr>
          </a:p>
          <a:p>
            <a:pPr marL="342900" indent="-342900">
              <a:buAutoNum type="arabicPeriod"/>
            </a:pPr>
            <a:endParaRPr lang="ru-RU" b="1" i="1" cap="all" dirty="0">
              <a:solidFill>
                <a:srgbClr val="FFFF00"/>
              </a:solidFill>
            </a:endParaRPr>
          </a:p>
          <a:p>
            <a:endParaRPr lang="ru-RU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283764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521005" y="679229"/>
            <a:ext cx="9010114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cap="all" dirty="0" smtClean="0">
                <a:solidFill>
                  <a:srgbClr val="002060"/>
                </a:solidFill>
              </a:rPr>
              <a:t>                           эндемики</a:t>
            </a:r>
            <a:endParaRPr lang="ru-RU" sz="2400" b="1" i="1" cap="all" dirty="0">
              <a:solidFill>
                <a:srgbClr val="002060"/>
              </a:solidFill>
            </a:endParaRPr>
          </a:p>
          <a:p>
            <a:pPr marL="342900" indent="-342900">
              <a:buAutoNum type="arabicPeriod"/>
            </a:pPr>
            <a:endParaRPr lang="ru-RU" b="1" i="1" cap="all" dirty="0" smtClean="0">
              <a:solidFill>
                <a:srgbClr val="FFFF00"/>
              </a:solidFill>
            </a:endParaRPr>
          </a:p>
          <a:p>
            <a:pPr marL="342900" indent="-342900">
              <a:buAutoNum type="arabicPeriod"/>
            </a:pPr>
            <a:endParaRPr lang="ru-RU" b="1" i="1" cap="all" dirty="0">
              <a:solidFill>
                <a:srgbClr val="FFFF00"/>
              </a:solidFill>
            </a:endParaRPr>
          </a:p>
          <a:p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01084" y="1118153"/>
            <a:ext cx="6096000" cy="101566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000" dirty="0">
                <a:solidFill>
                  <a:schemeClr val="bg1"/>
                </a:solidFill>
              </a:rPr>
              <a:t>  </a:t>
            </a:r>
            <a:r>
              <a:rPr lang="ru-RU" sz="2000" dirty="0" err="1" smtClean="0">
                <a:solidFill>
                  <a:schemeClr val="bg1"/>
                </a:solidFill>
              </a:rPr>
              <a:t>Аму́рский</a:t>
            </a:r>
            <a:r>
              <a:rPr lang="ru-RU" sz="2000" dirty="0">
                <a:solidFill>
                  <a:schemeClr val="bg1"/>
                </a:solidFill>
              </a:rPr>
              <a:t> тигр, или уссурийский тигр — подвид тигра </a:t>
            </a:r>
            <a:r>
              <a:rPr lang="ru-RU" sz="2000" dirty="0" err="1">
                <a:solidFill>
                  <a:schemeClr val="bg1"/>
                </a:solidFill>
              </a:rPr>
              <a:t>Panthera</a:t>
            </a:r>
            <a:r>
              <a:rPr lang="ru-RU" sz="2000" dirty="0">
                <a:solidFill>
                  <a:schemeClr val="bg1"/>
                </a:solidFill>
              </a:rPr>
              <a:t> </a:t>
            </a:r>
            <a:r>
              <a:rPr lang="ru-RU" sz="2000" dirty="0" err="1">
                <a:solidFill>
                  <a:schemeClr val="bg1"/>
                </a:solidFill>
              </a:rPr>
              <a:t>tigris</a:t>
            </a:r>
            <a:r>
              <a:rPr lang="ru-RU" sz="2000" dirty="0">
                <a:solidFill>
                  <a:schemeClr val="bg1"/>
                </a:solidFill>
              </a:rPr>
              <a:t> </a:t>
            </a:r>
            <a:r>
              <a:rPr lang="ru-RU" sz="2000" dirty="0" err="1">
                <a:solidFill>
                  <a:schemeClr val="bg1"/>
                </a:solidFill>
              </a:rPr>
              <a:t>tigris</a:t>
            </a:r>
            <a:r>
              <a:rPr lang="ru-RU" sz="2000" dirty="0">
                <a:solidFill>
                  <a:schemeClr val="bg1"/>
                </a:solidFill>
              </a:rPr>
              <a:t>, населяющей Дальний Восток России и Северо-Восточный Китай</a:t>
            </a:r>
            <a:r>
              <a:rPr lang="ru-RU" sz="2000" dirty="0" smtClean="0">
                <a:solidFill>
                  <a:schemeClr val="bg1"/>
                </a:solidFill>
              </a:rPr>
              <a:t>..</a:t>
            </a:r>
            <a:r>
              <a:rPr lang="ru-RU" sz="2000" dirty="0">
                <a:solidFill>
                  <a:schemeClr val="bg1"/>
                </a:solidFill>
              </a:rPr>
              <a:t> 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642067" y="2327156"/>
            <a:ext cx="2724649" cy="201825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5">
                <a:lumMod val="75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7077" y="4698325"/>
            <a:ext cx="2846635" cy="189775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0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64763" y="2376488"/>
            <a:ext cx="2884321" cy="191959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C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852762" y="4768068"/>
            <a:ext cx="3143126" cy="176800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00206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253987" y="232608"/>
            <a:ext cx="3445897" cy="475728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0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6" name="0473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9226319" y="5342403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88296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0782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audio>
              <p:cMediaNode vol="10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521005" y="679229"/>
            <a:ext cx="901011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cap="all" dirty="0" smtClean="0">
                <a:solidFill>
                  <a:srgbClr val="002060"/>
                </a:solidFill>
              </a:rPr>
              <a:t>                           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395157" y="1140894"/>
            <a:ext cx="6096000" cy="304698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400" dirty="0" smtClean="0">
                <a:solidFill>
                  <a:schemeClr val="bg1"/>
                </a:solidFill>
              </a:rPr>
              <a:t>Интернет источники</a:t>
            </a:r>
          </a:p>
          <a:p>
            <a:pPr marL="457200" indent="-457200" algn="ctr">
              <a:buAutoNum type="arabicPeriod"/>
            </a:pPr>
            <a:r>
              <a:rPr lang="en-US" sz="2400" dirty="0" smtClean="0">
                <a:solidFill>
                  <a:srgbClr val="92D050"/>
                </a:solidFill>
              </a:rPr>
              <a:t>http://sikhote-zap.ru/ru/about-reserve/environment </a:t>
            </a:r>
            <a:r>
              <a:rPr lang="ru-RU" sz="2400" dirty="0">
                <a:solidFill>
                  <a:srgbClr val="92D050"/>
                </a:solidFill>
              </a:rPr>
              <a:t> </a:t>
            </a:r>
            <a:endParaRPr lang="ru-RU" sz="2400" dirty="0" smtClean="0">
              <a:solidFill>
                <a:srgbClr val="92D050"/>
              </a:solidFill>
            </a:endParaRPr>
          </a:p>
          <a:p>
            <a:pPr marL="457200" indent="-457200" algn="ctr">
              <a:buAutoNum type="arabicPeriod"/>
            </a:pPr>
            <a:r>
              <a:rPr lang="en-US" sz="2400" dirty="0" smtClean="0">
                <a:solidFill>
                  <a:srgbClr val="92D050"/>
                </a:solidFill>
                <a:hlinkClick r:id="rId3"/>
              </a:rPr>
              <a:t>http://www.tepid.ru/animals-5/ussuri-brown-bear.html</a:t>
            </a:r>
            <a:endParaRPr lang="ru-RU" sz="2400" dirty="0" smtClean="0">
              <a:solidFill>
                <a:srgbClr val="92D050"/>
              </a:solidFill>
            </a:endParaRPr>
          </a:p>
          <a:p>
            <a:pPr marL="457200" indent="-457200" algn="ctr">
              <a:buAutoNum type="arabicPeriod"/>
            </a:pPr>
            <a:r>
              <a:rPr lang="en-US" sz="2400" dirty="0" smtClean="0">
                <a:solidFill>
                  <a:srgbClr val="92D050"/>
                </a:solidFill>
              </a:rPr>
              <a:t>https://ru.wikipedia.org/wiki/</a:t>
            </a:r>
            <a:r>
              <a:rPr lang="ru-RU" sz="2400" dirty="0" err="1" smtClean="0">
                <a:solidFill>
                  <a:srgbClr val="92D050"/>
                </a:solidFill>
              </a:rPr>
              <a:t>Категория:Эндемики_Приморского_края</a:t>
            </a:r>
            <a:endParaRPr lang="ru-RU" sz="2400" dirty="0" smtClean="0">
              <a:solidFill>
                <a:srgbClr val="92D050"/>
              </a:solidFill>
            </a:endParaRPr>
          </a:p>
          <a:p>
            <a:pPr marL="457200" indent="-457200" algn="ctr">
              <a:buAutoNum type="arabicPeriod"/>
            </a:pPr>
            <a:endParaRPr lang="ru-RU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436298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521005" y="679229"/>
            <a:ext cx="901011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cap="all" dirty="0" smtClean="0">
                <a:solidFill>
                  <a:srgbClr val="002060"/>
                </a:solidFill>
              </a:rPr>
              <a:t>                           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475367" y="2793231"/>
            <a:ext cx="6096000" cy="193899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6000" dirty="0" smtClean="0">
                <a:solidFill>
                  <a:srgbClr val="C00000"/>
                </a:solidFill>
              </a:rPr>
              <a:t>СПАССИБО ЗА ВНИМАНИЕ!</a:t>
            </a:r>
            <a:endParaRPr lang="ru-RU" sz="60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195345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8816"/>
            <a:ext cx="12192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-1" y="690393"/>
            <a:ext cx="8932555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i="1" cap="all" dirty="0" err="1" smtClean="0">
                <a:solidFill>
                  <a:srgbClr val="002060"/>
                </a:solidFill>
              </a:rPr>
              <a:t>иСТОРИЯ</a:t>
            </a:r>
            <a:r>
              <a:rPr lang="ru-RU" sz="2400" b="1" i="1" cap="all" dirty="0" smtClean="0">
                <a:solidFill>
                  <a:srgbClr val="002060"/>
                </a:solidFill>
              </a:rPr>
              <a:t> </a:t>
            </a:r>
            <a:r>
              <a:rPr lang="ru-RU" sz="2400" b="1" i="1" cap="all" dirty="0">
                <a:solidFill>
                  <a:srgbClr val="002060"/>
                </a:solidFill>
              </a:rPr>
              <a:t>СОЗДАНИЯ И РЕОРГАНИЗАЦИЯ </a:t>
            </a:r>
            <a:r>
              <a:rPr lang="ru-RU" sz="2400" b="1" i="1" cap="all" dirty="0" smtClean="0">
                <a:solidFill>
                  <a:srgbClr val="002060"/>
                </a:solidFill>
              </a:rPr>
              <a:t>ЗАПОВЕДНИКА</a:t>
            </a:r>
            <a:r>
              <a:rPr lang="ru-RU" sz="2400" b="1" i="1" cap="all" dirty="0" smtClean="0">
                <a:solidFill>
                  <a:srgbClr val="FFFF00"/>
                </a:solidFill>
              </a:rPr>
              <a:t>.</a:t>
            </a:r>
          </a:p>
          <a:p>
            <a:pPr marL="342900" indent="-342900">
              <a:buAutoNum type="arabicPeriod"/>
            </a:pPr>
            <a:endParaRPr lang="ru-RU" b="1" i="1" cap="all" dirty="0" smtClean="0">
              <a:solidFill>
                <a:srgbClr val="FFFF00"/>
              </a:solidFill>
            </a:endParaRPr>
          </a:p>
          <a:p>
            <a:pPr algn="ctr"/>
            <a:r>
              <a:rPr lang="ru-RU" sz="2000" b="1" cap="all" dirty="0" smtClean="0">
                <a:solidFill>
                  <a:srgbClr val="00B0F0"/>
                </a:solidFill>
                <a:latin typeface="Bahnschrift SemiBold" panose="020B0502040204020203" pitchFamily="34" charset="0"/>
              </a:rPr>
              <a:t>История любого заповедника начинается с истории людей. Людей особых, уникальных в своем роде. С уверенностью можно сказать, что история Сихотэ-Алинского заповедника началась с «Колумба Дальнего Востока» В.К. Арсеньева. Именно он, благодаря своим экспедициям, впервые описал уникальную природу этого удивительного края – Среднего Сихотэ-Алиня, открыл миру этот прекрасный и загадочный уголок нашей планеты.</a:t>
            </a:r>
            <a:endParaRPr lang="ru-RU" sz="2000" b="1" cap="all" dirty="0">
              <a:solidFill>
                <a:srgbClr val="00B0F0"/>
              </a:solidFill>
              <a:latin typeface="Bahnschrift SemiBold" panose="020B0502040204020203" pitchFamily="34" charset="0"/>
            </a:endParaRPr>
          </a:p>
          <a:p>
            <a:endParaRPr lang="ru-RU" dirty="0">
              <a:solidFill>
                <a:srgbClr val="FFFF0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32555" y="364045"/>
            <a:ext cx="2569209" cy="390791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00206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" name="Прямоугольник 4"/>
          <p:cNvSpPr/>
          <p:nvPr/>
        </p:nvSpPr>
        <p:spPr>
          <a:xfrm>
            <a:off x="401698" y="4476600"/>
            <a:ext cx="10552052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cap="all" dirty="0">
                <a:solidFill>
                  <a:srgbClr val="00B0F0"/>
                </a:solidFill>
                <a:latin typeface="Bahnschrift SemiBold" panose="020B0502040204020203" pitchFamily="34" charset="0"/>
              </a:rPr>
              <a:t>Но уже тогда, в начале двадцатого столетия, стало ясно, что из-за развития охотничьего промысла в этих местах могут исчезнуть многие виды животных, в том числе особенно ценный соболь. Для сохранения его популяции было принято решение о создании нескольких заповедников, одним из которых стал Сихотэ-Алинский. </a:t>
            </a:r>
          </a:p>
        </p:txBody>
      </p:sp>
    </p:spTree>
    <p:extLst>
      <p:ext uri="{BB962C8B-B14F-4D97-AF65-F5344CB8AC3E}">
        <p14:creationId xmlns:p14="http://schemas.microsoft.com/office/powerpoint/2010/main" val="218653209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2"/>
            <a:ext cx="12192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07071" y="719497"/>
            <a:ext cx="7353790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i="1" cap="all" dirty="0" err="1">
                <a:solidFill>
                  <a:srgbClr val="002060"/>
                </a:solidFill>
              </a:rPr>
              <a:t>иСТОРИЯ</a:t>
            </a:r>
            <a:r>
              <a:rPr lang="ru-RU" sz="2400" b="1" i="1" cap="all" dirty="0">
                <a:solidFill>
                  <a:srgbClr val="002060"/>
                </a:solidFill>
              </a:rPr>
              <a:t> СОЗДАНИЯ И РЕОРГАНИЗАЦИЯ ЗАПОВЕДНИКА.</a:t>
            </a:r>
          </a:p>
          <a:p>
            <a:pPr algn="ctr"/>
            <a:r>
              <a:rPr lang="ru-RU" sz="2400" b="1" cap="all" dirty="0" smtClean="0">
                <a:solidFill>
                  <a:srgbClr val="00B0F0"/>
                </a:solidFill>
                <a:latin typeface="Bahnschrift SemiBold" panose="020B0502040204020203" pitchFamily="34" charset="0"/>
              </a:rPr>
              <a:t>Благодаря </a:t>
            </a:r>
            <a:r>
              <a:rPr lang="ru-RU" sz="2400" b="1" cap="all" dirty="0">
                <a:solidFill>
                  <a:srgbClr val="00B0F0"/>
                </a:solidFill>
                <a:latin typeface="Bahnschrift SemiBold" panose="020B0502040204020203" pitchFamily="34" charset="0"/>
              </a:rPr>
              <a:t>колоссальной работе, проделанной экспедицией охотоведов К.Г. Абрамова и Ю.А. </a:t>
            </a:r>
            <a:r>
              <a:rPr lang="ru-RU" sz="2400" b="1" cap="all" dirty="0" err="1">
                <a:solidFill>
                  <a:srgbClr val="00B0F0"/>
                </a:solidFill>
                <a:latin typeface="Bahnschrift SemiBold" panose="020B0502040204020203" pitchFamily="34" charset="0"/>
              </a:rPr>
              <a:t>Салмина</a:t>
            </a:r>
            <a:r>
              <a:rPr lang="ru-RU" sz="2400" b="1" cap="all" dirty="0">
                <a:solidFill>
                  <a:srgbClr val="00B0F0"/>
                </a:solidFill>
                <a:latin typeface="Bahnschrift SemiBold" panose="020B0502040204020203" pitchFamily="34" charset="0"/>
              </a:rPr>
              <a:t> по обследованию уссурийской тайги (от центрального Приморья до юга Хабаровского края) были обозначены границы заповедной территории и научно обосновано создание здесь заповедника, а 10 февраля 1935 г. постановлением ВЦИК и СНК РСФСР был организован Сихотэ-Алинский заповедник. Его площадь составила 1 000 000 га плюс 800 000 га охранной зоны, это был самый крупный заповедник на планете!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532263" y="3889596"/>
            <a:ext cx="733879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b="1" cap="all" dirty="0">
              <a:solidFill>
                <a:srgbClr val="00B0F0"/>
              </a:solidFill>
              <a:latin typeface="Bahnschrift SemiBold" panose="020B0502040204020203" pitchFamily="34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873582">
            <a:off x="8293307" y="458361"/>
            <a:ext cx="2052277" cy="256803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1306724">
            <a:off x="9009465" y="3717662"/>
            <a:ext cx="2044124" cy="253712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/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91220585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285750" y="703987"/>
            <a:ext cx="7315200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i="1" cap="all" dirty="0" err="1" smtClean="0">
                <a:solidFill>
                  <a:srgbClr val="002060"/>
                </a:solidFill>
              </a:rPr>
              <a:t>иСТОРИЯ</a:t>
            </a:r>
            <a:r>
              <a:rPr lang="ru-RU" sz="2400" b="1" i="1" cap="all" dirty="0" smtClean="0">
                <a:solidFill>
                  <a:srgbClr val="002060"/>
                </a:solidFill>
              </a:rPr>
              <a:t> СОЗДАНИЯ И РЕОРГАНИЗАЦИЯ ЗАПОВЕДНИКА.</a:t>
            </a:r>
          </a:p>
          <a:p>
            <a:endParaRPr lang="ru-RU" dirty="0" smtClean="0"/>
          </a:p>
          <a:p>
            <a:endParaRPr lang="ru-RU" dirty="0"/>
          </a:p>
          <a:p>
            <a:pPr algn="ctr"/>
            <a:r>
              <a:rPr lang="ru-RU" sz="2400" b="1" cap="all" dirty="0">
                <a:solidFill>
                  <a:srgbClr val="00B0F0"/>
                </a:solidFill>
                <a:latin typeface="Bahnschrift SemiBold" panose="020B0502040204020203" pitchFamily="34" charset="0"/>
              </a:rPr>
              <a:t>Первым директором назначили Константина Георгиевича Абрамова. </a:t>
            </a:r>
            <a:r>
              <a:rPr lang="ru-RU" sz="2400" b="1" cap="all" dirty="0" err="1">
                <a:solidFill>
                  <a:srgbClr val="00B0F0"/>
                </a:solidFill>
                <a:latin typeface="Bahnschrift SemiBold" panose="020B0502040204020203" pitchFamily="34" charset="0"/>
              </a:rPr>
              <a:t>ПриказОн</a:t>
            </a:r>
            <a:r>
              <a:rPr lang="ru-RU" sz="2400" b="1" cap="all" dirty="0">
                <a:solidFill>
                  <a:srgbClr val="00B0F0"/>
                </a:solidFill>
                <a:latin typeface="Bahnschrift SemiBold" panose="020B0502040204020203" pitchFamily="34" charset="0"/>
              </a:rPr>
              <a:t> был незаурядным человеком со сложной судьбой, профессиональный революционер, принципиальный и бескомпромиссный, настоящий таёжник и отличный организатор, сумевший собрать вокруг себя коллектив единомышленников.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86700" y="523874"/>
            <a:ext cx="3694808" cy="566737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00206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49477740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285750" y="627787"/>
            <a:ext cx="6972300" cy="54784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i="1" cap="all" dirty="0" err="1" smtClean="0">
                <a:solidFill>
                  <a:srgbClr val="002060"/>
                </a:solidFill>
              </a:rPr>
              <a:t>иСТОРИЯ</a:t>
            </a:r>
            <a:r>
              <a:rPr lang="ru-RU" sz="2400" b="1" i="1" cap="all" dirty="0" smtClean="0">
                <a:solidFill>
                  <a:srgbClr val="002060"/>
                </a:solidFill>
              </a:rPr>
              <a:t> СОЗДАНИЯ И РЕОРГАНИЗАЦИЯ ЗАПОВЕДНИКА.</a:t>
            </a:r>
          </a:p>
          <a:p>
            <a:endParaRPr lang="ru-RU" dirty="0" smtClean="0"/>
          </a:p>
          <a:p>
            <a:pPr algn="ctr"/>
            <a:r>
              <a:rPr lang="ru-RU" sz="2000" b="1" cap="all" dirty="0">
                <a:solidFill>
                  <a:srgbClr val="FFFF00"/>
                </a:solidFill>
                <a:latin typeface="Bahnschrift SemiBold" panose="020B0502040204020203" pitchFamily="34" charset="0"/>
              </a:rPr>
              <a:t>Из Москвы приехали истинные фанатики науки: Ю.А. </a:t>
            </a:r>
            <a:r>
              <a:rPr lang="ru-RU" sz="2000" b="1" cap="all" dirty="0" err="1">
                <a:solidFill>
                  <a:srgbClr val="FFFF00"/>
                </a:solidFill>
                <a:latin typeface="Bahnschrift SemiBold" panose="020B0502040204020203" pitchFamily="34" charset="0"/>
              </a:rPr>
              <a:t>Салмин</a:t>
            </a:r>
            <a:r>
              <a:rPr lang="ru-RU" sz="2000" b="1" cap="all" dirty="0">
                <a:solidFill>
                  <a:srgbClr val="FFFF00"/>
                </a:solidFill>
                <a:latin typeface="Bahnschrift SemiBold" panose="020B0502040204020203" pitchFamily="34" charset="0"/>
              </a:rPr>
              <a:t>, К.Я. </a:t>
            </a:r>
            <a:r>
              <a:rPr lang="ru-RU" sz="2000" b="1" cap="all" dirty="0" err="1">
                <a:solidFill>
                  <a:srgbClr val="FFFF00"/>
                </a:solidFill>
                <a:latin typeface="Bahnschrift SemiBold" panose="020B0502040204020203" pitchFamily="34" charset="0"/>
              </a:rPr>
              <a:t>Грунин</a:t>
            </a:r>
            <a:r>
              <a:rPr lang="ru-RU" sz="2000" b="1" cap="all" dirty="0">
                <a:solidFill>
                  <a:srgbClr val="FFFF00"/>
                </a:solidFill>
                <a:latin typeface="Bahnschrift SemiBold" panose="020B0502040204020203" pitchFamily="34" charset="0"/>
              </a:rPr>
              <a:t>, Л.Г. Капланов, Г.Ф. </a:t>
            </a:r>
            <a:r>
              <a:rPr lang="ru-RU" sz="2000" b="1" cap="all" dirty="0" err="1">
                <a:solidFill>
                  <a:srgbClr val="FFFF00"/>
                </a:solidFill>
                <a:latin typeface="Bahnschrift SemiBold" panose="020B0502040204020203" pitchFamily="34" charset="0"/>
              </a:rPr>
              <a:t>Бромлей</a:t>
            </a:r>
            <a:r>
              <a:rPr lang="ru-RU" sz="2000" b="1" cap="all" dirty="0">
                <a:solidFill>
                  <a:srgbClr val="FFFF00"/>
                </a:solidFill>
                <a:latin typeface="Bahnschrift SemiBold" panose="020B0502040204020203" pitchFamily="34" charset="0"/>
              </a:rPr>
              <a:t>, В.Д. </a:t>
            </a:r>
            <a:r>
              <a:rPr lang="ru-RU" sz="2000" b="1" cap="all" dirty="0" err="1">
                <a:solidFill>
                  <a:srgbClr val="FFFF00"/>
                </a:solidFill>
                <a:latin typeface="Bahnschrift SemiBold" panose="020B0502040204020203" pitchFamily="34" charset="0"/>
              </a:rPr>
              <a:t>Шамыкин</a:t>
            </a:r>
            <a:r>
              <a:rPr lang="ru-RU" sz="2000" b="1" cap="all" dirty="0">
                <a:solidFill>
                  <a:srgbClr val="FFFF00"/>
                </a:solidFill>
                <a:latin typeface="Bahnschrift SemiBold" panose="020B0502040204020203" pitchFamily="34" charset="0"/>
              </a:rPr>
              <a:t>, к ним присоединились уже известные ученые: Б.П. Колесников, А.И. </a:t>
            </a:r>
            <a:r>
              <a:rPr lang="ru-RU" sz="2000" b="1" cap="all" dirty="0" err="1">
                <a:solidFill>
                  <a:srgbClr val="FFFF00"/>
                </a:solidFill>
                <a:latin typeface="Bahnschrift SemiBold" panose="020B0502040204020203" pitchFamily="34" charset="0"/>
              </a:rPr>
              <a:t>Куренцов</a:t>
            </a:r>
            <a:r>
              <a:rPr lang="ru-RU" sz="2000" b="1" cap="all" dirty="0">
                <a:solidFill>
                  <a:srgbClr val="FFFF00"/>
                </a:solidFill>
                <a:latin typeface="Bahnschrift SemiBold" panose="020B0502040204020203" pitchFamily="34" charset="0"/>
              </a:rPr>
              <a:t>, Ю.А. </a:t>
            </a:r>
            <a:r>
              <a:rPr lang="ru-RU" sz="2000" b="1" cap="all" dirty="0" err="1">
                <a:solidFill>
                  <a:srgbClr val="FFFF00"/>
                </a:solidFill>
                <a:latin typeface="Bahnschrift SemiBold" panose="020B0502040204020203" pitchFamily="34" charset="0"/>
              </a:rPr>
              <a:t>Ливеровский</a:t>
            </a:r>
            <a:r>
              <a:rPr lang="ru-RU" sz="2000" b="1" cap="all" dirty="0">
                <a:solidFill>
                  <a:srgbClr val="FFFF00"/>
                </a:solidFill>
                <a:latin typeface="Bahnschrift SemiBold" panose="020B0502040204020203" pitchFamily="34" charset="0"/>
              </a:rPr>
              <a:t>. Константин Георгиевич призвал на помощь местных таежников: В.Е. Спиридонова, Ф.А. Козина, И.Д. Попкова, Д.Е. </a:t>
            </a:r>
            <a:r>
              <a:rPr lang="ru-RU" sz="2000" b="1" cap="all" dirty="0" err="1">
                <a:solidFill>
                  <a:srgbClr val="FFFF00"/>
                </a:solidFill>
                <a:latin typeface="Bahnschrift SemiBold" panose="020B0502040204020203" pitchFamily="34" charset="0"/>
              </a:rPr>
              <a:t>Деревнина</a:t>
            </a:r>
            <a:r>
              <a:rPr lang="ru-RU" sz="2000" b="1" cap="all" dirty="0">
                <a:solidFill>
                  <a:srgbClr val="FFFF00"/>
                </a:solidFill>
                <a:latin typeface="Bahnschrift SemiBold" panose="020B0502040204020203" pitchFamily="34" charset="0"/>
              </a:rPr>
              <a:t>, А.Я. Куклина, М.А. </a:t>
            </a:r>
            <a:r>
              <a:rPr lang="ru-RU" sz="2000" b="1" cap="all" dirty="0" err="1">
                <a:solidFill>
                  <a:srgbClr val="FFFF00"/>
                </a:solidFill>
                <a:latin typeface="Bahnschrift SemiBold" panose="020B0502040204020203" pitchFamily="34" charset="0"/>
              </a:rPr>
              <a:t>Пенькова</a:t>
            </a:r>
            <a:r>
              <a:rPr lang="ru-RU" sz="2000" b="1" cap="all" dirty="0">
                <a:solidFill>
                  <a:srgbClr val="FFFF00"/>
                </a:solidFill>
                <a:latin typeface="Bahnschrift SemiBold" panose="020B0502040204020203" pitchFamily="34" charset="0"/>
              </a:rPr>
              <a:t> и др. За это тяжелое время становления все эти люди заложили прочный фундамент развития заповедника, но … грянула война! Ю.А. </a:t>
            </a:r>
            <a:r>
              <a:rPr lang="ru-RU" sz="2000" b="1" cap="all" dirty="0" err="1">
                <a:solidFill>
                  <a:srgbClr val="FFFF00"/>
                </a:solidFill>
                <a:latin typeface="Bahnschrift SemiBold" panose="020B0502040204020203" pitchFamily="34" charset="0"/>
              </a:rPr>
              <a:t>Салмин</a:t>
            </a:r>
            <a:r>
              <a:rPr lang="ru-RU" sz="2000" b="1" cap="all" dirty="0">
                <a:solidFill>
                  <a:srgbClr val="FFFF00"/>
                </a:solidFill>
                <a:latin typeface="Bahnschrift SemiBold" panose="020B0502040204020203" pitchFamily="34" charset="0"/>
              </a:rPr>
              <a:t> – снайпер – погиб. Л.Г. </a:t>
            </a:r>
            <a:r>
              <a:rPr lang="ru-RU" sz="2000" b="1" cap="all" dirty="0" err="1">
                <a:solidFill>
                  <a:srgbClr val="FFFF00"/>
                </a:solidFill>
                <a:latin typeface="Bahnschrift SemiBold" panose="020B0502040204020203" pitchFamily="34" charset="0"/>
              </a:rPr>
              <a:t>Капланова</a:t>
            </a:r>
            <a:r>
              <a:rPr lang="ru-RU" sz="2000" b="1" cap="all" dirty="0">
                <a:solidFill>
                  <a:srgbClr val="FFFF00"/>
                </a:solidFill>
                <a:latin typeface="Bahnschrift SemiBold" panose="020B0502040204020203" pitchFamily="34" charset="0"/>
              </a:rPr>
              <a:t> убили браконьеры, многие не вернулись с войны</a:t>
            </a:r>
            <a:r>
              <a:rPr lang="ru-RU" sz="2400" b="1" cap="all" dirty="0">
                <a:solidFill>
                  <a:srgbClr val="FFFF00"/>
                </a:solidFill>
                <a:latin typeface="Bahnschrift SemiBold" panose="020B0502040204020203" pitchFamily="34" charset="0"/>
              </a:rPr>
              <a:t>.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43800" y="38306"/>
            <a:ext cx="2347912" cy="353860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00206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769704" y="3615219"/>
            <a:ext cx="2090737" cy="289979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00206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7" name="Прямоугольник 6"/>
          <p:cNvSpPr/>
          <p:nvPr/>
        </p:nvSpPr>
        <p:spPr>
          <a:xfrm>
            <a:off x="8121349" y="6106210"/>
            <a:ext cx="133870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К. Я. </a:t>
            </a:r>
            <a:r>
              <a:rPr lang="ru-RU" dirty="0" err="1" smtClean="0"/>
              <a:t>Грунин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9987870" y="2644537"/>
            <a:ext cx="176394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В. Д. </a:t>
            </a:r>
            <a:r>
              <a:rPr lang="ru-RU" dirty="0" err="1" smtClean="0"/>
              <a:t>Шамыкин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5922162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460264" y="627787"/>
            <a:ext cx="6092936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i="1" cap="all" dirty="0" err="1" smtClean="0">
                <a:solidFill>
                  <a:srgbClr val="002060"/>
                </a:solidFill>
              </a:rPr>
              <a:t>иСТОРИЯ</a:t>
            </a:r>
            <a:r>
              <a:rPr lang="ru-RU" sz="2400" b="1" i="1" cap="all" dirty="0" smtClean="0">
                <a:solidFill>
                  <a:srgbClr val="002060"/>
                </a:solidFill>
              </a:rPr>
              <a:t> СОЗДАНИЯ И РЕОРГАНИЗАЦИЯ ЗАПОВЕДНИКА.</a:t>
            </a:r>
          </a:p>
          <a:p>
            <a:pPr algn="ctr"/>
            <a:endParaRPr lang="ru-RU" sz="2400" b="1" cap="all" dirty="0" smtClean="0">
              <a:solidFill>
                <a:srgbClr val="00B0F0"/>
              </a:solidFill>
              <a:latin typeface="Bahnschrift SemiBold" panose="020B0502040204020203" pitchFamily="34" charset="0"/>
            </a:endParaRPr>
          </a:p>
          <a:p>
            <a:pPr algn="ctr"/>
            <a:r>
              <a:rPr lang="ru-RU" sz="2400" b="1" cap="all" dirty="0" smtClean="0">
                <a:solidFill>
                  <a:srgbClr val="00B0F0"/>
                </a:solidFill>
                <a:latin typeface="Bahnschrift SemiBold" panose="020B0502040204020203" pitchFamily="34" charset="0"/>
              </a:rPr>
              <a:t>Интересен </a:t>
            </a:r>
            <a:r>
              <a:rPr lang="ru-RU" sz="2400" b="1" cap="all" dirty="0">
                <a:solidFill>
                  <a:srgbClr val="00B0F0"/>
                </a:solidFill>
                <a:latin typeface="Bahnschrift SemiBold" panose="020B0502040204020203" pitchFamily="34" charset="0"/>
              </a:rPr>
              <a:t>тот факт, что в 1944 году И.В. Сталин который 800 000 га охранной зоны сделал  заповедными, в 1951 году сокращает площадь заповедника в 18 раз! Прошло время, наступила оттепель и снова дух романтики и жажда новых открытий притянула сюда молодых ученых, студентов, добровольцев и просто людей, влюбленных в красоту Сихотэ-Алиня. </a:t>
            </a:r>
          </a:p>
          <a:p>
            <a:endParaRPr lang="ru-RU" dirty="0" smtClean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68291" y="466293"/>
            <a:ext cx="5008618" cy="531581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0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41812449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460264" y="627787"/>
            <a:ext cx="6092936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i="1" cap="all" dirty="0" err="1" smtClean="0">
                <a:solidFill>
                  <a:srgbClr val="002060"/>
                </a:solidFill>
              </a:rPr>
              <a:t>иСТОРИЯ</a:t>
            </a:r>
            <a:r>
              <a:rPr lang="ru-RU" sz="2400" b="1" i="1" cap="all" dirty="0" smtClean="0">
                <a:solidFill>
                  <a:srgbClr val="002060"/>
                </a:solidFill>
              </a:rPr>
              <a:t> СОЗДАНИЯ И РЕОРГАНИЗАЦИЯ ЗАПОВЕДНИКА.</a:t>
            </a:r>
          </a:p>
          <a:p>
            <a:pPr algn="ctr"/>
            <a:endParaRPr lang="ru-RU" sz="2400" b="1" cap="all" dirty="0">
              <a:solidFill>
                <a:srgbClr val="00B0F0"/>
              </a:solidFill>
              <a:latin typeface="Bahnschrift SemiBold" panose="020B0502040204020203" pitchFamily="34" charset="0"/>
            </a:endParaRPr>
          </a:p>
          <a:p>
            <a:pPr algn="ctr" fontAlgn="base"/>
            <a:r>
              <a:rPr lang="ru-RU" sz="2400" b="1" cap="all" dirty="0">
                <a:solidFill>
                  <a:srgbClr val="00B0F0"/>
                </a:solidFill>
                <a:latin typeface="Bahnschrift SemiBold" panose="020B0502040204020203" pitchFamily="34" charset="0"/>
              </a:rPr>
              <a:t> И как награда многим поколениям, отдавшим себя на служение заповедному делу, защите и изучению природы Сихотэ-Алиня, с 1979 года Сихотэ-Алинский заповедник входит во Всемирную сеть биосферных резерватов, а с 2001 г. — в Список объектов Всемирного природного наследия («Центральный Сихотэ-Алинь»).</a:t>
            </a:r>
          </a:p>
          <a:p>
            <a:r>
              <a:rPr lang="ru-RU" sz="2400" dirty="0" smtClean="0"/>
              <a:t/>
            </a:r>
            <a:br>
              <a:rPr lang="ru-RU" sz="2400" dirty="0" smtClean="0"/>
            </a:br>
            <a:endParaRPr lang="ru-RU" dirty="0" smtClean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68291" y="466293"/>
            <a:ext cx="5008618" cy="531581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0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10005817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42238"/>
            <a:ext cx="12192000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460264" y="627787"/>
            <a:ext cx="6092936" cy="40626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i="1" cap="all" dirty="0" err="1" smtClean="0">
                <a:solidFill>
                  <a:srgbClr val="002060"/>
                </a:solidFill>
              </a:rPr>
              <a:t>иСТОРИЯ</a:t>
            </a:r>
            <a:r>
              <a:rPr lang="ru-RU" sz="2400" b="1" i="1" cap="all" dirty="0" smtClean="0">
                <a:solidFill>
                  <a:srgbClr val="002060"/>
                </a:solidFill>
              </a:rPr>
              <a:t> СОЗДАНИЯ И РЕОРГАНИЗАЦИЯ ЗАПОВЕДНИКА.</a:t>
            </a:r>
          </a:p>
          <a:p>
            <a:pPr algn="ctr"/>
            <a:endParaRPr lang="ru-RU" sz="2400" b="1" cap="all" dirty="0">
              <a:solidFill>
                <a:srgbClr val="00B0F0"/>
              </a:solidFill>
              <a:latin typeface="Bahnschrift SemiBold" panose="020B0502040204020203" pitchFamily="34" charset="0"/>
            </a:endParaRPr>
          </a:p>
          <a:p>
            <a:pPr algn="ctr" fontAlgn="base"/>
            <a:r>
              <a:rPr lang="ru-RU" sz="2400" b="1" cap="all" dirty="0">
                <a:solidFill>
                  <a:srgbClr val="00B0F0"/>
                </a:solidFill>
                <a:latin typeface="Bahnschrift SemiBold" panose="020B0502040204020203" pitchFamily="34" charset="0"/>
              </a:rPr>
              <a:t> </a:t>
            </a:r>
            <a:r>
              <a:rPr lang="ru-RU" sz="2400" b="1" cap="all" dirty="0" smtClean="0">
                <a:solidFill>
                  <a:srgbClr val="00B0F0"/>
                </a:solidFill>
                <a:latin typeface="Bahnschrift SemiBold" panose="020B0502040204020203" pitchFamily="34" charset="0"/>
              </a:rPr>
              <a:t>ЭТО единственный объект природного наследия ЮНЕСКО на юге Дальнего Востока России и самый крупный заповедник в ареале амурского тигра.</a:t>
            </a:r>
          </a:p>
          <a:p>
            <a:pPr algn="ctr" fontAlgn="base"/>
            <a:r>
              <a:rPr lang="ru-RU" sz="2400" b="1" cap="all" dirty="0" smtClean="0">
                <a:solidFill>
                  <a:srgbClr val="00B0F0"/>
                </a:solidFill>
                <a:latin typeface="Bahnschrift SemiBold" panose="020B0502040204020203" pitchFamily="34" charset="0"/>
              </a:rPr>
              <a:t> </a:t>
            </a:r>
            <a:endParaRPr lang="ru-RU" sz="2400" b="1" cap="all" dirty="0">
              <a:solidFill>
                <a:srgbClr val="00B0F0"/>
              </a:solidFill>
              <a:latin typeface="Bahnschrift SemiBold" panose="020B0502040204020203" pitchFamily="34" charset="0"/>
            </a:endParaRPr>
          </a:p>
          <a:p>
            <a:r>
              <a:rPr lang="ru-RU" sz="2400" dirty="0" smtClean="0"/>
              <a:t/>
            </a:r>
            <a:br>
              <a:rPr lang="ru-RU" sz="2400" dirty="0" smtClean="0"/>
            </a:br>
            <a:endParaRPr lang="ru-RU" dirty="0" smtClean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53200" y="486550"/>
            <a:ext cx="5234793" cy="352511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C00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8" name="Прямоугольник 7"/>
          <p:cNvSpPr/>
          <p:nvPr/>
        </p:nvSpPr>
        <p:spPr>
          <a:xfrm>
            <a:off x="8797143" y="4690438"/>
            <a:ext cx="2990850" cy="134052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dirty="0" smtClean="0">
                <a:solidFill>
                  <a:srgbClr val="FFFF00"/>
                </a:solidFill>
                <a:hlinkClick r:id="rId5"/>
              </a:rPr>
              <a:t>https://www.youtube.com/watch?v=Eaw7oR60SUI&amp;t=7s</a:t>
            </a:r>
            <a:endParaRPr lang="ru-RU" dirty="0" smtClean="0">
              <a:solidFill>
                <a:srgbClr val="FFFF00"/>
              </a:solidFill>
            </a:endParaRPr>
          </a:p>
          <a:p>
            <a:pPr algn="ctr"/>
            <a:r>
              <a:rPr lang="ru-RU" dirty="0" smtClean="0">
                <a:solidFill>
                  <a:srgbClr val="FF0000"/>
                </a:solidFill>
              </a:rPr>
              <a:t>ФОТОЛОВУШКА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6"/>
          <a:srcRect l="3148" t="24479" r="42094" b="25260"/>
          <a:stretch/>
        </p:blipFill>
        <p:spPr>
          <a:xfrm>
            <a:off x="460264" y="4025828"/>
            <a:ext cx="3429000" cy="176951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7030A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7"/>
          <a:srcRect l="2417" t="16406" r="41800" b="18750"/>
          <a:stretch/>
        </p:blipFill>
        <p:spPr>
          <a:xfrm>
            <a:off x="4963098" y="4690438"/>
            <a:ext cx="2873664" cy="187806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92D05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71033528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2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3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4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5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157</TotalTime>
  <Words>1254</Words>
  <Application>Microsoft Office PowerPoint</Application>
  <PresentationFormat>Широкоэкранный</PresentationFormat>
  <Paragraphs>110</Paragraphs>
  <Slides>22</Slides>
  <Notes>0</Notes>
  <HiddenSlides>0</HiddenSlides>
  <MMClips>4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8" baseType="lpstr">
      <vt:lpstr>Arial</vt:lpstr>
      <vt:lpstr>Bahnschrift SemiBold</vt:lpstr>
      <vt:lpstr>Calibri</vt:lpstr>
      <vt:lpstr>Calibri Light</vt:lpstr>
      <vt:lpstr>Wingdings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Оксана</dc:creator>
  <cp:lastModifiedBy>Оксана</cp:lastModifiedBy>
  <cp:revision>15</cp:revision>
  <dcterms:created xsi:type="dcterms:W3CDTF">2022-01-23T06:43:49Z</dcterms:created>
  <dcterms:modified xsi:type="dcterms:W3CDTF">2022-11-17T02:54:10Z</dcterms:modified>
</cp:coreProperties>
</file>