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2"/>
  </p:notesMasterIdLst>
  <p:sldIdLst>
    <p:sldId id="257" r:id="rId2"/>
    <p:sldId id="323" r:id="rId3"/>
    <p:sldId id="256" r:id="rId4"/>
    <p:sldId id="279" r:id="rId5"/>
    <p:sldId id="280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8" r:id="rId37"/>
    <p:sldId id="319" r:id="rId38"/>
    <p:sldId id="320" r:id="rId39"/>
    <p:sldId id="321" r:id="rId40"/>
    <p:sldId id="322" r:id="rId4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41A0"/>
    <a:srgbClr val="9F5FCF"/>
    <a:srgbClr val="FF8B8E"/>
    <a:srgbClr val="FF373C"/>
    <a:srgbClr val="FFFF99"/>
    <a:srgbClr val="5195D3"/>
    <a:srgbClr val="76ABDC"/>
    <a:srgbClr val="66A2D8"/>
    <a:srgbClr val="8FCC58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62" autoAdjust="0"/>
    <p:restoredTop sz="94660"/>
  </p:normalViewPr>
  <p:slideViewPr>
    <p:cSldViewPr>
      <p:cViewPr>
        <p:scale>
          <a:sx n="66" d="100"/>
          <a:sy n="66" d="100"/>
        </p:scale>
        <p:origin x="158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31DCCD-351C-4D7E-B9C9-9C7AD4EFD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31DCCD-351C-4D7E-B9C9-9C7AD4EFDC5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84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31DCCD-351C-4D7E-B9C9-9C7AD4EFDC5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450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31DCCD-351C-4D7E-B9C9-9C7AD4EFDC57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325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A9A3F64-6077-413D-B76D-A7DA0E5B50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4613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BAB76-1BDF-4AD1-95FB-9D7A5C239F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4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C6BDD0-3180-4259-B4D2-04D1B02988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1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6EB192-BD7D-497D-B521-FF37E85267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01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74952BB-B99F-4CEA-8237-32B1934307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342782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E85429-A594-4CC2-BD8D-82273C21C4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5387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768B2-C922-4320-85C6-52A3CD44DA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49559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B86AB-791B-4AC3-9B74-142247C711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544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829D1-9AA8-4B6E-8B05-11ACFF1B3E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039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pPr>
              <a:defRPr/>
            </a:pPr>
            <a:fld id="{67782DE0-C922-4C8C-B2F0-4D4B63EB45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32577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pPr>
              <a:defRPr/>
            </a:pPr>
            <a:fld id="{AD871671-A30E-4636-B201-C142FE7A1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42302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7259840A-B355-46A0-8C68-E538CA7D14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898265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5.png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slide" Target="slide7.xml"/><Relationship Id="rId18" Type="http://schemas.openxmlformats.org/officeDocument/2006/relationships/slide" Target="slide38.xml"/><Relationship Id="rId26" Type="http://schemas.openxmlformats.org/officeDocument/2006/relationships/slide" Target="slide13.xml"/><Relationship Id="rId3" Type="http://schemas.openxmlformats.org/officeDocument/2006/relationships/slide" Target="slide14.xml"/><Relationship Id="rId21" Type="http://schemas.openxmlformats.org/officeDocument/2006/relationships/slide" Target="slide32.xml"/><Relationship Id="rId34" Type="http://schemas.openxmlformats.org/officeDocument/2006/relationships/slide" Target="slide28.xml"/><Relationship Id="rId7" Type="http://schemas.openxmlformats.org/officeDocument/2006/relationships/slide" Target="slide6.xml"/><Relationship Id="rId12" Type="http://schemas.openxmlformats.org/officeDocument/2006/relationships/slide" Target="slide16.xml"/><Relationship Id="rId17" Type="http://schemas.openxmlformats.org/officeDocument/2006/relationships/slide" Target="slide31.xml"/><Relationship Id="rId25" Type="http://schemas.openxmlformats.org/officeDocument/2006/relationships/slide" Target="slide10.xml"/><Relationship Id="rId33" Type="http://schemas.openxmlformats.org/officeDocument/2006/relationships/slide" Target="slide21.xml"/><Relationship Id="rId2" Type="http://schemas.openxmlformats.org/officeDocument/2006/relationships/notesSlide" Target="../notesSlides/notesSlide1.xml"/><Relationship Id="rId16" Type="http://schemas.openxmlformats.org/officeDocument/2006/relationships/slide" Target="slide8.xml"/><Relationship Id="rId20" Type="http://schemas.openxmlformats.org/officeDocument/2006/relationships/slide" Target="slide25.xml"/><Relationship Id="rId29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24.xml"/><Relationship Id="rId24" Type="http://schemas.openxmlformats.org/officeDocument/2006/relationships/slide" Target="slide11.xml"/><Relationship Id="rId32" Type="http://schemas.openxmlformats.org/officeDocument/2006/relationships/slide" Target="slide33.xml"/><Relationship Id="rId37" Type="http://schemas.openxmlformats.org/officeDocument/2006/relationships/slide" Target="slide35.xml"/><Relationship Id="rId5" Type="http://schemas.openxmlformats.org/officeDocument/2006/relationships/slide" Target="slide15.xml"/><Relationship Id="rId15" Type="http://schemas.openxmlformats.org/officeDocument/2006/relationships/slide" Target="slide9.xml"/><Relationship Id="rId23" Type="http://schemas.openxmlformats.org/officeDocument/2006/relationships/slide" Target="slide18.xml"/><Relationship Id="rId28" Type="http://schemas.openxmlformats.org/officeDocument/2006/relationships/slide" Target="slide34.xml"/><Relationship Id="rId36" Type="http://schemas.openxmlformats.org/officeDocument/2006/relationships/slide" Target="slide20.xml"/><Relationship Id="rId10" Type="http://schemas.openxmlformats.org/officeDocument/2006/relationships/slide" Target="slide22.xml"/><Relationship Id="rId19" Type="http://schemas.openxmlformats.org/officeDocument/2006/relationships/slide" Target="slide37.xml"/><Relationship Id="rId31" Type="http://schemas.openxmlformats.org/officeDocument/2006/relationships/slide" Target="slide12.xml"/><Relationship Id="rId4" Type="http://schemas.openxmlformats.org/officeDocument/2006/relationships/slide" Target="slide30.xml"/><Relationship Id="rId9" Type="http://schemas.openxmlformats.org/officeDocument/2006/relationships/slide" Target="slide5.xml"/><Relationship Id="rId14" Type="http://schemas.openxmlformats.org/officeDocument/2006/relationships/slide" Target="slide36.xml"/><Relationship Id="rId22" Type="http://schemas.openxmlformats.org/officeDocument/2006/relationships/slide" Target="slide17.xml"/><Relationship Id="rId27" Type="http://schemas.openxmlformats.org/officeDocument/2006/relationships/slide" Target="slide27.xml"/><Relationship Id="rId30" Type="http://schemas.openxmlformats.org/officeDocument/2006/relationships/slide" Target="slide26.xml"/><Relationship Id="rId35" Type="http://schemas.openxmlformats.org/officeDocument/2006/relationships/slide" Target="slide39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depositphotos.com/35710683/stock-photo-beautiful-scene-misty-old-forest.html" TargetMode="External"/><Relationship Id="rId13" Type="http://schemas.openxmlformats.org/officeDocument/2006/relationships/hyperlink" Target="http://kiratty.com/m/post/childrens/128-dni-nedeli-na-angliyskom.html" TargetMode="External"/><Relationship Id="rId18" Type="http://schemas.openxmlformats.org/officeDocument/2006/relationships/hyperlink" Target="https://rus.team/people/nikolaj-kopernik" TargetMode="External"/><Relationship Id="rId26" Type="http://schemas.openxmlformats.org/officeDocument/2006/relationships/hyperlink" Target="https://www.allstick.ru/naklejki_na_stenu/interior/school/Geometricheskie_figury.html" TargetMode="External"/><Relationship Id="rId3" Type="http://schemas.openxmlformats.org/officeDocument/2006/relationships/hyperlink" Target="http://zanimatika.narod.ru/Narabotki2_8.htm#%D0%A1%D0%BE%D0%BB%D0%BD%D0%B5%D1%87%D0%BD%D0%B0%D1%8F" TargetMode="External"/><Relationship Id="rId21" Type="http://schemas.openxmlformats.org/officeDocument/2006/relationships/hyperlink" Target="https://russkaja-skazka.ru/gaechki/" TargetMode="External"/><Relationship Id="rId7" Type="http://schemas.openxmlformats.org/officeDocument/2006/relationships/hyperlink" Target="https://www.pngwing.com/ru/free-png-xddbt/download" TargetMode="External"/><Relationship Id="rId12" Type="http://schemas.openxmlformats.org/officeDocument/2006/relationships/hyperlink" Target="https://school-ethiopia.ru/kratkoe-soderzhanie/nosov-neznajka-v-solnechnom-gorode-kratkoe.html" TargetMode="External"/><Relationship Id="rId17" Type="http://schemas.openxmlformats.org/officeDocument/2006/relationships/hyperlink" Target="https://&#1089;&#1077;&#1079;&#1086;&#1085;&#1099;-&#1075;&#1086;&#1076;&#1072;.&#1088;&#1092;/%D0%BF%D0%BE%D1%8D%D0%B7%D0%B8%D1%8F%20XIX%20%D0%B2%D0%B5%D0%BA%D0%B0.html" TargetMode="External"/><Relationship Id="rId25" Type="http://schemas.openxmlformats.org/officeDocument/2006/relationships/hyperlink" Target="https://msun.by/kak-pravilno-zagorat-v-solyarii/" TargetMode="External"/><Relationship Id="rId2" Type="http://schemas.openxmlformats.org/officeDocument/2006/relationships/hyperlink" Target="https://kartinkin.com/19138-zheltyj-fon-dlja-prezentacii.html" TargetMode="External"/><Relationship Id="rId16" Type="http://schemas.openxmlformats.org/officeDocument/2006/relationships/hyperlink" Target="https://www.artongas.ru/kupit-gelij/" TargetMode="External"/><Relationship Id="rId20" Type="http://schemas.openxmlformats.org/officeDocument/2006/relationships/hyperlink" Target="https://geographyofrussia.com/orbitalnoe-dvizhenie-zemli/" TargetMode="External"/><Relationship Id="rId29" Type="http://schemas.openxmlformats.org/officeDocument/2006/relationships/hyperlink" Target="https://www.freepng.ru/png-7qd81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ore.temocenter.ru/storage/unzip/6041/" TargetMode="External"/><Relationship Id="rId11" Type="http://schemas.openxmlformats.org/officeDocument/2006/relationships/hyperlink" Target="https://www.lytkarino.info/forum/lytkarino/dostoprimechatelnosti/solnechnye-chasy-v-usadbe-lytkarino/" TargetMode="External"/><Relationship Id="rId24" Type="http://schemas.openxmlformats.org/officeDocument/2006/relationships/hyperlink" Target="https://www.detmir.ru/product/index/id/3379441/" TargetMode="External"/><Relationship Id="rId5" Type="http://schemas.openxmlformats.org/officeDocument/2006/relationships/hyperlink" Target="https://ru.pngtree.com/element/down?id=Mzk3OTI1Mg==&amp;type=1&amp;time=1629160203&amp;token=NDhmZmVjNDc1Nzg2ODFiMWMzY2E2YzJkZmE3ZGYzZjk" TargetMode="External"/><Relationship Id="rId15" Type="http://schemas.openxmlformats.org/officeDocument/2006/relationships/hyperlink" Target="https://www.freepng.ru/png-qov7ml/" TargetMode="External"/><Relationship Id="rId23" Type="http://schemas.openxmlformats.org/officeDocument/2006/relationships/hyperlink" Target="https://vtruda.ru/news/ianvar-vershina-zimy-4/" TargetMode="External"/><Relationship Id="rId28" Type="http://schemas.openxmlformats.org/officeDocument/2006/relationships/hyperlink" Target="https://ar.culture.ru/ru/subject/devushka-osveshchennaya-solncem" TargetMode="External"/><Relationship Id="rId10" Type="http://schemas.openxmlformats.org/officeDocument/2006/relationships/hyperlink" Target="https://frigato.ru/biografii/politiki/2134-krasnoe-solnyshko-vladimir-svyatoslavich.html" TargetMode="External"/><Relationship Id="rId19" Type="http://schemas.openxmlformats.org/officeDocument/2006/relationships/hyperlink" Target="https://starcatalog.ru/osnovyi-astronomii/tsveta-i-temperatura-zvezd.html" TargetMode="External"/><Relationship Id="rId4" Type="http://schemas.openxmlformats.org/officeDocument/2006/relationships/hyperlink" Target="https://&#1083;&#1077;&#1085;&#1076;&#1102;&#1094;.&#1077;&#1082;&#1072;&#1090;&#1077;&#1088;&#1080;&#1085;&#1073;&#1091;&#1088;&#1075;.&#1088;&#1092;/%D0%BD%D0%BE%D0%B2%D0%BE%D1%81%D1%82%D0%B8/118935" TargetMode="External"/><Relationship Id="rId9" Type="http://schemas.openxmlformats.org/officeDocument/2006/relationships/hyperlink" Target="https://stihi.ru/2015/04/11/6022" TargetMode="External"/><Relationship Id="rId14" Type="http://schemas.openxmlformats.org/officeDocument/2006/relationships/hyperlink" Target="https://pickimage.ru/detskie-risunki/detskie-lica/" TargetMode="External"/><Relationship Id="rId22" Type="http://schemas.openxmlformats.org/officeDocument/2006/relationships/hyperlink" Target="https://www.gastronom.ru/text/kto-uvidit-poslednee-solnechnoe-zatmenie-v-jetom-godu-1013368" TargetMode="External"/><Relationship Id="rId27" Type="http://schemas.openxmlformats.org/officeDocument/2006/relationships/hyperlink" Target="http://www.asian.com.ua/about/ja_3.htm" TargetMode="External"/><Relationship Id="rId30" Type="http://schemas.openxmlformats.org/officeDocument/2006/relationships/hyperlink" Target="https://www.freepng.ru/png-1kpxx4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WordArt 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268538" y="3068638"/>
            <a:ext cx="4321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97"/>
              </a:avLst>
            </a:prstTxWarp>
          </a:bodyPr>
          <a:lstStyle/>
          <a:p>
            <a:endParaRPr lang="ru-RU" sz="36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78" name="WordArt 6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203575" y="2349500"/>
            <a:ext cx="2735263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84"/>
              </a:avLst>
            </a:prstTxWarp>
          </a:bodyPr>
          <a:lstStyle/>
          <a:p>
            <a:endParaRPr lang="ru-RU" sz="3600" b="1" kern="10" dirty="0">
              <a:ln w="19050">
                <a:solidFill>
                  <a:schemeClr val="tx1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29327" y="6118945"/>
            <a:ext cx="53995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C00000"/>
                </a:solidFill>
              </a:rPr>
              <a:t>Автор: </a:t>
            </a:r>
          </a:p>
          <a:p>
            <a:r>
              <a:rPr lang="ru-RU" sz="1000" b="1" dirty="0" err="1" smtClean="0">
                <a:solidFill>
                  <a:srgbClr val="C00000"/>
                </a:solidFill>
              </a:rPr>
              <a:t>Ри</a:t>
            </a:r>
            <a:r>
              <a:rPr lang="ru-RU" sz="1000" b="1" dirty="0" smtClean="0">
                <a:solidFill>
                  <a:srgbClr val="C00000"/>
                </a:solidFill>
              </a:rPr>
              <a:t> Сергей Андреевич </a:t>
            </a:r>
          </a:p>
          <a:p>
            <a:r>
              <a:rPr lang="ru-RU" sz="1000" b="1" dirty="0" smtClean="0">
                <a:solidFill>
                  <a:srgbClr val="C00000"/>
                </a:solidFill>
              </a:rPr>
              <a:t>Учитель физики и астрономии 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668254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stra" pitchFamily="2" charset="0"/>
              </a:rPr>
              <a:t>Космическая экспедиция к Солнцу</a:t>
            </a:r>
            <a:endParaRPr lang="ru-RU" sz="88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stra" pitchFamily="2" charset="0"/>
            </a:endParaRPr>
          </a:p>
        </p:txBody>
      </p:sp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>
            <a:off x="8244408" y="6320885"/>
            <a:ext cx="726195" cy="416678"/>
          </a:xfrm>
          <a:prstGeom prst="rect">
            <a:avLst/>
          </a:prstGeom>
        </p:spPr>
      </p:pic>
      <p:pic>
        <p:nvPicPr>
          <p:cNvPr id="1028" name="Picture 4" descr="https://i.pinimg.com/originals/63/e9/f2/63e9f2e8a8cda19f87f90923c747b4a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5301">
            <a:off x="4522499" y="153271"/>
            <a:ext cx="2209741" cy="210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25" y="158296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02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16387" y="391658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21</a:t>
            </a:r>
          </a:p>
        </p:txBody>
      </p:sp>
      <p:sp>
        <p:nvSpPr>
          <p:cNvPr id="3379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90892" y="6105746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380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81199" y="6105746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38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071506" y="6096334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38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61813" y="6096334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38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52120" y="6101436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22" name="Rectangle 12"/>
          <p:cNvSpPr>
            <a:spLocks noChangeArrowheads="1"/>
          </p:cNvSpPr>
          <p:nvPr/>
        </p:nvSpPr>
        <p:spPr bwMode="auto">
          <a:xfrm>
            <a:off x="4719206" y="2078483"/>
            <a:ext cx="4159174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Правильный ответ</a:t>
            </a:r>
          </a:p>
        </p:txBody>
      </p:sp>
      <p:sp useBgFill="1">
        <p:nvSpPr>
          <p:cNvPr id="24" name="AutoShape 13"/>
          <p:cNvSpPr>
            <a:spLocks noChangeArrowheads="1"/>
          </p:cNvSpPr>
          <p:nvPr/>
        </p:nvSpPr>
        <p:spPr bwMode="auto">
          <a:xfrm rot="10800000">
            <a:off x="4719205" y="3897968"/>
            <a:ext cx="4212914" cy="1112850"/>
          </a:xfrm>
          <a:prstGeom prst="wedgeRectCallout">
            <a:avLst>
              <a:gd name="adj1" fmla="val -1136"/>
              <a:gd name="adj2" fmla="val 151906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sz="3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Солнечный зайчик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75655" y="454243"/>
            <a:ext cx="7412303" cy="954107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 называют движущееся пятнышко света от отражённого солнечного луча?</a:t>
            </a:r>
            <a:endParaRPr lang="ru-RU" sz="2800" dirty="0" smtClean="0">
              <a:ln w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657" y="2748757"/>
            <a:ext cx="3460440" cy="20221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animBg="1"/>
      <p:bldP spid="33800" grpId="0" animBg="1"/>
      <p:bldP spid="33801" grpId="0" animBg="1"/>
      <p:bldP spid="33802" grpId="0" animBg="1"/>
      <p:bldP spid="33803" grpId="0" animBg="1"/>
      <p:bldP spid="22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25" y="158296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127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265145" y="300072"/>
            <a:ext cx="6477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22</a:t>
            </a:r>
          </a:p>
        </p:txBody>
      </p:sp>
      <p:sp>
        <p:nvSpPr>
          <p:cNvPr id="3482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94128" y="6048627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82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26720" y="6048627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82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65537" y="6048627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82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19221" y="6048627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82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58038" y="6048627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22" name="Rectangle 12"/>
          <p:cNvSpPr>
            <a:spLocks noChangeArrowheads="1"/>
          </p:cNvSpPr>
          <p:nvPr/>
        </p:nvSpPr>
        <p:spPr bwMode="auto">
          <a:xfrm>
            <a:off x="4550782" y="2114650"/>
            <a:ext cx="4351221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4" name="AutoShape 13"/>
          <p:cNvSpPr>
            <a:spLocks noChangeArrowheads="1"/>
          </p:cNvSpPr>
          <p:nvPr/>
        </p:nvSpPr>
        <p:spPr bwMode="auto">
          <a:xfrm rot="10800000">
            <a:off x="4550782" y="4096692"/>
            <a:ext cx="4394277" cy="771770"/>
          </a:xfrm>
          <a:prstGeom prst="wedgeRectCallout">
            <a:avLst>
              <a:gd name="adj1" fmla="val -4254"/>
              <a:gd name="adj2" fmla="val 109938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Красное Солнышко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439684"/>
            <a:ext cx="7397396" cy="954107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 в русских былинах назывался великий князь Владимир I Святославович?</a:t>
            </a:r>
            <a:endParaRPr lang="ru-RU" sz="2800" dirty="0" smtClean="0">
              <a:ln w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6738" y="2132856"/>
            <a:ext cx="2608947" cy="28176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animBg="1"/>
      <p:bldP spid="34824" grpId="0" animBg="1"/>
      <p:bldP spid="34825" grpId="0" animBg="1"/>
      <p:bldP spid="34826" grpId="0" animBg="1"/>
      <p:bldP spid="34827" grpId="0" animBg="1"/>
      <p:bldP spid="22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25" y="158296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22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289443" y="30838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25</a:t>
            </a:r>
          </a:p>
        </p:txBody>
      </p:sp>
      <p:sp>
        <p:nvSpPr>
          <p:cNvPr id="3584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93394" y="597376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584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99042" y="597376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584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04690" y="597376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585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0338" y="597376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585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15986" y="597376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547663" y="425508"/>
            <a:ext cx="7345512" cy="523220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 w="0"/>
              </a:rPr>
              <a:t>МЫ ВСТРЕТИЛИ ПРИШЕЛЬЦЕВ !!</a:t>
            </a:r>
            <a:endParaRPr lang="ru-RU" sz="2800" dirty="0" smtClean="0">
              <a:ln w="0"/>
            </a:endParaRPr>
          </a:p>
        </p:txBody>
      </p:sp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  <p:pic>
        <p:nvPicPr>
          <p:cNvPr id="2050" name="Picture 2" descr="https://m.media-amazon.com/images/M/MV5BNjVmYjYxNWQtNTVlYy00MmI0LWFmZDQtMTA1OTljOWU4ODcyXkEyXkFqcGdeQXVyODEwMTc2ODQ@._V1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161" y="1288431"/>
            <a:ext cx="7108457" cy="399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nimBg="1"/>
      <p:bldP spid="35848" grpId="0" animBg="1"/>
      <p:bldP spid="35849" grpId="0" animBg="1"/>
      <p:bldP spid="35850" grpId="0" animBg="1"/>
      <p:bldP spid="358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25" y="158296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33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23528" y="314060"/>
            <a:ext cx="512268" cy="669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30</a:t>
            </a:r>
          </a:p>
        </p:txBody>
      </p:sp>
      <p:sp>
        <p:nvSpPr>
          <p:cNvPr id="3687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40119" y="605531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687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95769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687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1419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687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7069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68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58038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23" name="Rectangle 12"/>
          <p:cNvSpPr>
            <a:spLocks noChangeArrowheads="1"/>
          </p:cNvSpPr>
          <p:nvPr/>
        </p:nvSpPr>
        <p:spPr bwMode="auto">
          <a:xfrm>
            <a:off x="4572000" y="2235953"/>
            <a:ext cx="4233908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572000" y="3693442"/>
            <a:ext cx="4283570" cy="1031702"/>
          </a:xfrm>
          <a:prstGeom prst="wedgeRectCallout">
            <a:avLst>
              <a:gd name="adj1" fmla="val 2572"/>
              <a:gd name="adj2" fmla="val 127803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Н. Носов</a:t>
            </a:r>
            <a:endParaRPr lang="ru-RU" sz="26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07597" y="399032"/>
            <a:ext cx="7198311" cy="1384995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 Какой детский писатель создал сказку о путешествии коротышек в Солнечный город?</a:t>
            </a:r>
            <a:endParaRPr lang="ru-RU" sz="2800" dirty="0" smtClean="0">
              <a:ln w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680" y="2808133"/>
            <a:ext cx="3409006" cy="19170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 animBg="1" autoUpdateAnimBg="0"/>
      <p:bldP spid="36872" grpId="0" animBg="1" autoUpdateAnimBg="0"/>
      <p:bldP spid="36873" grpId="0" animBg="1" autoUpdateAnimBg="0"/>
      <p:bldP spid="36874" grpId="0" animBg="1" autoUpdateAnimBg="0"/>
      <p:bldP spid="36875" grpId="0" animBg="1" autoUpdateAnimBg="0"/>
      <p:bldP spid="23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17475"/>
            <a:ext cx="1042988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434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540544" y="350837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</a:t>
            </a:r>
          </a:p>
        </p:txBody>
      </p:sp>
      <p:sp>
        <p:nvSpPr>
          <p:cNvPr id="3789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36318" y="6050076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789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35804" y="6050076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789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18831" y="6060415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789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01858" y="6060415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789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84885" y="6060415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4454980" y="2234962"/>
            <a:ext cx="4374341" cy="574675"/>
          </a:xfrm>
          <a:prstGeom prst="rect">
            <a:avLst/>
          </a:prstGeom>
          <a:ln>
            <a:solidFill>
              <a:srgbClr val="FF7C8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518831" y="4077072"/>
            <a:ext cx="4249164" cy="1014800"/>
          </a:xfrm>
          <a:prstGeom prst="wedgeRectCallout">
            <a:avLst>
              <a:gd name="adj1" fmla="val 2384"/>
              <a:gd name="adj2" fmla="val 160624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Sunday - </a:t>
            </a:r>
            <a:r>
              <a:rPr lang="ru-RU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воскресенье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75469" y="513048"/>
            <a:ext cx="7353852" cy="954107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Название какого дня недели переводится с английского как «день солнца»?</a:t>
            </a:r>
            <a:endParaRPr lang="ru-RU" sz="2800" dirty="0" smtClean="0">
              <a:ln w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514" y="2230450"/>
            <a:ext cx="2319249" cy="29987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  <p:bldP spid="37896" grpId="0" animBg="1"/>
      <p:bldP spid="37897" grpId="0" animBg="1"/>
      <p:bldP spid="37898" grpId="0" animBg="1"/>
      <p:bldP spid="37899" grpId="0" animBg="1"/>
      <p:bldP spid="24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17475"/>
            <a:ext cx="1042988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536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540544" y="350837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7</a:t>
            </a:r>
          </a:p>
        </p:txBody>
      </p:sp>
      <p:sp>
        <p:nvSpPr>
          <p:cNvPr id="3891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23224" y="6055313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892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95769" y="6055313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89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1419" y="6055313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89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7069" y="6055313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89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58038" y="6055313"/>
            <a:ext cx="647700" cy="538162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4351419" y="2333265"/>
            <a:ext cx="4579179" cy="574675"/>
          </a:xfrm>
          <a:prstGeom prst="rect">
            <a:avLst/>
          </a:prstGeom>
          <a:ln>
            <a:solidFill>
              <a:srgbClr val="FF7C8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351418" y="4167927"/>
            <a:ext cx="4609469" cy="1076043"/>
          </a:xfrm>
          <a:prstGeom prst="wedgeRectCallout">
            <a:avLst>
              <a:gd name="adj1" fmla="val 441"/>
              <a:gd name="adj2" fmla="val 160667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sz="31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Веснушки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3057" y="417002"/>
            <a:ext cx="7417831" cy="954107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 называют рыжие пятнышки на лице, появляющиеся от солнечных лучей?</a:t>
            </a:r>
            <a:endParaRPr lang="ru-RU" sz="2800" dirty="0" smtClean="0">
              <a:ln w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4750" y="2333265"/>
            <a:ext cx="2310084" cy="29107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nimBg="1"/>
      <p:bldP spid="38920" grpId="0" animBg="1"/>
      <p:bldP spid="38921" grpId="0" animBg="1"/>
      <p:bldP spid="38922" grpId="0" animBg="1"/>
      <p:bldP spid="38923" grpId="0" animBg="1"/>
      <p:bldP spid="23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17475"/>
            <a:ext cx="1042988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639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50837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11</a:t>
            </a:r>
          </a:p>
        </p:txBody>
      </p:sp>
      <p:sp>
        <p:nvSpPr>
          <p:cNvPr id="3994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54536" y="6003556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3994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26766" y="6003556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3994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02687" y="599482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399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96826" y="6003556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3994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0965" y="6010082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3" name="Rectangle 12"/>
          <p:cNvSpPr>
            <a:spLocks noChangeArrowheads="1"/>
          </p:cNvSpPr>
          <p:nvPr/>
        </p:nvSpPr>
        <p:spPr bwMode="auto">
          <a:xfrm>
            <a:off x="4649078" y="2559634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608001" y="4253847"/>
            <a:ext cx="4321176" cy="684763"/>
          </a:xfrm>
          <a:prstGeom prst="wedgeRectCallout">
            <a:avLst>
              <a:gd name="adj1" fmla="val 1843"/>
              <a:gd name="adj2" fmla="val 198308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7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Абрикос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39069" y="485989"/>
            <a:ext cx="7531184" cy="954107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Какой плод в Древнем Египте называли «солнечным яйцом»?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0371" y="2612901"/>
            <a:ext cx="3310518" cy="23639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  <p:bldP spid="39944" grpId="0" animBg="1"/>
      <p:bldP spid="39945" grpId="0" animBg="1"/>
      <p:bldP spid="39946" grpId="0" animBg="1"/>
      <p:bldP spid="39947" grpId="0" animBg="1"/>
      <p:bldP spid="23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17475"/>
            <a:ext cx="1042988" cy="1042988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50837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19</a:t>
            </a:r>
          </a:p>
        </p:txBody>
      </p:sp>
      <p:sp>
        <p:nvSpPr>
          <p:cNvPr id="4096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27454" y="595779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096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8768" y="595779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096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20706" y="595779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097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02020" y="595779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097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44908" y="595779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4532021" y="2378835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532021" y="4077072"/>
            <a:ext cx="4321176" cy="899746"/>
          </a:xfrm>
          <a:prstGeom prst="wedgeRectCallout">
            <a:avLst>
              <a:gd name="adj1" fmla="val 433"/>
              <a:gd name="adj2" fmla="val 162603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endParaRPr lang="ru-RU" sz="28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Золото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504236"/>
            <a:ext cx="7305532" cy="954107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Какой металл средневековые алхимики обозначали символом Солнца?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382" y="2348881"/>
            <a:ext cx="2633877" cy="26279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 animBg="1"/>
      <p:bldP spid="40968" grpId="0" animBg="1"/>
      <p:bldP spid="40969" grpId="0" animBg="1"/>
      <p:bldP spid="40970" grpId="0" animBg="1"/>
      <p:bldP spid="40971" grpId="0" animBg="1"/>
      <p:bldP spid="24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17475"/>
            <a:ext cx="1042988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843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76871" y="350837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23</a:t>
            </a:r>
          </a:p>
        </p:txBody>
      </p:sp>
      <p:sp>
        <p:nvSpPr>
          <p:cNvPr id="4199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86893" y="6040798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199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79679" y="601174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199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72465" y="601174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199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48250" y="6011857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199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58038" y="601174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4732574" y="2647985"/>
            <a:ext cx="4140522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732574" y="4060656"/>
            <a:ext cx="4140522" cy="952520"/>
          </a:xfrm>
          <a:prstGeom prst="wedgeRectCallout">
            <a:avLst>
              <a:gd name="adj1" fmla="val 1044"/>
              <a:gd name="adj2" fmla="val 135056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endParaRPr lang="ru-RU" sz="28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Гелий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424994"/>
            <a:ext cx="7325432" cy="1384995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Какой химический элемент, распространённый на Солнце, в Таблице Менделеева имеет второй номер?</a:t>
            </a:r>
            <a:endParaRPr lang="ru-RU" sz="2800" dirty="0" smtClean="0">
              <a:ln w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694" y="2612901"/>
            <a:ext cx="2945873" cy="23639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 animBg="1"/>
      <p:bldP spid="41992" grpId="0" animBg="1"/>
      <p:bldP spid="41993" grpId="0" animBg="1"/>
      <p:bldP spid="41994" grpId="0" animBg="1"/>
      <p:bldP spid="41995" grpId="0" animBg="1"/>
      <p:bldP spid="24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17475"/>
            <a:ext cx="1042988" cy="1042988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06198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27</a:t>
            </a:r>
          </a:p>
        </p:txBody>
      </p:sp>
      <p:sp>
        <p:nvSpPr>
          <p:cNvPr id="4301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48458" y="606041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301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97304" y="606041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301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13559" y="606041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301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7069" y="606041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301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00579" y="6060415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4787897" y="2587811"/>
            <a:ext cx="4136516" cy="574675"/>
          </a:xfrm>
          <a:prstGeom prst="rect">
            <a:avLst/>
          </a:prstGeom>
          <a:ln w="25400"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787896" y="3951763"/>
            <a:ext cx="4136517" cy="1003033"/>
          </a:xfrm>
          <a:prstGeom prst="wedgeRectCallout">
            <a:avLst>
              <a:gd name="adj1" fmla="val -2822"/>
              <a:gd name="adj2" fmla="val 123040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90000"/>
              </a:lnSpc>
            </a:pP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А.С. Пушкина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474570"/>
            <a:ext cx="7376751" cy="954107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Какого поэта 19-го века современники назвали «солнцем русской поэзии»?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694" y="2634922"/>
            <a:ext cx="2945873" cy="23198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 animBg="1"/>
      <p:bldP spid="43016" grpId="0" animBg="1"/>
      <p:bldP spid="43017" grpId="0" animBg="1"/>
      <p:bldP spid="43018" grpId="0" animBg="1"/>
      <p:bldP spid="43019" grpId="0" animBg="1"/>
      <p:bldP spid="24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-180528" y="0"/>
            <a:ext cx="9151131" cy="27089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84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b="1" kern="10" dirty="0" smtClean="0">
                <a:ln w="11430"/>
                <a:solidFill>
                  <a:srgbClr val="FF373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Наш девиз :</a:t>
            </a:r>
          </a:p>
          <a:p>
            <a:r>
              <a:rPr lang="ru-RU" sz="1400" b="1" kern="10" dirty="0" smtClean="0">
                <a:ln w="11430"/>
                <a:solidFill>
                  <a:srgbClr val="FF373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Все выше и выше к звездам. </a:t>
            </a:r>
          </a:p>
          <a:p>
            <a:r>
              <a:rPr lang="ru-RU" sz="1400" b="1" kern="10" dirty="0" smtClean="0">
                <a:ln w="11430"/>
                <a:solidFill>
                  <a:srgbClr val="FF373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Бесконечность не предел !!!</a:t>
            </a:r>
            <a:endParaRPr lang="ru-RU" sz="1400" b="1" kern="10" dirty="0">
              <a:ln w="11430"/>
              <a:solidFill>
                <a:srgbClr val="FF373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>
            <a:off x="8244408" y="6320885"/>
            <a:ext cx="726195" cy="416678"/>
          </a:xfrm>
          <a:prstGeom prst="rect">
            <a:avLst/>
          </a:prstGeom>
        </p:spPr>
      </p:pic>
      <p:pic>
        <p:nvPicPr>
          <p:cNvPr id="2050" name="Picture 2" descr="https://yandex-images.clstorage.net/W9DS6Y382/b196c0Nv/HOGJS5_UiBQKgyW25Thx-Vh46FGOOUmOxHiFNmr52_yDfIAzwvpa4MOhPDGy3UK476nQuMRzdl1HBSjRJPqTTrnV_F-KUI3weoN08lWcsFmZebyQWggdr1Q48KavinhL8Qs2pDRdzRdhYImkBx0mSTuY4x4VNcFOIRIq5fY51Nj8M9mKzpSrsApjtBKF-SOpeFtdIV543Z7RqoTjSdl5mXM5dWVFbA-XA_C71cRfV56aKvHvQZZgf3DSuDTFWsVqb3GoyA7XW0F5Y7Qy1akBS3iL36BMeH58sJi1oOs7OrhDmSfXVE_NFyOgOOeG30U9K_kRT1HnQHxBcCgGBKvFu87juPgtVfuzuNBVA5UI09pbia2Bfgo9nOO7JDLamci7MwmUBIb_rsUw0BjUB29FvHgZAC-RFqCPYIAaReeZFItOk6h4D_XYY8jyB_NnmlP7uGnMIj8qji9Q21WQylj4uEOaFFb1DP4VE_BaNZY9h22YOOCOQ7ahbzGg6eU1igb6TqKYaBxU2lFo8dfytTtCeTlablI--G9u05pVYuhbmDuzi7Z2hE9NhHKjC4TWXnWeWGlRTqAGwz5Rohgkx7n2-SxTySgfpLtiOmOksIWq8cs5WU4A71sMHMCq9SGKaKvqcfhlxlff7hbB0HjUJ_0GnXvbcdyjZtMts1M69jXI5WtMEoj53_YpkbvT5xLVOXFKSTlfMk5IvU1S6DRRG5n7WNM5NfXGf6_XUtGJ9mYtplzKiZBNg8YjzHDAWjaHORc7b3I4S_20CYPpMhRRJrkQSUm6LkOvKN5-EfrGcqvL-rtSiIV3l42eFFPQK1fGL5ZOqCvCrXFFY_1jUApWJFq1S13z69nPNtgj2VIHESbZc5t5Cc4DnBmvrTO4VkKJi9jbgZmmNcUsbUcw0TtHla2XvwqLEI-jtvKcQuErFvV4Z0n-oBj4z5bqQXtC9hL0OzILa7le4x3o3x_w2vRCydqI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80928"/>
            <a:ext cx="6489632" cy="36504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62381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27800"/>
            <a:ext cx="1042988" cy="1042988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60927"/>
            <a:ext cx="576263" cy="5767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31</a:t>
            </a:r>
          </a:p>
        </p:txBody>
      </p:sp>
      <p:sp>
        <p:nvSpPr>
          <p:cNvPr id="4403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45344" y="5968000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404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45967" y="5968000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404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87447" y="5968000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404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03606" y="5968000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404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45086" y="5968000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4625719" y="2709664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625719" y="3899242"/>
            <a:ext cx="4308216" cy="899424"/>
          </a:xfrm>
          <a:prstGeom prst="wedgeRectCallout">
            <a:avLst>
              <a:gd name="adj1" fmla="val -1572"/>
              <a:gd name="adj2" fmla="val 108287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Солнце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39069" y="496443"/>
            <a:ext cx="7507825" cy="954107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Что находится в центре мироздания по теории Николая Коперника?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6722" y="2708921"/>
            <a:ext cx="3101845" cy="2067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animBg="1"/>
      <p:bldP spid="44040" grpId="0" animBg="1"/>
      <p:bldP spid="44041" grpId="0" animBg="1"/>
      <p:bldP spid="44042" grpId="0" animBg="1"/>
      <p:bldP spid="44043" grpId="0" animBg="1"/>
      <p:bldP spid="23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42195"/>
            <a:ext cx="1042988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151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75557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35</a:t>
            </a:r>
          </a:p>
        </p:txBody>
      </p:sp>
      <p:sp>
        <p:nvSpPr>
          <p:cNvPr id="4506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26141" y="595721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506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96985" y="594473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506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3315" y="5939632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506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9645" y="594473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506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58038" y="5934309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4670278" y="2246482"/>
            <a:ext cx="4296611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708706" y="4199827"/>
            <a:ext cx="4258183" cy="684396"/>
          </a:xfrm>
          <a:prstGeom prst="wedgeRectCallout">
            <a:avLst>
              <a:gd name="adj1" fmla="val 202"/>
              <a:gd name="adj2" fmla="val 233401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Жёлтого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3" y="474766"/>
            <a:ext cx="7419227" cy="954107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 звёздам какого цвета астрономы относят Солнце</a:t>
            </a:r>
            <a:r>
              <a:rPr lang="ru-RU" sz="2800" dirty="0" smtClean="0">
                <a:ln w="0"/>
              </a:rPr>
              <a:t>?</a:t>
            </a:r>
            <a:endParaRPr lang="ru-RU" sz="2800" dirty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1999" y="2276872"/>
            <a:ext cx="2458545" cy="26779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 animBg="1"/>
      <p:bldP spid="45064" grpId="0" animBg="1"/>
      <p:bldP spid="45065" grpId="0" animBg="1"/>
      <p:bldP spid="45066" grpId="0" animBg="1"/>
      <p:bldP spid="45067" grpId="0" animBg="1"/>
      <p:bldP spid="24" grpId="0" animBg="1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4462" y="107610"/>
            <a:ext cx="1042988" cy="1042988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476025" y="198384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</a:t>
            </a:r>
          </a:p>
        </p:txBody>
      </p:sp>
      <p:sp>
        <p:nvSpPr>
          <p:cNvPr id="4608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30856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608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48984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608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609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71470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609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52734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5" name="Rectangle 12"/>
          <p:cNvSpPr>
            <a:spLocks noChangeArrowheads="1"/>
          </p:cNvSpPr>
          <p:nvPr/>
        </p:nvSpPr>
        <p:spPr bwMode="auto">
          <a:xfrm>
            <a:off x="4716016" y="2102312"/>
            <a:ext cx="4166726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7" name="AutoShape 13"/>
          <p:cNvSpPr>
            <a:spLocks noChangeArrowheads="1"/>
          </p:cNvSpPr>
          <p:nvPr/>
        </p:nvSpPr>
        <p:spPr bwMode="auto">
          <a:xfrm rot="10800000">
            <a:off x="4716016" y="3717030"/>
            <a:ext cx="4166726" cy="864098"/>
          </a:xfrm>
          <a:prstGeom prst="wedgeRectCallout">
            <a:avLst>
              <a:gd name="adj1" fmla="val 566"/>
              <a:gd name="adj2" fmla="val 157301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endParaRPr lang="ru-RU" sz="28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раза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19011" y="520983"/>
            <a:ext cx="7363731" cy="954107"/>
          </a:xfrm>
          <a:prstGeom prst="rect">
            <a:avLst/>
          </a:prstGeom>
          <a:solidFill>
            <a:srgbClr val="8FCC58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Сколько раз в году Солнце находится в зените над экватором?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096" y="2318374"/>
            <a:ext cx="3060551" cy="24067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7" grpId="0" animBg="1"/>
      <p:bldP spid="46088" grpId="0" animBg="1"/>
      <p:bldP spid="46089" grpId="0" animBg="1"/>
      <p:bldP spid="46090" grpId="0" animBg="1"/>
      <p:bldP spid="46091" grpId="0" animBg="1"/>
      <p:bldP spid="25" grpId="0" animBg="1"/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4462" y="107610"/>
            <a:ext cx="1042988" cy="1042988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467544" y="340972"/>
            <a:ext cx="34208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6</a:t>
            </a:r>
          </a:p>
        </p:txBody>
      </p:sp>
      <p:sp>
        <p:nvSpPr>
          <p:cNvPr id="4711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45844" y="607619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711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54434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711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63024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711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71614" y="607619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711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89095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3" name="Rectangle 12"/>
          <p:cNvSpPr>
            <a:spLocks noChangeArrowheads="1"/>
          </p:cNvSpPr>
          <p:nvPr/>
        </p:nvSpPr>
        <p:spPr bwMode="auto">
          <a:xfrm>
            <a:off x="4592573" y="2214056"/>
            <a:ext cx="4146421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507918" y="4215541"/>
            <a:ext cx="4321174" cy="748383"/>
          </a:xfrm>
          <a:prstGeom prst="wedgeRectCallout">
            <a:avLst>
              <a:gd name="adj1" fmla="val 486"/>
              <a:gd name="adj2" fmla="val 218124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М.М. Пришвин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10532" y="629103"/>
            <a:ext cx="7372212" cy="954107"/>
          </a:xfrm>
          <a:prstGeom prst="rect">
            <a:avLst/>
          </a:prstGeom>
          <a:solidFill>
            <a:srgbClr val="8FCC58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Какой русский писатель написал сказку-быль «Кладовая солнца»?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1999" y="2386561"/>
            <a:ext cx="2698623" cy="26986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 animBg="1"/>
      <p:bldP spid="47112" grpId="0" animBg="1"/>
      <p:bldP spid="47113" grpId="0" animBg="1"/>
      <p:bldP spid="47114" grpId="0" animBg="1"/>
      <p:bldP spid="47115" grpId="0" animBg="1"/>
      <p:bldP spid="23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17475"/>
            <a:ext cx="1042988" cy="1042988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50837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10</a:t>
            </a:r>
          </a:p>
        </p:txBody>
      </p:sp>
      <p:sp>
        <p:nvSpPr>
          <p:cNvPr id="4813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84346" y="6058838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813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52433" y="6058838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813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20520" y="6058838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19496" y="6058838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73938" y="6058838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6" name="Rectangle 12"/>
          <p:cNvSpPr>
            <a:spLocks noChangeArrowheads="1"/>
          </p:cNvSpPr>
          <p:nvPr/>
        </p:nvSpPr>
        <p:spPr bwMode="auto">
          <a:xfrm>
            <a:off x="4561050" y="2599691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8" name="AutoShape 13"/>
          <p:cNvSpPr>
            <a:spLocks noChangeArrowheads="1"/>
          </p:cNvSpPr>
          <p:nvPr/>
        </p:nvSpPr>
        <p:spPr bwMode="auto">
          <a:xfrm rot="10800000">
            <a:off x="4615024" y="4040824"/>
            <a:ext cx="4267199" cy="894925"/>
          </a:xfrm>
          <a:prstGeom prst="wedgeRectCallout">
            <a:avLst>
              <a:gd name="adj1" fmla="val 5062"/>
              <a:gd name="adj2" fmla="val 135699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Солнечное затмение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3" y="420421"/>
            <a:ext cx="7334561" cy="1384995"/>
          </a:xfrm>
          <a:prstGeom prst="rect">
            <a:avLst/>
          </a:prstGeom>
          <a:solidFill>
            <a:srgbClr val="8FCC58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Какое явление природы стало плохим предзнаменованием для героев «Слова о полку Игореве»?</a:t>
            </a:r>
            <a:endParaRPr lang="ru-RU" sz="2800" dirty="0" smtClean="0">
              <a:ln w="0"/>
            </a:endParaRPr>
          </a:p>
        </p:txBody>
      </p:sp>
      <p:sp>
        <p:nvSpPr>
          <p:cNvPr id="2" name="AutoShape 2" descr="Гарин-Михайловский Николай Георгиевич. Биография — Юрюзань-New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2904044"/>
            <a:ext cx="3080149" cy="17490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  <p:bldP spid="48136" grpId="0" animBg="1"/>
      <p:bldP spid="48137" grpId="0" animBg="1"/>
      <p:bldP spid="48138" grpId="0" animBg="1"/>
      <p:bldP spid="48139" grpId="0" animBg="1"/>
      <p:bldP spid="26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53994"/>
            <a:ext cx="1042988" cy="1042988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69591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18</a:t>
            </a:r>
          </a:p>
        </p:txBody>
      </p:sp>
      <p:sp>
        <p:nvSpPr>
          <p:cNvPr id="4915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44933" y="593374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916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50041" y="5926138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916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22511" y="5926138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916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32045" y="593374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916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45214" y="593374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3" name="Rectangle 12"/>
          <p:cNvSpPr>
            <a:spLocks noChangeArrowheads="1"/>
          </p:cNvSpPr>
          <p:nvPr/>
        </p:nvSpPr>
        <p:spPr bwMode="auto">
          <a:xfrm>
            <a:off x="4572000" y="2583995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661719" y="4005976"/>
            <a:ext cx="4231455" cy="698905"/>
          </a:xfrm>
          <a:prstGeom prst="wedgeRectCallout">
            <a:avLst>
              <a:gd name="adj1" fmla="val -1799"/>
              <a:gd name="adj2" fmla="val 161005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170000"/>
              </a:lnSpc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Солнце</a:t>
            </a: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39068" y="438022"/>
            <a:ext cx="7454107" cy="1015663"/>
          </a:xfrm>
          <a:prstGeom prst="rect">
            <a:avLst/>
          </a:prstGeom>
          <a:solidFill>
            <a:srgbClr val="8FCC58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3000" dirty="0">
                <a:ln w="0"/>
              </a:rPr>
              <a:t>На каком небесном светиле, согласно поговорке, «тоже бывают пятна»?</a:t>
            </a:r>
            <a:endParaRPr lang="ru-RU" sz="3000" dirty="0" smtClean="0">
              <a:ln w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44" y="2204864"/>
            <a:ext cx="3049532" cy="3021140"/>
          </a:xfrm>
          <a:prstGeom prst="rect">
            <a:avLst/>
          </a:prstGeom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 animBg="1"/>
      <p:bldP spid="49160" grpId="0" animBg="1"/>
      <p:bldP spid="49161" grpId="0" animBg="1"/>
      <p:bldP spid="49162" grpId="0" animBg="1"/>
      <p:bldP spid="49163" grpId="0" animBg="1"/>
      <p:bldP spid="23" grpId="0" animBg="1"/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27681"/>
            <a:ext cx="1042988" cy="1042988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61043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26</a:t>
            </a:r>
          </a:p>
        </p:txBody>
      </p:sp>
      <p:sp>
        <p:nvSpPr>
          <p:cNvPr id="5018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65262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018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0450" y="605284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018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19600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018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54788" y="604488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018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73938" y="604488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5" name="Rectangle 12"/>
          <p:cNvSpPr>
            <a:spLocks noChangeArrowheads="1"/>
          </p:cNvSpPr>
          <p:nvPr/>
        </p:nvSpPr>
        <p:spPr bwMode="auto">
          <a:xfrm>
            <a:off x="4561049" y="2597783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7" name="AutoShape 13"/>
          <p:cNvSpPr>
            <a:spLocks noChangeArrowheads="1"/>
          </p:cNvSpPr>
          <p:nvPr/>
        </p:nvSpPr>
        <p:spPr bwMode="auto">
          <a:xfrm rot="10800000">
            <a:off x="4572000" y="4005062"/>
            <a:ext cx="4321173" cy="648073"/>
          </a:xfrm>
          <a:prstGeom prst="wedgeRectCallout">
            <a:avLst>
              <a:gd name="adj1" fmla="val 6173"/>
              <a:gd name="adj2" fmla="val 166480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Январь (от Янус)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3" y="462466"/>
            <a:ext cx="7334561" cy="1384995"/>
          </a:xfrm>
          <a:prstGeom prst="rect">
            <a:avLst/>
          </a:prstGeom>
          <a:solidFill>
            <a:srgbClr val="8FCC58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Какой месяц года получил своё название от имени древнего италийского бога Солнца?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187" y="2708921"/>
            <a:ext cx="2992436" cy="1870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 animBg="1"/>
      <p:bldP spid="50184" grpId="0" animBg="1"/>
      <p:bldP spid="50185" grpId="0" animBg="1"/>
      <p:bldP spid="50186" grpId="0" animBg="1"/>
      <p:bldP spid="50187" grpId="0" animBg="1"/>
      <p:bldP spid="25" grpId="0" animBg="1"/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17475"/>
            <a:ext cx="1042988" cy="1042988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765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50837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29</a:t>
            </a:r>
          </a:p>
        </p:txBody>
      </p:sp>
      <p:sp>
        <p:nvSpPr>
          <p:cNvPr id="5120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09097" y="604488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120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78949" y="604488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120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27342" y="604488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12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75735" y="604488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12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128" y="604488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4855989" y="2318374"/>
            <a:ext cx="4105141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890520" y="4350959"/>
            <a:ext cx="4086089" cy="662217"/>
          </a:xfrm>
          <a:prstGeom prst="wedgeRectCallout">
            <a:avLst>
              <a:gd name="adj1" fmla="val 5023"/>
              <a:gd name="adj2" fmla="val 256375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70000"/>
              </a:lnSpc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Панама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3" y="444882"/>
            <a:ext cx="7413467" cy="954107"/>
          </a:xfrm>
          <a:prstGeom prst="rect">
            <a:avLst/>
          </a:prstGeom>
          <a:solidFill>
            <a:srgbClr val="8FCC58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От какой серьёзной травмы спасает панама?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5986" y="2318374"/>
            <a:ext cx="2694802" cy="26948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 animBg="1"/>
      <p:bldP spid="51208" grpId="0" animBg="1"/>
      <p:bldP spid="51209" grpId="0" animBg="1"/>
      <p:bldP spid="51210" grpId="0" animBg="1"/>
      <p:bldP spid="51211" grpId="0" animBg="1"/>
      <p:bldP spid="24" grpId="0" animBg="1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76223"/>
            <a:ext cx="1042988" cy="1042988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431800" y="399441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34</a:t>
            </a:r>
          </a:p>
        </p:txBody>
      </p:sp>
      <p:sp>
        <p:nvSpPr>
          <p:cNvPr id="5223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91353" y="606982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223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64784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22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31958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22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7069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22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74243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5" name="Rectangle 12"/>
          <p:cNvSpPr>
            <a:spLocks noChangeArrowheads="1"/>
          </p:cNvSpPr>
          <p:nvPr/>
        </p:nvSpPr>
        <p:spPr bwMode="auto">
          <a:xfrm>
            <a:off x="4745065" y="2318373"/>
            <a:ext cx="4114871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7" name="AutoShape 13"/>
          <p:cNvSpPr>
            <a:spLocks noChangeArrowheads="1"/>
          </p:cNvSpPr>
          <p:nvPr/>
        </p:nvSpPr>
        <p:spPr bwMode="auto">
          <a:xfrm rot="10800000">
            <a:off x="4787898" y="3965458"/>
            <a:ext cx="4104582" cy="1217606"/>
          </a:xfrm>
          <a:prstGeom prst="wedgeRectCallout">
            <a:avLst>
              <a:gd name="adj1" fmla="val -75"/>
              <a:gd name="adj2" fmla="val 131424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sz="7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Подсолнечник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19672" y="483261"/>
            <a:ext cx="7272808" cy="984885"/>
          </a:xfrm>
          <a:prstGeom prst="rect">
            <a:avLst/>
          </a:prstGeom>
          <a:solidFill>
            <a:srgbClr val="8FCC58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 Из какого растения семейства астровых добывают масло?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3074" y="2318373"/>
            <a:ext cx="2296838" cy="28646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 animBg="1"/>
      <p:bldP spid="52232" grpId="0" animBg="1"/>
      <p:bldP spid="52233" grpId="0" animBg="1"/>
      <p:bldP spid="52234" grpId="0" animBg="1"/>
      <p:bldP spid="52235" grpId="0" animBg="1"/>
      <p:bldP spid="25" grpId="0" animBg="1"/>
      <p:bldP spid="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39041" y="6128012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325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43891" y="6126222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325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6112194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325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19195" y="6112194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325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66390" y="6112194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5" name="Rectangle 12"/>
          <p:cNvSpPr>
            <a:spLocks noChangeArrowheads="1"/>
          </p:cNvSpPr>
          <p:nvPr/>
        </p:nvSpPr>
        <p:spPr bwMode="auto">
          <a:xfrm>
            <a:off x="4684886" y="2428302"/>
            <a:ext cx="4207594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7" name="AutoShape 13"/>
          <p:cNvSpPr>
            <a:spLocks noChangeArrowheads="1"/>
          </p:cNvSpPr>
          <p:nvPr/>
        </p:nvSpPr>
        <p:spPr bwMode="auto">
          <a:xfrm rot="10800000">
            <a:off x="4700392" y="4143058"/>
            <a:ext cx="4192088" cy="875502"/>
          </a:xfrm>
          <a:prstGeom prst="wedgeRectCallout">
            <a:avLst>
              <a:gd name="adj1" fmla="val -4269"/>
              <a:gd name="adj2" fmla="val 151730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sz="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Солярий </a:t>
            </a:r>
            <a:endParaRPr lang="ru-RU" sz="16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2961" y="127800"/>
            <a:ext cx="1042988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480786" y="361162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4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23774" y="380562"/>
            <a:ext cx="7368706" cy="954107"/>
          </a:xfrm>
          <a:prstGeom prst="rect">
            <a:avLst/>
          </a:prstGeom>
          <a:solidFill>
            <a:srgbClr val="76ABDC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 называется место принятия солнечных ванн в зимнее время?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3074" y="2434238"/>
            <a:ext cx="2296838" cy="2632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5" grpId="0" animBg="1"/>
      <p:bldP spid="53256" grpId="0" animBg="1"/>
      <p:bldP spid="53257" grpId="0" animBg="1"/>
      <p:bldP spid="53258" grpId="0" animBg="1"/>
      <p:bldP spid="53259" grpId="0" animBg="1"/>
      <p:bldP spid="25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19"/>
          <p:cNvSpPr txBox="1">
            <a:spLocks noChangeArrowheads="1"/>
          </p:cNvSpPr>
          <p:nvPr/>
        </p:nvSpPr>
        <p:spPr bwMode="auto">
          <a:xfrm>
            <a:off x="971600" y="1556792"/>
            <a:ext cx="7776864" cy="50167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Уважение к своим товарищам космонавтам!!!</a:t>
            </a:r>
          </a:p>
          <a:p>
            <a:pPr marL="457200" indent="-457200" algn="l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Слушать капитана корабля и выполняй его требования.</a:t>
            </a:r>
          </a:p>
          <a:p>
            <a:pPr marL="457200" indent="-457200" algn="l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нарушать дисциплину на корабле !!!</a:t>
            </a:r>
          </a:p>
          <a:p>
            <a:pPr marL="457200" indent="-457200" algn="l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Вместе мы команда и нам не почем любые преграды.</a:t>
            </a:r>
          </a:p>
          <a:p>
            <a:pPr marL="457200" indent="-457200" algn="l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Хорошие настроение залог успеха в космической экспедиции.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763688" y="404664"/>
            <a:ext cx="6024205" cy="774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84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kern="10" dirty="0" smtClean="0">
                <a:ln w="11430"/>
                <a:solidFill>
                  <a:srgbClr val="FF373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Правила Космической экспедиции:</a:t>
            </a:r>
            <a:r>
              <a:rPr lang="ru-RU" sz="3600" b="1" kern="10" dirty="0" smtClean="0">
                <a:ln w="11430"/>
                <a:solidFill>
                  <a:srgbClr val="FF373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endParaRPr lang="ru-RU" sz="3600" b="1" kern="10" dirty="0">
              <a:ln w="11430"/>
              <a:solidFill>
                <a:srgbClr val="FF373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77383" y="6059401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428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33033" y="6059401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428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1419" y="6059573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428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7069" y="6059401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428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25455" y="6059401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5220072" y="2689468"/>
            <a:ext cx="375516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5220072" y="3836606"/>
            <a:ext cx="3781052" cy="862735"/>
          </a:xfrm>
          <a:prstGeom prst="wedgeRectCallout">
            <a:avLst>
              <a:gd name="adj1" fmla="val -5681"/>
              <a:gd name="adj2" fmla="val 108970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Луч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2961" y="127800"/>
            <a:ext cx="1042988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072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876" y="361162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39864" y="460371"/>
            <a:ext cx="7535373" cy="954107"/>
          </a:xfrm>
          <a:prstGeom prst="rect">
            <a:avLst/>
          </a:prstGeom>
          <a:solidFill>
            <a:srgbClr val="76ABDC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Назовите самую солнечную геометрическую </a:t>
            </a:r>
            <a:r>
              <a:rPr lang="ru-RU" sz="2800" dirty="0" smtClean="0">
                <a:ln w="0"/>
              </a:rPr>
              <a:t>фигуру</a:t>
            </a:r>
          </a:p>
        </p:txBody>
      </p:sp>
      <p:pic>
        <p:nvPicPr>
          <p:cNvPr id="1026" name="Picture 2" descr="https://www.allstick.ru/@s/image-cache/252/252615994725-u..product~18~18890~5bd95d4f067f8.fit.max.w.1000~xgxgxg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339462"/>
            <a:ext cx="3979306" cy="274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9" grpId="0" animBg="1"/>
      <p:bldP spid="54280" grpId="0" animBg="1"/>
      <p:bldP spid="54281" grpId="0" animBg="1"/>
      <p:bldP spid="54282" grpId="0" animBg="1"/>
      <p:bldP spid="54283" grpId="0" animBg="1"/>
      <p:bldP spid="24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72648" y="6060415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530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09796" y="6060415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53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59892" y="6060415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53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97040" y="6060415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53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34188" y="6060415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4634768" y="2204864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598109" y="3929824"/>
            <a:ext cx="4321175" cy="1256218"/>
          </a:xfrm>
          <a:prstGeom prst="wedgeRectCallout">
            <a:avLst>
              <a:gd name="adj1" fmla="val 2448"/>
              <a:gd name="adj2" fmla="val 137087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Ярослав</a:t>
            </a:r>
            <a:r>
              <a:rPr lang="ru-RU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28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древнеслав</a:t>
            </a:r>
            <a:r>
              <a:rPr lang="ru-RU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"славящий </a:t>
            </a:r>
            <a:r>
              <a:rPr lang="ru-RU" sz="28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Ярилу</a:t>
            </a:r>
            <a:r>
              <a:rPr lang="ru-RU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Солнце"</a:t>
            </a:r>
          </a:p>
        </p:txBody>
      </p:sp>
      <p:sp>
        <p:nvSpPr>
          <p:cNvPr id="15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2961" y="127800"/>
            <a:ext cx="1042988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75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36323" y="361162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16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322950"/>
            <a:ext cx="7398971" cy="954107"/>
          </a:xfrm>
          <a:prstGeom prst="rect">
            <a:avLst/>
          </a:prstGeom>
          <a:solidFill>
            <a:srgbClr val="76ABDC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Обладатель какого имени "славит Солнце"?</a:t>
            </a:r>
            <a:endParaRPr lang="ru-RU" sz="2800" dirty="0" smtClean="0">
              <a:ln w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44" y="2204864"/>
            <a:ext cx="3049532" cy="3021140"/>
          </a:xfrm>
          <a:prstGeom prst="rect">
            <a:avLst/>
          </a:prstGeom>
        </p:spPr>
      </p:pic>
      <p:pic>
        <p:nvPicPr>
          <p:cNvPr id="14" name="Рисунок 1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3" grpId="0" animBg="1"/>
      <p:bldP spid="55304" grpId="0" animBg="1"/>
      <p:bldP spid="55305" grpId="0" animBg="1"/>
      <p:bldP spid="55306" grpId="0" animBg="1"/>
      <p:bldP spid="55307" grpId="0" animBg="1"/>
      <p:bldP spid="24" grpId="0" animBg="1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23097" y="612775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63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325" y="612775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63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79031" y="612775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63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58579" y="612775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63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53070" y="612775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7" name="Rectangle 12"/>
          <p:cNvSpPr>
            <a:spLocks noChangeArrowheads="1"/>
          </p:cNvSpPr>
          <p:nvPr/>
        </p:nvSpPr>
        <p:spPr bwMode="auto">
          <a:xfrm>
            <a:off x="4433493" y="2295858"/>
            <a:ext cx="4366418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9" name="AutoShape 13"/>
          <p:cNvSpPr>
            <a:spLocks noChangeArrowheads="1"/>
          </p:cNvSpPr>
          <p:nvPr/>
        </p:nvSpPr>
        <p:spPr bwMode="auto">
          <a:xfrm rot="10800000">
            <a:off x="4404599" y="4247848"/>
            <a:ext cx="4395312" cy="647700"/>
          </a:xfrm>
          <a:prstGeom prst="wedgeRectCallout">
            <a:avLst>
              <a:gd name="adj1" fmla="val 818"/>
              <a:gd name="adj2" fmla="val 245460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110000"/>
              </a:lnSpc>
            </a:pPr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Солнечное сплетение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2961" y="127800"/>
            <a:ext cx="1042988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277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36323" y="417419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3" y="341527"/>
            <a:ext cx="7252248" cy="1384995"/>
          </a:xfrm>
          <a:prstGeom prst="rect">
            <a:avLst/>
          </a:prstGeom>
          <a:solidFill>
            <a:srgbClr val="76ABDC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 называется совокупность нервных узлов, расположенных в брюшной полости вокруг начала артерий</a:t>
            </a:r>
            <a:r>
              <a:rPr lang="ru-RU" sz="2800" dirty="0" smtClean="0">
                <a:ln w="0"/>
              </a:rPr>
              <a:t>?</a:t>
            </a:r>
            <a:endParaRPr lang="ru-RU" sz="2800" dirty="0">
              <a:ln w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44" y="2204864"/>
            <a:ext cx="3049532" cy="3021140"/>
          </a:xfrm>
          <a:prstGeom prst="rect">
            <a:avLst/>
          </a:prstGeom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 animBg="1"/>
      <p:bldP spid="56328" grpId="0" animBg="1"/>
      <p:bldP spid="56329" grpId="0" animBg="1"/>
      <p:bldP spid="56330" grpId="0" animBg="1"/>
      <p:bldP spid="56331" grpId="0" animBg="1"/>
      <p:bldP spid="27" grpId="0" animBg="1"/>
      <p:bldP spid="2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9776" y="6074479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735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21292" y="6083891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735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1419" y="6083891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735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86752" y="6074479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735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70669" y="6074479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4620690" y="2644472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620691" y="4045147"/>
            <a:ext cx="4321175" cy="628656"/>
          </a:xfrm>
          <a:prstGeom prst="wedgeRectCallout">
            <a:avLst>
              <a:gd name="adj1" fmla="val 768"/>
              <a:gd name="adj2" fmla="val 170201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Солнечная улыбка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2961" y="127800"/>
            <a:ext cx="1042988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379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36323" y="361162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24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3" y="506667"/>
            <a:ext cx="7394201" cy="954107"/>
          </a:xfrm>
          <a:prstGeom prst="rect">
            <a:avLst/>
          </a:prstGeom>
          <a:solidFill>
            <a:srgbClr val="76ABDC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 называют яркую, радостную, счастливую улыбку?</a:t>
            </a:r>
            <a:endParaRPr lang="ru-RU" sz="2800" dirty="0" smtClean="0">
              <a:ln w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44" y="2204864"/>
            <a:ext cx="3049532" cy="3021140"/>
          </a:xfrm>
          <a:prstGeom prst="rect">
            <a:avLst/>
          </a:prstGeom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1" grpId="0" animBg="1"/>
      <p:bldP spid="57352" grpId="0" animBg="1"/>
      <p:bldP spid="57353" grpId="0" animBg="1"/>
      <p:bldP spid="57354" grpId="0" animBg="1"/>
      <p:bldP spid="57355" grpId="0" animBg="1"/>
      <p:bldP spid="24" grpId="0" animBg="1"/>
      <p:bldP spid="2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15893" y="6026284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837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14151" y="6026284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837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27612" y="6026284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837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25870" y="6026284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83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128" y="6026284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3" name="Rectangle 12"/>
          <p:cNvSpPr>
            <a:spLocks noChangeArrowheads="1"/>
          </p:cNvSpPr>
          <p:nvPr/>
        </p:nvSpPr>
        <p:spPr bwMode="auto">
          <a:xfrm>
            <a:off x="4679949" y="2326532"/>
            <a:ext cx="4212531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731853" y="4359712"/>
            <a:ext cx="4174890" cy="649274"/>
          </a:xfrm>
          <a:prstGeom prst="wedgeRectCallout">
            <a:avLst>
              <a:gd name="adj1" fmla="val 2502"/>
              <a:gd name="adj2" fmla="val 175843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Японии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2961" y="127800"/>
            <a:ext cx="1042988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82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36323" y="361162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361162"/>
            <a:ext cx="7344816" cy="954107"/>
          </a:xfrm>
          <a:prstGeom prst="rect">
            <a:avLst/>
          </a:prstGeom>
          <a:solidFill>
            <a:srgbClr val="76ABDC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Жители какого государства называют свою родину «Страной восходящего солнца»?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2326532"/>
            <a:ext cx="2448272" cy="2682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5" grpId="0" animBg="1"/>
      <p:bldP spid="58376" grpId="0" animBg="1"/>
      <p:bldP spid="58377" grpId="0" animBg="1"/>
      <p:bldP spid="58378" grpId="0" animBg="1"/>
      <p:bldP spid="58379" grpId="0" animBg="1"/>
      <p:bldP spid="23" grpId="0" animBg="1"/>
      <p:bldP spid="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63708" y="6040798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940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87363" y="6026398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94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13450" y="6026398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94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10533" y="603150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94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34188" y="603150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3" name="Rectangle 12"/>
          <p:cNvSpPr>
            <a:spLocks noChangeArrowheads="1"/>
          </p:cNvSpPr>
          <p:nvPr/>
        </p:nvSpPr>
        <p:spPr bwMode="auto">
          <a:xfrm>
            <a:off x="4695239" y="2610261"/>
            <a:ext cx="4274590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676080" y="3556167"/>
            <a:ext cx="4290591" cy="816473"/>
          </a:xfrm>
          <a:prstGeom prst="wedgeRectCallout">
            <a:avLst>
              <a:gd name="adj1" fmla="val -1558"/>
              <a:gd name="adj2" fmla="val 86650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Подсолнечник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2961" y="127800"/>
            <a:ext cx="1042988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58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36323" y="39053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32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40813"/>
            <a:ext cx="7419008" cy="954107"/>
          </a:xfrm>
          <a:prstGeom prst="rect">
            <a:avLst/>
          </a:prstGeom>
          <a:solidFill>
            <a:srgbClr val="76ABDC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Какой </a:t>
            </a:r>
            <a:r>
              <a:rPr lang="ru-RU" sz="2800" dirty="0" smtClean="0">
                <a:ln w="0"/>
              </a:rPr>
              <a:t>цветок всегда </a:t>
            </a:r>
            <a:r>
              <a:rPr lang="ru-RU" sz="2800" dirty="0">
                <a:ln w="0"/>
              </a:rPr>
              <a:t>поворачивается к Солнцу?</a:t>
            </a:r>
            <a:endParaRPr lang="ru-RU" sz="2800" dirty="0" smtClean="0">
              <a:ln w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44" y="2204864"/>
            <a:ext cx="3049532" cy="3021140"/>
          </a:xfrm>
          <a:prstGeom prst="rect">
            <a:avLst/>
          </a:prstGeom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animBg="1"/>
      <p:bldP spid="59400" grpId="0" animBg="1"/>
      <p:bldP spid="59401" grpId="0" animBg="1"/>
      <p:bldP spid="59402" grpId="0" animBg="1"/>
      <p:bldP spid="59403" grpId="0" animBg="1"/>
      <p:bldP spid="23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63708" y="6040798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940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87363" y="6026398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94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13450" y="6026398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94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10533" y="603150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94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34188" y="6031500"/>
            <a:ext cx="647700" cy="538162"/>
          </a:xfrm>
          <a:prstGeom prst="actionButtonBlank">
            <a:avLst/>
          </a:prstGeom>
          <a:solidFill>
            <a:srgbClr val="5195D3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3" name="Rectangle 12"/>
          <p:cNvSpPr>
            <a:spLocks noChangeArrowheads="1"/>
          </p:cNvSpPr>
          <p:nvPr/>
        </p:nvSpPr>
        <p:spPr bwMode="auto">
          <a:xfrm>
            <a:off x="4007237" y="2391735"/>
            <a:ext cx="4885244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021876" y="4038415"/>
            <a:ext cx="4896542" cy="811562"/>
          </a:xfrm>
          <a:prstGeom prst="wedgeRectCallout">
            <a:avLst>
              <a:gd name="adj1" fmla="val 873"/>
              <a:gd name="adj2" fmla="val 132464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Снегурочке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</p:txBody>
      </p:sp>
      <p:sp>
        <p:nvSpPr>
          <p:cNvPr id="15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2961" y="127800"/>
            <a:ext cx="1042988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58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36323" y="407458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12</a:t>
            </a:r>
            <a:endParaRPr lang="ru-RU" sz="2400" b="1" kern="1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399323"/>
            <a:ext cx="7344816" cy="984885"/>
          </a:xfrm>
          <a:prstGeom prst="rect">
            <a:avLst/>
          </a:prstGeom>
          <a:solidFill>
            <a:srgbClr val="76ABDC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Какой сказочной героине было противопоказано находиться на солнце?</a:t>
            </a:r>
            <a:endParaRPr lang="ru-RU" sz="2800" dirty="0" smtClean="0">
              <a:ln w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44" y="2204864"/>
            <a:ext cx="3049532" cy="3021140"/>
          </a:xfrm>
          <a:prstGeom prst="rect">
            <a:avLst/>
          </a:prstGeom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5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animBg="1"/>
      <p:bldP spid="59400" grpId="0" animBg="1"/>
      <p:bldP spid="59401" grpId="0" animBg="1"/>
      <p:bldP spid="59402" grpId="0" animBg="1"/>
      <p:bldP spid="59403" grpId="0" animBg="1"/>
      <p:bldP spid="23" grpId="0" animBg="1"/>
      <p:bldP spid="2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76223"/>
            <a:ext cx="1042988" cy="1042988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431800" y="399441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14</a:t>
            </a:r>
            <a:endParaRPr lang="ru-RU" sz="2400" b="1" kern="1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5223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91353" y="6069827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223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64784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22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31958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22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7069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522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74243" y="6060415"/>
            <a:ext cx="647700" cy="538162"/>
          </a:xfrm>
          <a:prstGeom prst="actionButtonBlank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5" name="Rectangle 12"/>
          <p:cNvSpPr>
            <a:spLocks noChangeArrowheads="1"/>
          </p:cNvSpPr>
          <p:nvPr/>
        </p:nvSpPr>
        <p:spPr bwMode="auto">
          <a:xfrm>
            <a:off x="4749384" y="2350999"/>
            <a:ext cx="4143096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7" name="AutoShape 13"/>
          <p:cNvSpPr>
            <a:spLocks noChangeArrowheads="1"/>
          </p:cNvSpPr>
          <p:nvPr/>
        </p:nvSpPr>
        <p:spPr bwMode="auto">
          <a:xfrm rot="10800000">
            <a:off x="4769962" y="3823369"/>
            <a:ext cx="4122518" cy="1016329"/>
          </a:xfrm>
          <a:prstGeom prst="wedgeRectCallout">
            <a:avLst>
              <a:gd name="adj1" fmla="val 233"/>
              <a:gd name="adj2" fmla="val 107824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sz="7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Украденное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74788" y="347035"/>
            <a:ext cx="7417692" cy="984885"/>
          </a:xfrm>
          <a:prstGeom prst="rect">
            <a:avLst/>
          </a:prstGeom>
          <a:solidFill>
            <a:srgbClr val="8FCC58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Какое слово пропущено в названии сказки К.И Чуковского "... солнце"</a:t>
            </a:r>
            <a:endParaRPr lang="ru-RU" sz="2800" dirty="0" smtClean="0">
              <a:ln w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44" y="2204864"/>
            <a:ext cx="3049532" cy="3021140"/>
          </a:xfrm>
          <a:prstGeom prst="rect">
            <a:avLst/>
          </a:prstGeom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5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 animBg="1"/>
      <p:bldP spid="52232" grpId="0" animBg="1"/>
      <p:bldP spid="52233" grpId="0" animBg="1"/>
      <p:bldP spid="52234" grpId="0" animBg="1"/>
      <p:bldP spid="52235" grpId="0" animBg="1"/>
      <p:bldP spid="25" grpId="0" animBg="1"/>
      <p:bldP spid="2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2719" y="142195"/>
            <a:ext cx="1042988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151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96081" y="375557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15</a:t>
            </a:r>
            <a:endParaRPr lang="ru-RU" sz="2400" b="1" kern="1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4506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26141" y="595721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506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96985" y="594473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506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3315" y="5939632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506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9645" y="5944734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506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58038" y="5934309"/>
            <a:ext cx="647700" cy="538162"/>
          </a:xfrm>
          <a:prstGeom prst="actionButtonBlank">
            <a:avLst/>
          </a:prstGeom>
          <a:solidFill>
            <a:srgbClr val="FF7C80"/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4716017" y="2470031"/>
            <a:ext cx="4234847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" name="AutoShape 13"/>
          <p:cNvSpPr>
            <a:spLocks noChangeArrowheads="1"/>
          </p:cNvSpPr>
          <p:nvPr/>
        </p:nvSpPr>
        <p:spPr bwMode="auto">
          <a:xfrm rot="10800000">
            <a:off x="4716016" y="4028215"/>
            <a:ext cx="4234847" cy="912160"/>
          </a:xfrm>
          <a:prstGeom prst="wedgeRectCallout">
            <a:avLst>
              <a:gd name="adj1" fmla="val 2601"/>
              <a:gd name="adj2" fmla="val 147880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Солнце встало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3" y="474766"/>
            <a:ext cx="7403201" cy="1384995"/>
          </a:xfrm>
          <a:prstGeom prst="rect">
            <a:avLst/>
          </a:prstGeom>
          <a:solidFill>
            <a:srgbClr val="FF8B8E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Как заканчивается фраза из стихотворения Афанасия Фета: «Я пришёл тебе с приветом, рассказать…</a:t>
            </a:r>
            <a:endParaRPr lang="ru-RU" sz="2800" dirty="0" smtClean="0">
              <a:ln w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44" y="2204864"/>
            <a:ext cx="3049532" cy="3021140"/>
          </a:xfrm>
          <a:prstGeom prst="rect">
            <a:avLst/>
          </a:prstGeom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4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 animBg="1"/>
      <p:bldP spid="45064" grpId="0" animBg="1"/>
      <p:bldP spid="45065" grpId="0" animBg="1"/>
      <p:bldP spid="45066" grpId="0" animBg="1"/>
      <p:bldP spid="45067" grpId="0" animBg="1"/>
      <p:bldP spid="24" grpId="0" animBg="1"/>
      <p:bldP spid="2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25" y="158296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33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23528" y="314060"/>
            <a:ext cx="512268" cy="669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33</a:t>
            </a:r>
            <a:endParaRPr lang="ru-RU" sz="2400" b="1" kern="1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3687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40119" y="605531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687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95769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687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1419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687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7069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68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58038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23" name="Rectangle 12"/>
          <p:cNvSpPr>
            <a:spLocks noChangeArrowheads="1"/>
          </p:cNvSpPr>
          <p:nvPr/>
        </p:nvSpPr>
        <p:spPr bwMode="auto">
          <a:xfrm>
            <a:off x="4491327" y="2371290"/>
            <a:ext cx="4401153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5" name="AutoShape 13"/>
          <p:cNvSpPr>
            <a:spLocks noChangeArrowheads="1"/>
          </p:cNvSpPr>
          <p:nvPr/>
        </p:nvSpPr>
        <p:spPr bwMode="auto">
          <a:xfrm rot="10800000">
            <a:off x="4491326" y="4014043"/>
            <a:ext cx="4401153" cy="978294"/>
          </a:xfrm>
          <a:prstGeom prst="wedgeRectCallout">
            <a:avLst>
              <a:gd name="adj1" fmla="val 3676"/>
              <a:gd name="adj2" fmla="val 148759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pPr>
              <a:lnSpc>
                <a:spcPct val="80000"/>
              </a:lnSpc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В.А. Серову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339896"/>
            <a:ext cx="7344816" cy="1384995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Перу какого российского художника-передвижника принадлежит картина «Девушка, освещённая солнцем»?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6013" y="2425260"/>
            <a:ext cx="2653899" cy="26937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17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 animBg="1" autoUpdateAnimBg="0"/>
      <p:bldP spid="36872" grpId="0" animBg="1" autoUpdateAnimBg="0"/>
      <p:bldP spid="36873" grpId="0" animBg="1" autoUpdateAnimBg="0"/>
      <p:bldP spid="36874" grpId="0" animBg="1" autoUpdateAnimBg="0"/>
      <p:bldP spid="36875" grpId="0" animBg="1" autoUpdateAnimBg="0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237899"/>
            <a:ext cx="1160600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099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2542949"/>
            <a:ext cx="1160600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00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1390424"/>
            <a:ext cx="1160600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01" name="AutoShape 4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3693887"/>
            <a:ext cx="1160599" cy="1042987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02" name="AutoShape 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4846412"/>
            <a:ext cx="1160600" cy="1042987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03" name="AutoShape 4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1390424"/>
            <a:ext cx="1160599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04" name="AutoShape 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2542949"/>
            <a:ext cx="1160600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05" name="AutoShape 5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3693887"/>
            <a:ext cx="1160599" cy="1042987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06" name="AutoShape 5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4846412"/>
            <a:ext cx="1160600" cy="1042987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07" name="AutoShape 5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2542949"/>
            <a:ext cx="1160599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08" name="AutoShape 5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3693887"/>
            <a:ext cx="1160600" cy="1042987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09" name="AutoShape 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4846412"/>
            <a:ext cx="1160599" cy="1042987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0" name="AutoShape 5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237899"/>
            <a:ext cx="1160599" cy="1042988"/>
          </a:xfrm>
          <a:prstGeom prst="actionButtonBlank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11" name="AutoShape 5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1390424"/>
            <a:ext cx="1160600" cy="1042988"/>
          </a:xfrm>
          <a:prstGeom prst="actionButtonBlank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2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2542949"/>
            <a:ext cx="1160599" cy="1042988"/>
          </a:xfrm>
          <a:prstGeom prst="actionButtonBlank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3" name="AutoShape 5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3693887"/>
            <a:ext cx="1160600" cy="1042987"/>
          </a:xfrm>
          <a:prstGeom prst="actionButtonBlank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4" name="AutoShape 6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4846412"/>
            <a:ext cx="1160599" cy="1042987"/>
          </a:xfrm>
          <a:prstGeom prst="actionButtonBlank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5" name="AutoShape 6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237899"/>
            <a:ext cx="1160600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6" name="AutoShape 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1390424"/>
            <a:ext cx="1160599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7" name="AutoShape 6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2542949"/>
            <a:ext cx="1160600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8" name="AutoShape 6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3693887"/>
            <a:ext cx="1160599" cy="1042987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19" name="AutoShape 6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4846412"/>
            <a:ext cx="1160600" cy="1042987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20" name="AutoShape 6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237899"/>
            <a:ext cx="1160599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21" name="AutoShape 6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1390424"/>
            <a:ext cx="1160600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22" name="AutoShape 6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2542949"/>
            <a:ext cx="1160599" cy="1042988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23" name="AutoShape 6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3693887"/>
            <a:ext cx="1160600" cy="1042987"/>
          </a:xfrm>
          <a:prstGeom prst="actionButtonBlank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24" name="AutoShape 7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237899"/>
            <a:ext cx="1160600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25" name="AutoShape 7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1390424"/>
            <a:ext cx="1160599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26" name="AutoShape 7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2542949"/>
            <a:ext cx="1160600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27" name="AutoShape 7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237899"/>
            <a:ext cx="1160599" cy="1042988"/>
          </a:xfrm>
          <a:prstGeom prst="actionButtonBlank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28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1390424"/>
            <a:ext cx="1160600" cy="1042988"/>
          </a:xfrm>
          <a:prstGeom prst="actionButtonBlank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29" name="AutoShape 7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4846412"/>
            <a:ext cx="1160600" cy="1042987"/>
          </a:xfrm>
          <a:prstGeom prst="actionButtonBlank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30" name="AutoShape 7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237899"/>
            <a:ext cx="1160600" cy="1042988"/>
          </a:xfrm>
          <a:prstGeom prst="actionButtonBlank">
            <a:avLst/>
          </a:prstGeom>
          <a:solidFill>
            <a:srgbClr val="FF7C8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31" name="AutoShape 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3693887"/>
            <a:ext cx="1160600" cy="1042987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132" name="AutoShape 8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4846412"/>
            <a:ext cx="1160599" cy="1042987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5685" name="WordArt 85" descr="Орех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132138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</a:t>
            </a:r>
          </a:p>
        </p:txBody>
      </p:sp>
      <p:sp>
        <p:nvSpPr>
          <p:cNvPr id="25686" name="WordArt 86" descr="Орех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4213" y="16287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8</a:t>
            </a:r>
          </a:p>
        </p:txBody>
      </p:sp>
      <p:sp>
        <p:nvSpPr>
          <p:cNvPr id="25690" name="WordArt 90" descr="Орех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027988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7</a:t>
            </a:r>
          </a:p>
        </p:txBody>
      </p:sp>
      <p:sp>
        <p:nvSpPr>
          <p:cNvPr id="25691" name="WordArt 91" descr="Орех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04025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6</a:t>
            </a:r>
          </a:p>
        </p:txBody>
      </p:sp>
      <p:sp>
        <p:nvSpPr>
          <p:cNvPr id="25692" name="WordArt 92" descr="Орех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580063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5</a:t>
            </a:r>
          </a:p>
        </p:txBody>
      </p:sp>
      <p:sp>
        <p:nvSpPr>
          <p:cNvPr id="25693" name="WordArt 93" descr="Орех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56100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4</a:t>
            </a:r>
          </a:p>
        </p:txBody>
      </p:sp>
      <p:sp>
        <p:nvSpPr>
          <p:cNvPr id="25694" name="WordArt 94" descr="Орех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</a:t>
            </a:r>
          </a:p>
        </p:txBody>
      </p:sp>
      <p:sp>
        <p:nvSpPr>
          <p:cNvPr id="25695" name="WordArt 95" descr="Орех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</a:t>
            </a:r>
          </a:p>
        </p:txBody>
      </p:sp>
      <p:sp>
        <p:nvSpPr>
          <p:cNvPr id="25696" name="WordArt 96" descr="Орех">
            <a:hlinkClick r:id="rId1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16287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10</a:t>
            </a:r>
          </a:p>
        </p:txBody>
      </p:sp>
      <p:sp>
        <p:nvSpPr>
          <p:cNvPr id="25697" name="WordArt 97" descr="Орех">
            <a:hlinkClick r:id="rId1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162877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11</a:t>
            </a:r>
          </a:p>
        </p:txBody>
      </p:sp>
      <p:sp>
        <p:nvSpPr>
          <p:cNvPr id="25698" name="WordArt 98" descr="Орех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8175" y="1628775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9</a:t>
            </a:r>
          </a:p>
        </p:txBody>
      </p:sp>
      <p:sp>
        <p:nvSpPr>
          <p:cNvPr id="25720" name="WordArt 120" descr="Орех">
            <a:hlinkClick r:id="rId1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16287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12</a:t>
            </a:r>
          </a:p>
        </p:txBody>
      </p:sp>
      <p:sp>
        <p:nvSpPr>
          <p:cNvPr id="25721" name="WordArt 121" descr="Орех">
            <a:hlinkClick r:id="rId1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17</a:t>
            </a:r>
          </a:p>
        </p:txBody>
      </p:sp>
      <p:sp>
        <p:nvSpPr>
          <p:cNvPr id="25722" name="WordArt 122" descr="Орех">
            <a:hlinkClick r:id="rId1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162877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13</a:t>
            </a:r>
          </a:p>
        </p:txBody>
      </p:sp>
      <p:sp>
        <p:nvSpPr>
          <p:cNvPr id="25723" name="WordArt 123" descr="Орех">
            <a:hlinkClick r:id="rId1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39981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16</a:t>
            </a:r>
          </a:p>
        </p:txBody>
      </p:sp>
      <p:sp>
        <p:nvSpPr>
          <p:cNvPr id="25724" name="WordArt 124" descr="Орех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15</a:t>
            </a:r>
          </a:p>
        </p:txBody>
      </p:sp>
      <p:sp>
        <p:nvSpPr>
          <p:cNvPr id="25725" name="WordArt 125" descr="Орех">
            <a:hlinkClick r:id="rId1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1655197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14</a:t>
            </a:r>
          </a:p>
        </p:txBody>
      </p:sp>
      <p:sp>
        <p:nvSpPr>
          <p:cNvPr id="25726" name="WordArt 126" descr="Орех">
            <a:hlinkClick r:id="rId2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18</a:t>
            </a:r>
          </a:p>
        </p:txBody>
      </p:sp>
      <p:sp>
        <p:nvSpPr>
          <p:cNvPr id="25727" name="WordArt 127" descr="Орех">
            <a:hlinkClick r:id="rId2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72469" y="2769281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20</a:t>
            </a:r>
          </a:p>
        </p:txBody>
      </p:sp>
      <p:sp>
        <p:nvSpPr>
          <p:cNvPr id="25728" name="WordArt 128" descr="Орех">
            <a:hlinkClick r:id="rId2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19</a:t>
            </a:r>
          </a:p>
        </p:txBody>
      </p:sp>
      <p:sp>
        <p:nvSpPr>
          <p:cNvPr id="25729" name="WordArt 129" descr="Орех">
            <a:hlinkClick r:id="rId2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70527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23</a:t>
            </a:r>
          </a:p>
        </p:txBody>
      </p:sp>
      <p:sp>
        <p:nvSpPr>
          <p:cNvPr id="25730" name="WordArt 130" descr="Орех">
            <a:hlinkClick r:id="rId2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22</a:t>
            </a:r>
          </a:p>
        </p:txBody>
      </p:sp>
      <p:sp>
        <p:nvSpPr>
          <p:cNvPr id="25731" name="WordArt 131" descr="Орех">
            <a:hlinkClick r:id="rId2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59794" y="2774724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21</a:t>
            </a:r>
          </a:p>
        </p:txBody>
      </p:sp>
      <p:sp>
        <p:nvSpPr>
          <p:cNvPr id="25732" name="WordArt 132" descr="Орех">
            <a:hlinkClick r:id="rId2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30</a:t>
            </a:r>
          </a:p>
        </p:txBody>
      </p:sp>
      <p:sp>
        <p:nvSpPr>
          <p:cNvPr id="25733" name="WordArt 133" descr="Орех">
            <a:hlinkClick r:id="rId2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5084763"/>
            <a:ext cx="5762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29</a:t>
            </a:r>
          </a:p>
        </p:txBody>
      </p:sp>
      <p:sp>
        <p:nvSpPr>
          <p:cNvPr id="25734" name="WordArt 134" descr="Орех">
            <a:hlinkClick r:id="rId2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28</a:t>
            </a:r>
          </a:p>
        </p:txBody>
      </p:sp>
      <p:sp>
        <p:nvSpPr>
          <p:cNvPr id="25735" name="WordArt 135" descr="Орех">
            <a:hlinkClick r:id="rId2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724513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27</a:t>
            </a:r>
          </a:p>
        </p:txBody>
      </p:sp>
      <p:sp>
        <p:nvSpPr>
          <p:cNvPr id="25736" name="WordArt 136" descr="Орех">
            <a:hlinkClick r:id="rId3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26</a:t>
            </a:r>
          </a:p>
        </p:txBody>
      </p:sp>
      <p:sp>
        <p:nvSpPr>
          <p:cNvPr id="25737" name="WordArt 137" descr="Орех">
            <a:hlinkClick r:id="rId3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25</a:t>
            </a:r>
          </a:p>
        </p:txBody>
      </p:sp>
      <p:sp>
        <p:nvSpPr>
          <p:cNvPr id="25738" name="WordArt 138" descr="Орех">
            <a:hlinkClick r:id="rId3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24</a:t>
            </a:r>
          </a:p>
        </p:txBody>
      </p:sp>
      <p:sp>
        <p:nvSpPr>
          <p:cNvPr id="25739" name="WordArt 139" descr="Орех">
            <a:hlinkClick r:id="rId3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0488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35</a:t>
            </a:r>
          </a:p>
        </p:txBody>
      </p:sp>
      <p:sp>
        <p:nvSpPr>
          <p:cNvPr id="25740" name="WordArt 140" descr="Орех">
            <a:hlinkClick r:id="rId3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735831" y="5079774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34</a:t>
            </a:r>
          </a:p>
        </p:txBody>
      </p:sp>
      <p:sp>
        <p:nvSpPr>
          <p:cNvPr id="25741" name="WordArt 141" descr="Орех">
            <a:hlinkClick r:id="rId3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5084763"/>
            <a:ext cx="5762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33</a:t>
            </a:r>
          </a:p>
        </p:txBody>
      </p:sp>
      <p:sp>
        <p:nvSpPr>
          <p:cNvPr id="25742" name="WordArt 142" descr="Орех">
            <a:hlinkClick r:id="rId3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05911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31</a:t>
            </a:r>
          </a:p>
        </p:txBody>
      </p:sp>
      <p:sp>
        <p:nvSpPr>
          <p:cNvPr id="25743" name="WordArt 143" descr="Орех">
            <a:hlinkClick r:id="rId3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32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850" y="5885997"/>
            <a:ext cx="8504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latin typeface="Astra" pitchFamily="2" charset="0"/>
              </a:rPr>
              <a:t>Наша карта маршрута</a:t>
            </a:r>
            <a:endParaRPr lang="ru-RU" sz="4800" b="1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B050"/>
              </a:solidFill>
              <a:latin typeface="Astra" pitchFamily="2" charset="0"/>
            </a:endParaRPr>
          </a:p>
        </p:txBody>
      </p:sp>
      <p:sp>
        <p:nvSpPr>
          <p:cNvPr id="3" name="Умножение 2">
            <a:hlinkClick r:id="" action="ppaction://hlinkshowjump?jump=endshow"/>
          </p:cNvPr>
          <p:cNvSpPr/>
          <p:nvPr/>
        </p:nvSpPr>
        <p:spPr>
          <a:xfrm>
            <a:off x="8536056" y="6309320"/>
            <a:ext cx="500440" cy="548680"/>
          </a:xfrm>
          <a:prstGeom prst="mathMultiply">
            <a:avLst/>
          </a:prstGeom>
          <a:solidFill>
            <a:srgbClr val="FFC0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8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6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6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8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6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6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6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5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56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5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5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56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6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6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6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5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5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7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5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7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57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5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5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5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25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57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5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5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5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5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57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57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7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5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25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57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57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57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257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0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57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5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1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57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5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2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57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5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3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57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257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4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257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257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5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257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57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57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257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7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257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25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57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257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9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257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25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0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257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25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1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257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257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2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257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257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3"/>
                  </p:tgtEl>
                </p:cond>
              </p:nextCondLst>
            </p:seq>
          </p:childTnLst>
        </p:cTn>
      </p:par>
    </p:tnLst>
    <p:bldLst>
      <p:bldP spid="25685" grpId="0"/>
      <p:bldP spid="25686" grpId="0"/>
      <p:bldP spid="25690" grpId="0"/>
      <p:bldP spid="25691" grpId="0"/>
      <p:bldP spid="25692" grpId="0"/>
      <p:bldP spid="25693" grpId="0"/>
      <p:bldP spid="25694" grpId="0"/>
      <p:bldP spid="25695" grpId="0"/>
      <p:bldP spid="25696" grpId="0"/>
      <p:bldP spid="25697" grpId="0"/>
      <p:bldP spid="25698" grpId="0"/>
      <p:bldP spid="25720" grpId="0"/>
      <p:bldP spid="25721" grpId="0"/>
      <p:bldP spid="25722" grpId="0"/>
      <p:bldP spid="25723" grpId="0"/>
      <p:bldP spid="25724" grpId="0"/>
      <p:bldP spid="25725" grpId="0"/>
      <p:bldP spid="25726" grpId="0"/>
      <p:bldP spid="25727" grpId="0"/>
      <p:bldP spid="25728" grpId="0"/>
      <p:bldP spid="25729" grpId="0"/>
      <p:bldP spid="25730" grpId="0"/>
      <p:bldP spid="25731" grpId="0"/>
      <p:bldP spid="25732" grpId="0"/>
      <p:bldP spid="25733" grpId="0"/>
      <p:bldP spid="25734" grpId="0"/>
      <p:bldP spid="25735" grpId="0"/>
      <p:bldP spid="25736" grpId="0"/>
      <p:bldP spid="25737" grpId="0"/>
      <p:bldP spid="25738" grpId="0"/>
      <p:bldP spid="25739" grpId="0"/>
      <p:bldP spid="25740" grpId="0"/>
      <p:bldP spid="25741" grpId="0"/>
      <p:bldP spid="25742" grpId="0"/>
      <p:bldP spid="2574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646" y="87213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Astra" pitchFamily="2" charset="0"/>
              </a:rPr>
              <a:t>Источники информации</a:t>
            </a:r>
            <a:endParaRPr lang="ru-RU" sz="6600" b="1" dirty="0">
              <a:solidFill>
                <a:srgbClr val="FF0000"/>
              </a:solidFill>
              <a:latin typeface="Astra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4896544"/>
          </a:xfrm>
        </p:spPr>
        <p:txBody>
          <a:bodyPr>
            <a:normAutofit fontScale="25000" lnSpcReduction="20000"/>
          </a:bodyPr>
          <a:lstStyle/>
          <a:p>
            <a:r>
              <a:rPr lang="ru-RU" sz="2800" u="sng" dirty="0">
                <a:hlinkClick r:id="rId2"/>
              </a:rPr>
              <a:t>https://kartinkin.com/19138-zheltyj-fon-dlja-prezentacii.html</a:t>
            </a:r>
            <a:endParaRPr lang="ru-RU" sz="2800" dirty="0"/>
          </a:p>
          <a:p>
            <a:r>
              <a:rPr lang="ru-RU" sz="2800" u="sng" dirty="0">
                <a:hlinkClick r:id="rId3"/>
              </a:rPr>
              <a:t>http://zanimatika.narod.ru/Narabotki2_8.htm#%D0%A1%D0%BE%D0%BB%D0%BD%D0%B5%D1%87%D0%BD%D0%B0%D1%8F</a:t>
            </a:r>
            <a:endParaRPr lang="ru-RU" sz="2800" dirty="0"/>
          </a:p>
          <a:p>
            <a:r>
              <a:rPr lang="ru-RU" sz="2800" u="sng" dirty="0">
                <a:hlinkClick r:id="rId4"/>
              </a:rPr>
              <a:t>https://xn--d1abrj0c7b.xn--80acgfbsl1azdqr.xn--p1ai/%D0%BD%D0%BE%D0%B2%D0%BE%D1%81%D1%82%D0%B8/118935</a:t>
            </a:r>
            <a:endParaRPr lang="ru-RU" sz="2800" dirty="0"/>
          </a:p>
          <a:p>
            <a:r>
              <a:rPr lang="ru-RU" sz="2800" u="sng" dirty="0">
                <a:hlinkClick r:id="rId5"/>
              </a:rPr>
              <a:t>https://ru.pngtree.com/element/down?id=Mzk3OTI1Mg==&amp;type=1&amp;time=1629160203&amp;token=NDhmZmVjNDc1Nzg2ODFiMWMzY2E2YzJkZmE3ZGYzZjk</a:t>
            </a:r>
            <a:r>
              <a:rPr lang="ru-RU" sz="2800" dirty="0"/>
              <a:t>=</a:t>
            </a:r>
          </a:p>
          <a:p>
            <a:r>
              <a:rPr lang="ru-RU" sz="2800" u="sng" dirty="0">
                <a:hlinkClick r:id="rId6"/>
              </a:rPr>
              <a:t>http://store.temocenter.ru/storage/unzip/6041/</a:t>
            </a:r>
            <a:endParaRPr lang="ru-RU" sz="2800" dirty="0"/>
          </a:p>
          <a:p>
            <a:r>
              <a:rPr lang="ru-RU" sz="2800" u="sng" dirty="0">
                <a:hlinkClick r:id="rId7"/>
              </a:rPr>
              <a:t>https://www.pngwing.com/ru/free-png-xddbt/download</a:t>
            </a:r>
            <a:endParaRPr lang="ru-RU" sz="2800" dirty="0"/>
          </a:p>
          <a:p>
            <a:r>
              <a:rPr lang="ru-RU" sz="2800" u="sng" dirty="0">
                <a:hlinkClick r:id="rId8"/>
              </a:rPr>
              <a:t>https://ru.depositphotos.com/35710683/stock-photo-beautiful-scene-misty-old-forest.html</a:t>
            </a:r>
            <a:endParaRPr lang="ru-RU" sz="2800" dirty="0"/>
          </a:p>
          <a:p>
            <a:r>
              <a:rPr lang="ru-RU" sz="2800" u="sng" dirty="0">
                <a:hlinkClick r:id="rId9"/>
              </a:rPr>
              <a:t>https://stihi.ru/2015/04/11/6022</a:t>
            </a:r>
            <a:endParaRPr lang="ru-RU" sz="2800" dirty="0"/>
          </a:p>
          <a:p>
            <a:r>
              <a:rPr lang="ru-RU" sz="2800" u="sng" dirty="0">
                <a:hlinkClick r:id="rId10"/>
              </a:rPr>
              <a:t>https://frigato.ru/biografii/politiki/2134-krasnoe-solnyshko-vladimir-svyatoslavich.html</a:t>
            </a:r>
            <a:endParaRPr lang="ru-RU" sz="2800" dirty="0"/>
          </a:p>
          <a:p>
            <a:r>
              <a:rPr lang="ru-RU" sz="2800" u="sng" dirty="0">
                <a:hlinkClick r:id="rId11"/>
              </a:rPr>
              <a:t>https://www.lytkarino.info/forum/lytkarino/dostoprimechatelnosti/solnechnye-chasy-v-usadbe-lytkarino/</a:t>
            </a:r>
            <a:endParaRPr lang="ru-RU" sz="2800" dirty="0"/>
          </a:p>
          <a:p>
            <a:r>
              <a:rPr lang="ru-RU" sz="2800" u="sng" dirty="0">
                <a:hlinkClick r:id="rId12"/>
              </a:rPr>
              <a:t>https://school-ethiopia.ru/kratkoe-soderzhanie/nosov-neznajka-v-solnechnom-gorode-kratkoe.html</a:t>
            </a:r>
            <a:endParaRPr lang="ru-RU" sz="2800" dirty="0"/>
          </a:p>
          <a:p>
            <a:r>
              <a:rPr lang="ru-RU" sz="2800" u="sng" dirty="0">
                <a:hlinkClick r:id="rId13"/>
              </a:rPr>
              <a:t>http://kiratty.com/m/post/childrens/128-dni-nedeli-na-angliyskom.html</a:t>
            </a:r>
            <a:endParaRPr lang="ru-RU" sz="2800" dirty="0"/>
          </a:p>
          <a:p>
            <a:r>
              <a:rPr lang="ru-RU" sz="2800" u="sng" dirty="0">
                <a:hlinkClick r:id="rId14"/>
              </a:rPr>
              <a:t>https://pickimage.ru/detskie-risunki/detskie-lica/</a:t>
            </a:r>
            <a:endParaRPr lang="ru-RU" sz="2800" dirty="0"/>
          </a:p>
          <a:p>
            <a:r>
              <a:rPr lang="ru-RU" sz="2800" u="sng" dirty="0">
                <a:hlinkClick r:id="rId14"/>
              </a:rPr>
              <a:t>https://pickimage.ru/detskie-risunki/detskie-lica/</a:t>
            </a:r>
            <a:endParaRPr lang="ru-RU" sz="2800" dirty="0"/>
          </a:p>
          <a:p>
            <a:r>
              <a:rPr lang="ru-RU" sz="2800" u="sng" dirty="0">
                <a:hlinkClick r:id="rId15"/>
              </a:rPr>
              <a:t>https://www.freepng.ru/png-qov7ml/</a:t>
            </a:r>
            <a:endParaRPr lang="ru-RU" sz="2800" dirty="0"/>
          </a:p>
          <a:p>
            <a:r>
              <a:rPr lang="ru-RU" sz="2800" u="sng" dirty="0">
                <a:hlinkClick r:id="rId16"/>
              </a:rPr>
              <a:t>https://www.artongas.ru/kupit-gelij/</a:t>
            </a:r>
            <a:endParaRPr lang="ru-RU" sz="2800" dirty="0"/>
          </a:p>
          <a:p>
            <a:r>
              <a:rPr lang="ru-RU" sz="2800" u="sng" dirty="0">
                <a:hlinkClick r:id="rId17"/>
              </a:rPr>
              <a:t>https://xn----8sbiecm6bhdx8i.xn--p1ai/%D0%BF%D0%BE%D1%8D%D0%B7%D0%B8%D1%8F%20XIX%20%D0%B2%D0%B5%D0%BA%D0%B0.html</a:t>
            </a:r>
            <a:endParaRPr lang="ru-RU" sz="2800" dirty="0"/>
          </a:p>
          <a:p>
            <a:r>
              <a:rPr lang="ru-RU" sz="2800" u="sng" dirty="0">
                <a:hlinkClick r:id="rId18"/>
              </a:rPr>
              <a:t>https://rus.team/people/nikolaj-kopernik</a:t>
            </a:r>
            <a:endParaRPr lang="ru-RU" sz="2800" dirty="0"/>
          </a:p>
          <a:p>
            <a:r>
              <a:rPr lang="ru-RU" sz="2800" u="sng" dirty="0">
                <a:hlinkClick r:id="rId19"/>
              </a:rPr>
              <a:t>https://starcatalog.ru/osnovyi-astronomii/tsveta-i-temperatura-zvezd.html</a:t>
            </a:r>
            <a:endParaRPr lang="ru-RU" sz="2800" dirty="0"/>
          </a:p>
          <a:p>
            <a:r>
              <a:rPr lang="ru-RU" sz="2800" u="sng" dirty="0">
                <a:hlinkClick r:id="rId20"/>
              </a:rPr>
              <a:t>https://geographyofrussia.com/orbitalnoe-dvizhenie-zemli/</a:t>
            </a:r>
            <a:endParaRPr lang="ru-RU" sz="2800" dirty="0"/>
          </a:p>
          <a:p>
            <a:r>
              <a:rPr lang="ru-RU" sz="2800" u="sng" dirty="0">
                <a:hlinkClick r:id="rId21"/>
              </a:rPr>
              <a:t>https://russkaja-skazka.ru/gaechki/</a:t>
            </a:r>
            <a:endParaRPr lang="ru-RU" sz="2800" dirty="0"/>
          </a:p>
          <a:p>
            <a:r>
              <a:rPr lang="ru-RU" sz="2800" u="sng" dirty="0">
                <a:hlinkClick r:id="rId22"/>
              </a:rPr>
              <a:t>https://www.gastronom.ru/text/kto-uvidit-poslednee-solnechnoe-zatmenie-v-jetom-godu-1013368</a:t>
            </a:r>
            <a:endParaRPr lang="ru-RU" sz="2800" dirty="0"/>
          </a:p>
          <a:p>
            <a:r>
              <a:rPr lang="ru-RU" sz="2800" u="sng" dirty="0">
                <a:hlinkClick r:id="rId23"/>
              </a:rPr>
              <a:t>https://vtruda.ru/news/ianvar-vershina-zimy-4/</a:t>
            </a:r>
            <a:endParaRPr lang="ru-RU" sz="2800" dirty="0"/>
          </a:p>
          <a:p>
            <a:r>
              <a:rPr lang="ru-RU" sz="2800" u="sng" dirty="0">
                <a:hlinkClick r:id="rId24"/>
              </a:rPr>
              <a:t>https://www.detmir.ru/product/index/id/3379441/</a:t>
            </a:r>
            <a:endParaRPr lang="ru-RU" sz="2800" dirty="0"/>
          </a:p>
          <a:p>
            <a:r>
              <a:rPr lang="ru-RU" sz="2800" u="sng" dirty="0">
                <a:hlinkClick r:id="rId25"/>
              </a:rPr>
              <a:t>https://msun.by/kak-pravilno-zagorat-v-solyarii/</a:t>
            </a:r>
            <a:endParaRPr lang="ru-RU" sz="2800" dirty="0"/>
          </a:p>
          <a:p>
            <a:r>
              <a:rPr lang="ru-RU" sz="2800" u="sng" dirty="0">
                <a:hlinkClick r:id="rId26"/>
              </a:rPr>
              <a:t>https://www.allstick.ru/naklejki_na_stenu/interior/school/Geometricheskie_figury.html</a:t>
            </a:r>
            <a:endParaRPr lang="ru-RU" sz="2800" dirty="0"/>
          </a:p>
          <a:p>
            <a:r>
              <a:rPr lang="ru-RU" sz="2800" u="sng" dirty="0">
                <a:hlinkClick r:id="rId27"/>
              </a:rPr>
              <a:t>http://www.asian.com.ua/about/ja_3.htm</a:t>
            </a:r>
            <a:endParaRPr lang="ru-RU" sz="2800" dirty="0"/>
          </a:p>
          <a:p>
            <a:r>
              <a:rPr lang="ru-RU" sz="2800" u="sng" dirty="0">
                <a:hlinkClick r:id="rId28"/>
              </a:rPr>
              <a:t>https://</a:t>
            </a:r>
            <a:r>
              <a:rPr lang="ru-RU" sz="2800" u="sng" dirty="0" smtClean="0">
                <a:hlinkClick r:id="rId28"/>
              </a:rPr>
              <a:t>ar.culture.ru/ru/subject/devushka-osveshchennaya-solncem</a:t>
            </a:r>
            <a:endParaRPr lang="ru-RU" sz="2800" u="sng" dirty="0" smtClean="0"/>
          </a:p>
          <a:p>
            <a:r>
              <a:rPr lang="en-US" sz="2800" dirty="0">
                <a:hlinkClick r:id="rId29"/>
              </a:rPr>
              <a:t>https://www.freepng.ru/png-7qd81r</a:t>
            </a:r>
            <a:r>
              <a:rPr lang="en-US" sz="2800" dirty="0" smtClean="0">
                <a:hlinkClick r:id="rId29"/>
              </a:rPr>
              <a:t>/</a:t>
            </a:r>
            <a:r>
              <a:rPr lang="ru-RU" sz="2800" dirty="0" smtClean="0"/>
              <a:t> </a:t>
            </a:r>
            <a:endParaRPr lang="ru-RU" sz="2800" dirty="0"/>
          </a:p>
          <a:p>
            <a:r>
              <a:rPr lang="en-US" sz="2800" dirty="0">
                <a:hlinkClick r:id="rId30"/>
              </a:rPr>
              <a:t>https://www.freepng.ru/png-1kpxx4</a:t>
            </a:r>
            <a:r>
              <a:rPr lang="en-US" sz="2800" dirty="0" smtClean="0">
                <a:hlinkClick r:id="rId30"/>
              </a:rPr>
              <a:t>/</a:t>
            </a:r>
            <a:r>
              <a:rPr lang="ru-RU" sz="2800" smtClean="0"/>
              <a:t> </a:t>
            </a:r>
            <a:endParaRPr lang="ru-RU" sz="2800" dirty="0" smtClean="0"/>
          </a:p>
          <a:p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536056" y="6309320"/>
            <a:ext cx="500440" cy="548680"/>
          </a:xfrm>
          <a:prstGeom prst="mathMultiply">
            <a:avLst/>
          </a:prstGeom>
          <a:solidFill>
            <a:srgbClr val="FFC0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4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330" y="103188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5126" name="WordArt 7" descr="Орех"/>
          <p:cNvSpPr>
            <a:spLocks noChangeArrowheads="1" noChangeShapeType="1" noTextEdit="1"/>
          </p:cNvSpPr>
          <p:nvPr/>
        </p:nvSpPr>
        <p:spPr bwMode="auto">
          <a:xfrm>
            <a:off x="465155" y="3365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</a:t>
            </a:r>
          </a:p>
        </p:txBody>
      </p:sp>
      <p:sp>
        <p:nvSpPr>
          <p:cNvPr id="266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23512" y="605100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6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97413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6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045711" y="605100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63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19612" y="605100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63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45749" y="605100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26639" name="Rectangle 15"/>
          <p:cNvSpPr>
            <a:spLocks noChangeArrowheads="1"/>
          </p:cNvSpPr>
          <p:nvPr/>
        </p:nvSpPr>
        <p:spPr bwMode="auto">
          <a:xfrm>
            <a:off x="4664811" y="2130422"/>
            <a:ext cx="432117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6640" name="AutoShape 16"/>
          <p:cNvSpPr>
            <a:spLocks noChangeArrowheads="1"/>
          </p:cNvSpPr>
          <p:nvPr/>
        </p:nvSpPr>
        <p:spPr bwMode="auto">
          <a:xfrm rot="10800000">
            <a:off x="4664121" y="3805581"/>
            <a:ext cx="4305346" cy="1144938"/>
          </a:xfrm>
          <a:prstGeom prst="wedgeRectCallout">
            <a:avLst>
              <a:gd name="adj1" fmla="val 4270"/>
              <a:gd name="adj2" fmla="val 141012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 мая 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8143" y="435759"/>
            <a:ext cx="7461324" cy="954107"/>
          </a:xfrm>
          <a:prstGeom prst="rect">
            <a:avLst/>
          </a:prstGeom>
          <a:solidFill>
            <a:srgbClr val="FFFF99"/>
          </a:solidFill>
          <a:ln w="25400">
            <a:solidFill>
              <a:schemeClr val="accent2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Когда отмечается Всемирный день Солнца?</a:t>
            </a:r>
            <a:endParaRPr lang="ru-RU" sz="2800" dirty="0" smtClean="0">
              <a:ln w="0"/>
            </a:endParaRPr>
          </a:p>
        </p:txBody>
      </p:sp>
      <p:pic>
        <p:nvPicPr>
          <p:cNvPr id="1026" name="Picture 2" descr="https://xn--d1abrj0c7b.xn--80acgfbsl1azdqr.xn--p1ai/media/news/news_118935_image_900x_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498" y="2132856"/>
            <a:ext cx="3099428" cy="28176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 animBg="1"/>
      <p:bldP spid="26634" grpId="0" animBg="1"/>
      <p:bldP spid="26635" grpId="0" animBg="1"/>
      <p:bldP spid="26636" grpId="0" animBg="1"/>
      <p:bldP spid="26637" grpId="0" animBg="1"/>
      <p:bldP spid="26639" grpId="0" animBg="1"/>
      <p:bldP spid="266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2671" y="77846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5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470496" y="311208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5</a:t>
            </a:r>
          </a:p>
        </p:txBody>
      </p:sp>
      <p:sp>
        <p:nvSpPr>
          <p:cNvPr id="297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12014" y="6049922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38346" y="605531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97737" y="6059988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60036" y="605803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9749" y="6074389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690919" y="2121348"/>
            <a:ext cx="4267136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</a:t>
            </a:r>
            <a:r>
              <a:rPr lang="ru-RU" sz="2800" b="1" i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4733982" y="3789038"/>
            <a:ext cx="4213103" cy="1161480"/>
          </a:xfrm>
          <a:prstGeom prst="wedgeRectCallout">
            <a:avLst>
              <a:gd name="adj1" fmla="val 700"/>
              <a:gd name="adj2" fmla="val 132105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Нет. Это самая ближайшая к Земле звезда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13484" y="410417"/>
            <a:ext cx="7433603" cy="954107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Правда ли, что Солнце – это планета</a:t>
            </a:r>
            <a:r>
              <a:rPr lang="ru-RU" sz="2800" dirty="0" smtClean="0">
                <a:ln w="0"/>
              </a:rPr>
              <a:t>?</a:t>
            </a:r>
          </a:p>
          <a:p>
            <a:endParaRPr lang="ru-RU" sz="2800" dirty="0" smtClean="0">
              <a:ln w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4327" y="2132856"/>
            <a:ext cx="2713769" cy="28176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613" y="116632"/>
            <a:ext cx="1042988" cy="1080120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17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415765" y="403168"/>
            <a:ext cx="360684" cy="507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9</a:t>
            </a:r>
          </a:p>
        </p:txBody>
      </p:sp>
      <p:sp>
        <p:nvSpPr>
          <p:cNvPr id="307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76422" y="6069827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07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41705" y="6060528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07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06988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07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79950" y="6069827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07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45233" y="6069827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30732" name="Rectangle 12"/>
          <p:cNvSpPr>
            <a:spLocks noChangeArrowheads="1"/>
          </p:cNvSpPr>
          <p:nvPr/>
        </p:nvSpPr>
        <p:spPr bwMode="auto">
          <a:xfrm>
            <a:off x="4664738" y="2479259"/>
            <a:ext cx="4213224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</a:t>
            </a:r>
            <a:r>
              <a:rPr lang="ru-RU" sz="2800" b="1" i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ответ</a:t>
            </a:r>
          </a:p>
        </p:txBody>
      </p:sp>
      <p:sp useBgFill="1">
        <p:nvSpPr>
          <p:cNvPr id="30733" name="AutoShape 13"/>
          <p:cNvSpPr>
            <a:spLocks noChangeArrowheads="1"/>
          </p:cNvSpPr>
          <p:nvPr/>
        </p:nvSpPr>
        <p:spPr bwMode="auto">
          <a:xfrm rot="10800000">
            <a:off x="4664737" y="4049482"/>
            <a:ext cx="4213224" cy="707360"/>
          </a:xfrm>
          <a:prstGeom prst="wedgeRectCallout">
            <a:avLst>
              <a:gd name="adj1" fmla="val -1545"/>
              <a:gd name="adj2" fmla="val 183639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/>
          <a:lstStyle/>
          <a:p>
            <a:endParaRPr lang="ru-RU" sz="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 8 минут 20 секунд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8753" y="433162"/>
            <a:ext cx="7419208" cy="954107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cap="none" spc="0" dirty="0" smtClean="0">
                <a:ln w="0"/>
                <a:solidFill>
                  <a:schemeClr val="tx1"/>
                </a:solidFill>
              </a:rPr>
              <a:t>За какое время солнечный свет доходит до Земли?</a:t>
            </a:r>
            <a:endParaRPr lang="ru-RU" sz="2800" dirty="0" smtClean="0">
              <a:ln w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4327" y="2513169"/>
            <a:ext cx="2713769" cy="20570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  <p:bldP spid="30728" grpId="0" animBg="1"/>
      <p:bldP spid="30729" grpId="0" animBg="1"/>
      <p:bldP spid="30730" grpId="0" animBg="1"/>
      <p:bldP spid="30731" grpId="0" animBg="1"/>
      <p:bldP spid="30732" grpId="0" animBg="1"/>
      <p:bldP spid="307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25" y="158296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819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16387" y="379667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13</a:t>
            </a:r>
          </a:p>
        </p:txBody>
      </p:sp>
      <p:sp>
        <p:nvSpPr>
          <p:cNvPr id="3175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42665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75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28591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75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40504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75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22275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75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34188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547665" y="478876"/>
            <a:ext cx="7276180" cy="523220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0"/>
                <a:solidFill>
                  <a:srgbClr val="FF0000"/>
                </a:solidFill>
              </a:rPr>
              <a:t>ОСТОРОЖНО  АСТЕРОИДЫ!!!! </a:t>
            </a:r>
            <a:endParaRPr lang="ru-RU" sz="2800" b="1" dirty="0" smtClean="0">
              <a:ln w="0"/>
              <a:solidFill>
                <a:srgbClr val="FF0000"/>
              </a:solidFill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  <p:pic>
        <p:nvPicPr>
          <p:cNvPr id="1028" name="Picture 4" descr="https://www.digiseller.ru/preview/717223/p1_3313645_7f53f5e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88" y="1411515"/>
            <a:ext cx="6981724" cy="392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animBg="1"/>
      <p:bldP spid="31752" grpId="0" animBg="1"/>
      <p:bldP spid="31753" grpId="0" animBg="1"/>
      <p:bldP spid="31754" grpId="0" animBg="1"/>
      <p:bldP spid="317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25" y="158296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22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316387" y="391658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/>
              </a:rPr>
              <a:t>17</a:t>
            </a:r>
          </a:p>
        </p:txBody>
      </p:sp>
      <p:sp>
        <p:nvSpPr>
          <p:cNvPr id="3277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70204" y="607053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277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64158" y="6070533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277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58112" y="6060415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277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52066" y="6046014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27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44713" y="6046014"/>
            <a:ext cx="647700" cy="538162"/>
          </a:xfrm>
          <a:prstGeom prst="actionButtonBlank">
            <a:avLst/>
          </a:prstGeom>
          <a:solidFill>
            <a:srgbClr val="FFFF0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24" name="Rectangle 12"/>
          <p:cNvSpPr>
            <a:spLocks noChangeArrowheads="1"/>
          </p:cNvSpPr>
          <p:nvPr/>
        </p:nvSpPr>
        <p:spPr bwMode="auto">
          <a:xfrm>
            <a:off x="4435323" y="2592183"/>
            <a:ext cx="4382205" cy="574675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rgbClr val="C00000"/>
                </a:solidFill>
              </a:rPr>
              <a:t>Правильный ответ</a:t>
            </a:r>
          </a:p>
        </p:txBody>
      </p:sp>
      <p:sp useBgFill="1">
        <p:nvSpPr>
          <p:cNvPr id="27" name="AutoShape 13"/>
          <p:cNvSpPr>
            <a:spLocks noChangeArrowheads="1"/>
          </p:cNvSpPr>
          <p:nvPr/>
        </p:nvSpPr>
        <p:spPr bwMode="auto">
          <a:xfrm rot="10800000">
            <a:off x="4461106" y="3993381"/>
            <a:ext cx="4356422" cy="738123"/>
          </a:xfrm>
          <a:prstGeom prst="wedgeRectCallout">
            <a:avLst>
              <a:gd name="adj1" fmla="val -342"/>
              <a:gd name="adj2" fmla="val 146694"/>
            </a:avLst>
          </a:prstGeom>
          <a:ln w="63500" cmpd="thickThin"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 tIns="0" bIns="0"/>
          <a:lstStyle/>
          <a:p>
            <a:r>
              <a:rPr lang="ru-RU" sz="2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Солнечный луч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392664"/>
            <a:ext cx="7272808" cy="954107"/>
          </a:xfrm>
          <a:prstGeom prst="rect">
            <a:avLst/>
          </a:prstGeom>
          <a:solidFill>
            <a:srgbClr val="FFFF99"/>
          </a:solidFill>
          <a:ln w="25400">
            <a:solidFill>
              <a:srgbClr val="C0000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</a:rPr>
              <a:t>Кто входит сквозь окно, не разбивая </a:t>
            </a:r>
            <a:r>
              <a:rPr lang="ru-RU" sz="2800" dirty="0" smtClean="0">
                <a:ln w="0"/>
              </a:rPr>
              <a:t>его?</a:t>
            </a:r>
          </a:p>
          <a:p>
            <a:endParaRPr lang="ru-RU" sz="2800" dirty="0" smtClean="0">
              <a:ln w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6013" y="2584464"/>
            <a:ext cx="3002084" cy="20013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51050" b="24801"/>
          <a:stretch/>
        </p:blipFill>
        <p:spPr>
          <a:xfrm rot="10800000">
            <a:off x="8244408" y="6320885"/>
            <a:ext cx="726195" cy="41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/>
      <p:bldP spid="32776" grpId="0" animBg="1"/>
      <p:bldP spid="32777" grpId="0" animBg="1"/>
      <p:bldP spid="32778" grpId="0" animBg="1"/>
      <p:bldP spid="32779" grpId="0" animBg="1"/>
      <p:bldP spid="24" grpId="0" animBg="1"/>
      <p:bldP spid="27" grpId="0" animBg="1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2490</TotalTime>
  <Words>764</Words>
  <Application>Microsoft Office PowerPoint</Application>
  <PresentationFormat>Экран (4:3)</PresentationFormat>
  <Paragraphs>236</Paragraphs>
  <Slides>40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8" baseType="lpstr">
      <vt:lpstr>Astra</vt:lpstr>
      <vt:lpstr>Arial</vt:lpstr>
      <vt:lpstr>Book Antiqua</vt:lpstr>
      <vt:lpstr>Corbel</vt:lpstr>
      <vt:lpstr>Gill Sans MT</vt:lpstr>
      <vt:lpstr>Impact</vt:lpstr>
      <vt:lpstr>Times New Roman</vt:lpstr>
      <vt:lpstr>Badge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subject>Солнечная викторина</dc:subject>
  <dc:creator>КЕВ</dc:creator>
  <cp:lastModifiedBy>Mobile_28</cp:lastModifiedBy>
  <cp:revision>31</cp:revision>
  <dcterms:created xsi:type="dcterms:W3CDTF">2005-02-06T04:29:15Z</dcterms:created>
  <dcterms:modified xsi:type="dcterms:W3CDTF">2022-11-12T00:25:43Z</dcterms:modified>
</cp:coreProperties>
</file>