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F5B6C981-B34C-4D56-94F6-7A767610F2E6}">
          <p14:sldIdLst>
            <p14:sldId id="256"/>
            <p14:sldId id="257"/>
            <p14:sldId id="258"/>
            <p14:sldId id="259"/>
            <p14:sldId id="260"/>
            <p14:sldId id="261"/>
            <p14:sldId id="262"/>
            <p14:sldId id="263"/>
            <p14:sldId id="264"/>
            <p14:sldId id="265"/>
            <p14:sldId id="266"/>
            <p14:sldId id="267"/>
            <p14:sldId id="268"/>
            <p14:sldId id="269"/>
            <p14:sldId id="27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16" autoAdjust="0"/>
  </p:normalViewPr>
  <p:slideViewPr>
    <p:cSldViewPr snapToGrid="0">
      <p:cViewPr varScale="1">
        <p:scale>
          <a:sx n="112" d="100"/>
          <a:sy n="112" d="100"/>
        </p:scale>
        <p:origin x="43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CFAD90-3B4E-7F4A-6E19-A80A12F4D9A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2B87C200-7D67-D1C7-AE9D-B213B480C3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E6FF0CC6-2515-5A68-5FEA-81C507214ACB}"/>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8D7C6D2D-73E5-1AE5-DF22-262A038B2EF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1279A53-C5DB-3C41-424F-4FA7A57CA90D}"/>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2464020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12C932-B4AA-B3D0-3013-63363F01D24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8EE3CE28-E77E-A59B-19BA-0782BD8CE57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12F9638D-EDD8-0EC9-1CC8-195E5B8BEE8C}"/>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02E7DD78-8724-3CB1-8D8A-E68786ABC9D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E4B32ED-A2E9-7031-2E23-0FA102F8D7DD}"/>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3895464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FFFFA65C-B9A2-6885-E251-434311CC426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5F17A5C4-B8C7-9A9C-D4E7-C17DAD23DE52}"/>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8615909-2699-A03C-96BA-B469586AA623}"/>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F323F891-E049-9B0F-F5D9-702F3D7EEC7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A16D3CB-D3DB-9DDD-10FC-A1CCB17AA354}"/>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122671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DB4FA7-F373-52C4-3ABF-26EEDE21845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1B1C06E-50FE-291A-B785-66851F5C98C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6038026-05E6-34D5-DE47-440623307F2F}"/>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AAF40270-D446-E012-366B-87DFA82F5EE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062A0BD-0FBE-0DA6-197C-37034F3FCD70}"/>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26793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D13CC6F-D12B-CD40-BEF2-F581E11246E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60A046B-48D7-9F2C-7855-038A79E2C8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58DC1070-6312-4E31-1A78-C33BAFB274DB}"/>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50B1264D-4ACB-11A1-AE7C-0B904D9B4FE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3E02432-91AF-CB34-AE8E-5F192B2DC5A1}"/>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315743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386771-E1E6-1646-B107-278D3FE0F2D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DB46A0C9-CFDD-0673-0865-EA1E93E0138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285A7B66-56A3-B4A8-5B02-F7608440610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48184690-5D0E-2330-764E-70F8FB29031A}"/>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6" name="Нижний колонтитул 5">
            <a:extLst>
              <a:ext uri="{FF2B5EF4-FFF2-40B4-BE49-F238E27FC236}">
                <a16:creationId xmlns:a16="http://schemas.microsoft.com/office/drawing/2014/main" id="{A1156317-4758-264E-6CF9-B0A94DEBB68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29927BC-0BD5-67E9-37B4-C6C18CE808BF}"/>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412401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95F9F4-FF93-9F0E-F042-ECBC40142727}"/>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F9AC078B-7018-C583-8E12-C8A499EF35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8CE674FA-438B-A54B-C647-6558A45E9EA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8948C857-0FDE-3F29-4549-549E2278C5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9C69C2A5-7777-FBD6-0129-B49F618F1EFC}"/>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1ADFFF4-450B-FC8C-4D81-63620FDD8CD8}"/>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8" name="Нижний колонтитул 7">
            <a:extLst>
              <a:ext uri="{FF2B5EF4-FFF2-40B4-BE49-F238E27FC236}">
                <a16:creationId xmlns:a16="http://schemas.microsoft.com/office/drawing/2014/main" id="{6E9EDE7B-4794-97FE-0D49-D04E5A193F81}"/>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251D5A6A-213B-DE92-6161-7D2552FEF32F}"/>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3848480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ECEFE7-E442-2AA2-6D89-C8B8828275E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22712830-6D72-A44E-0697-AC8892C8AC06}"/>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4" name="Нижний колонтитул 3">
            <a:extLst>
              <a:ext uri="{FF2B5EF4-FFF2-40B4-BE49-F238E27FC236}">
                <a16:creationId xmlns:a16="http://schemas.microsoft.com/office/drawing/2014/main" id="{6716FA61-35E5-D88C-A41C-3E3DFCF5DD1D}"/>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EA4B1531-815E-ADCC-FF95-400FAF72DB32}"/>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659313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1CB8BA0-5C96-1234-E98F-7E0D143CD5F4}"/>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3" name="Нижний колонтитул 2">
            <a:extLst>
              <a:ext uri="{FF2B5EF4-FFF2-40B4-BE49-F238E27FC236}">
                <a16:creationId xmlns:a16="http://schemas.microsoft.com/office/drawing/2014/main" id="{809E75DE-BDC4-24C6-8640-4C21937EB5B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F9FF666-170D-AA08-C3BF-3B7BF2D0F309}"/>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4199350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206344E-0B74-86D6-ABFC-B6F31C36AC1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F7EF29F6-94DD-A3E2-43CD-40241C4BDD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0E4D2339-2FE2-FFDE-6091-7B7B79B390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0C79262-B6E3-9D8D-7E9F-690A3EE1D6C8}"/>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6" name="Нижний колонтитул 5">
            <a:extLst>
              <a:ext uri="{FF2B5EF4-FFF2-40B4-BE49-F238E27FC236}">
                <a16:creationId xmlns:a16="http://schemas.microsoft.com/office/drawing/2014/main" id="{1CD9F3D1-6A9E-B21B-E3AC-646417595AC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7518E53-3DAC-72AA-76A6-DE7E1A3C5D65}"/>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3920892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A3C019-AFF8-E3CB-D1D1-E985D601201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046DBE3-5FB8-B12A-1C63-541BD7D271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86ECF901-ACB8-D2B6-BA5C-98F70EB994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1BE6C6C-FDD7-DFCE-4A25-D3CF5E597523}"/>
              </a:ext>
            </a:extLst>
          </p:cNvPr>
          <p:cNvSpPr>
            <a:spLocks noGrp="1"/>
          </p:cNvSpPr>
          <p:nvPr>
            <p:ph type="dt" sz="half" idx="10"/>
          </p:nvPr>
        </p:nvSpPr>
        <p:spPr/>
        <p:txBody>
          <a:bodyPr/>
          <a:lstStyle/>
          <a:p>
            <a:fld id="{3B5FDCE0-6F19-4D34-BDE8-F8C76FE56C5E}" type="datetimeFigureOut">
              <a:rPr lang="ru-RU" smtClean="0"/>
              <a:t>17.11.2022</a:t>
            </a:fld>
            <a:endParaRPr lang="ru-RU"/>
          </a:p>
        </p:txBody>
      </p:sp>
      <p:sp>
        <p:nvSpPr>
          <p:cNvPr id="6" name="Нижний колонтитул 5">
            <a:extLst>
              <a:ext uri="{FF2B5EF4-FFF2-40B4-BE49-F238E27FC236}">
                <a16:creationId xmlns:a16="http://schemas.microsoft.com/office/drawing/2014/main" id="{80A45B66-1641-23BE-8BA4-5E762844BEB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26701F5-355F-BAB5-5F01-C5DC8BBDBE4D}"/>
              </a:ext>
            </a:extLst>
          </p:cNvPr>
          <p:cNvSpPr>
            <a:spLocks noGrp="1"/>
          </p:cNvSpPr>
          <p:nvPr>
            <p:ph type="sldNum" sz="quarter" idx="12"/>
          </p:nvPr>
        </p:nvSpPr>
        <p:spPr/>
        <p:txBody>
          <a:bodyPr/>
          <a:lstStyle/>
          <a:p>
            <a:fld id="{2ECD0650-EA94-4DD9-9970-A2036F913B7E}" type="slidenum">
              <a:rPr lang="ru-RU" smtClean="0"/>
              <a:t>‹#›</a:t>
            </a:fld>
            <a:endParaRPr lang="ru-RU"/>
          </a:p>
        </p:txBody>
      </p:sp>
    </p:spTree>
    <p:extLst>
      <p:ext uri="{BB962C8B-B14F-4D97-AF65-F5344CB8AC3E}">
        <p14:creationId xmlns:p14="http://schemas.microsoft.com/office/powerpoint/2010/main" val="1663204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74F777-80AE-9CF7-C316-0186E7FD09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CF8F89E5-3C54-1BDF-8E1C-EB140E249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FFC3D13-1384-A526-9C56-BAB504F86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FDCE0-6F19-4D34-BDE8-F8C76FE56C5E}" type="datetimeFigureOut">
              <a:rPr lang="ru-RU" smtClean="0"/>
              <a:t>17.11.2022</a:t>
            </a:fld>
            <a:endParaRPr lang="ru-RU"/>
          </a:p>
        </p:txBody>
      </p:sp>
      <p:sp>
        <p:nvSpPr>
          <p:cNvPr id="5" name="Нижний колонтитул 4">
            <a:extLst>
              <a:ext uri="{FF2B5EF4-FFF2-40B4-BE49-F238E27FC236}">
                <a16:creationId xmlns:a16="http://schemas.microsoft.com/office/drawing/2014/main" id="{B2AE02AB-1B17-2265-DAC1-3F7F807D41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D32D9F15-A8B4-1C09-A986-DDF10710D5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CD0650-EA94-4DD9-9970-A2036F913B7E}" type="slidenum">
              <a:rPr lang="ru-RU" smtClean="0"/>
              <a:t>‹#›</a:t>
            </a:fld>
            <a:endParaRPr lang="ru-RU"/>
          </a:p>
        </p:txBody>
      </p:sp>
    </p:spTree>
    <p:extLst>
      <p:ext uri="{BB962C8B-B14F-4D97-AF65-F5344CB8AC3E}">
        <p14:creationId xmlns:p14="http://schemas.microsoft.com/office/powerpoint/2010/main" val="365098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A27C4F-6415-EB48-EB69-A6D7E1C2FCBC}"/>
              </a:ext>
            </a:extLst>
          </p:cNvPr>
          <p:cNvSpPr>
            <a:spLocks noGrp="1"/>
          </p:cNvSpPr>
          <p:nvPr>
            <p:ph type="ctrTitle"/>
          </p:nvPr>
        </p:nvSpPr>
        <p:spPr>
          <a:xfrm>
            <a:off x="1505484" y="153824"/>
            <a:ext cx="9181032" cy="2094076"/>
          </a:xfrm>
        </p:spPr>
        <p:txBody>
          <a:bodyPr>
            <a:normAutofit/>
          </a:bodyPr>
          <a:lstStyle/>
          <a:p>
            <a:r>
              <a:rPr lang="ru-RU" sz="7200" b="1" dirty="0"/>
              <a:t>Мифы и легенды Горного Алтая</a:t>
            </a:r>
          </a:p>
        </p:txBody>
      </p:sp>
      <p:pic>
        <p:nvPicPr>
          <p:cNvPr id="1026" name="Picture 2">
            <a:extLst>
              <a:ext uri="{FF2B5EF4-FFF2-40B4-BE49-F238E27FC236}">
                <a16:creationId xmlns:a16="http://schemas.microsoft.com/office/drawing/2014/main" id="{FA5E1C06-AB62-3C0F-FB8C-0031E5E936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0" y="2247900"/>
            <a:ext cx="6667500" cy="461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19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FFF5C8-B3E2-6814-BF3A-C8CE677F6CF4}"/>
              </a:ext>
            </a:extLst>
          </p:cNvPr>
          <p:cNvSpPr>
            <a:spLocks noGrp="1"/>
          </p:cNvSpPr>
          <p:nvPr>
            <p:ph type="title"/>
          </p:nvPr>
        </p:nvSpPr>
        <p:spPr>
          <a:xfrm>
            <a:off x="2260718" y="160026"/>
            <a:ext cx="7670563" cy="1062023"/>
          </a:xfrm>
        </p:spPr>
        <p:txBody>
          <a:bodyPr>
            <a:normAutofit fontScale="90000"/>
          </a:bodyPr>
          <a:lstStyle/>
          <a:p>
            <a:pPr algn="ctr"/>
            <a:r>
              <a:rPr lang="ru-RU" b="1" dirty="0"/>
              <a:t>Легенды и мифы Алтая. Легенда-сказка о Катуни и Бии</a:t>
            </a:r>
          </a:p>
        </p:txBody>
      </p:sp>
      <p:sp>
        <p:nvSpPr>
          <p:cNvPr id="3" name="Объект 2">
            <a:extLst>
              <a:ext uri="{FF2B5EF4-FFF2-40B4-BE49-F238E27FC236}">
                <a16:creationId xmlns:a16="http://schemas.microsoft.com/office/drawing/2014/main" id="{993C32F5-0AD0-19C7-A976-73A5F974AEC3}"/>
              </a:ext>
            </a:extLst>
          </p:cNvPr>
          <p:cNvSpPr>
            <a:spLocks noGrp="1"/>
          </p:cNvSpPr>
          <p:nvPr>
            <p:ph idx="1"/>
          </p:nvPr>
        </p:nvSpPr>
        <p:spPr>
          <a:xfrm>
            <a:off x="838199" y="1222050"/>
            <a:ext cx="5690787" cy="5475924"/>
          </a:xfrm>
        </p:spPr>
        <p:txBody>
          <a:bodyPr>
            <a:noAutofit/>
          </a:bodyPr>
          <a:lstStyle/>
          <a:p>
            <a:pPr marL="0" indent="0" algn="just">
              <a:buNone/>
            </a:pPr>
            <a:r>
              <a:rPr lang="ru-RU" sz="1500" dirty="0"/>
              <a:t>Когда-то в Алтайских горах плескались два озера: первое называлось молодым парнем, быстрым как олень, и смелым, точно орёл; второе красивое озеро называлось девушкой, лицо которой было светлее луны, глаза красивее </a:t>
            </a:r>
            <a:r>
              <a:rPr lang="ru-RU" sz="1500" dirty="0" err="1"/>
              <a:t>каракольских</a:t>
            </a:r>
            <a:r>
              <a:rPr lang="ru-RU" sz="1500" dirty="0"/>
              <a:t> озёр и губы алее июньских пионов. Парня насильно женили на дряхлой тётке, овдовевшей в старости. Он ненавидел старуху. Сердце его и сердце девушки были связаны крепким арканом, который не перерубить, не перерезать. И никогда тот аркан не перегниёт, не перетрётся. Он был крепче железа и долговечнее стали. Были они из одного рода, и родители рассвирепели, когда узнали, что они любят друг друга. Для девушки стали искать жениха, а парня измучили упрёками и насмешками. Но молодым легче было умереть, чем потерять друг друга. </a:t>
            </a:r>
          </a:p>
          <a:p>
            <a:pPr marL="0" indent="0" algn="just">
              <a:buNone/>
            </a:pPr>
            <a:r>
              <a:rPr lang="ru-RU" sz="1500" dirty="0"/>
              <a:t>И сговорились они убежать в далёкую степь, ровную, как небо, усыпанную родниками, будто звёздами. В лунную ночь заседлали коней и поскакали. </a:t>
            </a:r>
            <a:r>
              <a:rPr lang="ru-RU" sz="1500" dirty="0" err="1"/>
              <a:t>Бий</a:t>
            </a:r>
            <a:r>
              <a:rPr lang="ru-RU" sz="1500" dirty="0"/>
              <a:t> – так звали парня – первым выбежал в степь. Долго искал свою возлюбленную, улыбка радости не появлялась на его лице. А случилось так: отец девушки проснулся не вовремя и в ярости набросал ей на дорогу горы камней до самого неба. Долго билась Катунь – так звали девушку, – но ничего сделать не могла. Упала замертво. Перед утром услышала голос возлюбленного, и вновь закипела в ней сила, заволновалось сердце. В кровь себя изодрала, но камни разбросала, а сама – к своему милому. Встретились они в степи, у подножия последних сопок, где теперь лежит город, и, обнявшись, помчались вдаль.</a:t>
            </a:r>
          </a:p>
        </p:txBody>
      </p:sp>
      <p:pic>
        <p:nvPicPr>
          <p:cNvPr id="9218" name="Picture 2">
            <a:extLst>
              <a:ext uri="{FF2B5EF4-FFF2-40B4-BE49-F238E27FC236}">
                <a16:creationId xmlns:a16="http://schemas.microsoft.com/office/drawing/2014/main" id="{480D90C7-558F-52C2-BDA4-FFC692C24C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8986" y="1995654"/>
            <a:ext cx="5663014" cy="3928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491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3542D3-F0DB-FE4C-8F4C-6D8278E645D1}"/>
              </a:ext>
            </a:extLst>
          </p:cNvPr>
          <p:cNvSpPr>
            <a:spLocks noGrp="1"/>
          </p:cNvSpPr>
          <p:nvPr>
            <p:ph type="title"/>
          </p:nvPr>
        </p:nvSpPr>
        <p:spPr>
          <a:xfrm>
            <a:off x="838200" y="348700"/>
            <a:ext cx="5637377" cy="1325563"/>
          </a:xfrm>
        </p:spPr>
        <p:txBody>
          <a:bodyPr>
            <a:normAutofit/>
          </a:bodyPr>
          <a:lstStyle/>
          <a:p>
            <a:pPr algn="ctr"/>
            <a:r>
              <a:rPr lang="ru-RU" b="1" dirty="0"/>
              <a:t>Легенды и мифы Алтая. Миф о Солнце и Луне</a:t>
            </a:r>
          </a:p>
        </p:txBody>
      </p:sp>
      <p:sp>
        <p:nvSpPr>
          <p:cNvPr id="3" name="Объект 2">
            <a:extLst>
              <a:ext uri="{FF2B5EF4-FFF2-40B4-BE49-F238E27FC236}">
                <a16:creationId xmlns:a16="http://schemas.microsoft.com/office/drawing/2014/main" id="{6F309BFF-5AC4-2293-EB6D-D4737C5DDDD9}"/>
              </a:ext>
            </a:extLst>
          </p:cNvPr>
          <p:cNvSpPr>
            <a:spLocks noGrp="1"/>
          </p:cNvSpPr>
          <p:nvPr>
            <p:ph idx="1"/>
          </p:nvPr>
        </p:nvSpPr>
        <p:spPr>
          <a:xfrm>
            <a:off x="838200" y="2127902"/>
            <a:ext cx="5716424" cy="4537817"/>
          </a:xfrm>
        </p:spPr>
        <p:txBody>
          <a:bodyPr>
            <a:normAutofit/>
          </a:bodyPr>
          <a:lstStyle/>
          <a:p>
            <a:pPr marL="0" indent="0" algn="just">
              <a:buNone/>
            </a:pPr>
            <a:r>
              <a:rPr lang="ru-RU" sz="2000" dirty="0"/>
              <a:t>Солнце поднялось к Луне и говорит:</a:t>
            </a:r>
          </a:p>
          <a:p>
            <a:pPr marL="0" indent="0" algn="just">
              <a:buNone/>
            </a:pPr>
            <a:r>
              <a:rPr lang="ru-RU" sz="2000" dirty="0"/>
              <a:t>– Ты спускайся на землю, а я буду светить, потому что из-за твоего холода на земле ничего живого не осталось. Тебя прошу поймать на земле </a:t>
            </a:r>
            <a:r>
              <a:rPr lang="ru-RU" sz="2000" dirty="0" err="1"/>
              <a:t>Дельбегена</a:t>
            </a:r>
            <a:r>
              <a:rPr lang="ru-RU" sz="2000" dirty="0"/>
              <a:t> и доставить его сюда. За то, что он вредил людям, пусть живёт на Луне.</a:t>
            </a:r>
          </a:p>
          <a:p>
            <a:pPr marL="0" indent="0" algn="just">
              <a:buNone/>
            </a:pPr>
            <a:r>
              <a:rPr lang="ru-RU" sz="2000" dirty="0"/>
              <a:t>Луна исполнила приказ Солнца. Спустившись на землю, Луна схватила </a:t>
            </a:r>
            <a:r>
              <a:rPr lang="ru-RU" sz="2000" dirty="0" err="1"/>
              <a:t>Дельбегена</a:t>
            </a:r>
            <a:r>
              <a:rPr lang="ru-RU" sz="2000" dirty="0"/>
              <a:t> за шиворот и, хотя тот ухватился за дерево тал, вырвала вместе с корнями это дерево и подняла на небо. То место, где росло дерево, и следы, оставленные чудовищем </a:t>
            </a:r>
            <a:r>
              <a:rPr lang="ru-RU" sz="2000" dirty="0" err="1"/>
              <a:t>Дельбегеном</a:t>
            </a:r>
            <a:r>
              <a:rPr lang="ru-RU" sz="2000" dirty="0"/>
              <a:t>, теперь называются </a:t>
            </a:r>
            <a:r>
              <a:rPr lang="ru-RU" sz="2000" dirty="0" err="1"/>
              <a:t>Дьелбер</a:t>
            </a:r>
            <a:r>
              <a:rPr lang="ru-RU" sz="2000" dirty="0"/>
              <a:t> </a:t>
            </a:r>
            <a:r>
              <a:rPr lang="ru-RU" sz="2000" dirty="0" err="1"/>
              <a:t>таш</a:t>
            </a:r>
            <a:r>
              <a:rPr lang="ru-RU" sz="2000" dirty="0"/>
              <a:t> (Каменный залив) на Телецком озере.</a:t>
            </a:r>
          </a:p>
        </p:txBody>
      </p:sp>
      <p:pic>
        <p:nvPicPr>
          <p:cNvPr id="10244" name="Picture 4">
            <a:extLst>
              <a:ext uri="{FF2B5EF4-FFF2-40B4-BE49-F238E27FC236}">
                <a16:creationId xmlns:a16="http://schemas.microsoft.com/office/drawing/2014/main" id="{1D853F51-39C0-F22A-3F19-5AE2CF730B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624" y="1220624"/>
            <a:ext cx="5637376" cy="5637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444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177651-C5E4-9498-8200-C06D2EDA6F8F}"/>
              </a:ext>
            </a:extLst>
          </p:cNvPr>
          <p:cNvSpPr>
            <a:spLocks noGrp="1"/>
          </p:cNvSpPr>
          <p:nvPr>
            <p:ph type="title"/>
          </p:nvPr>
        </p:nvSpPr>
        <p:spPr>
          <a:xfrm>
            <a:off x="838200" y="365125"/>
            <a:ext cx="5468596" cy="720191"/>
          </a:xfrm>
        </p:spPr>
        <p:txBody>
          <a:bodyPr>
            <a:normAutofit fontScale="90000"/>
          </a:bodyPr>
          <a:lstStyle/>
          <a:p>
            <a:pPr algn="ctr"/>
            <a:r>
              <a:rPr lang="ru-RU" b="1" dirty="0"/>
              <a:t>Легенды и мифы Алтая. </a:t>
            </a:r>
            <a:r>
              <a:rPr lang="ru-RU" b="1" dirty="0" err="1"/>
              <a:t>Сартакпай</a:t>
            </a:r>
            <a:endParaRPr lang="ru-RU" b="1" dirty="0"/>
          </a:p>
        </p:txBody>
      </p:sp>
      <p:sp>
        <p:nvSpPr>
          <p:cNvPr id="3" name="Объект 2">
            <a:extLst>
              <a:ext uri="{FF2B5EF4-FFF2-40B4-BE49-F238E27FC236}">
                <a16:creationId xmlns:a16="http://schemas.microsoft.com/office/drawing/2014/main" id="{84C248D4-EFE1-F582-BF81-D368819C3B8F}"/>
              </a:ext>
            </a:extLst>
          </p:cNvPr>
          <p:cNvSpPr>
            <a:spLocks noGrp="1"/>
          </p:cNvSpPr>
          <p:nvPr>
            <p:ph idx="1"/>
          </p:nvPr>
        </p:nvSpPr>
        <p:spPr>
          <a:xfrm>
            <a:off x="838200" y="1825625"/>
            <a:ext cx="5656604" cy="4351338"/>
          </a:xfrm>
        </p:spPr>
        <p:txBody>
          <a:bodyPr>
            <a:normAutofit lnSpcReduction="10000"/>
          </a:bodyPr>
          <a:lstStyle/>
          <a:p>
            <a:pPr marL="0" indent="0" algn="just">
              <a:buNone/>
            </a:pPr>
            <a:r>
              <a:rPr lang="ru-RU" sz="2400" dirty="0"/>
              <a:t>После неудавшейся постройки моста через р. Катунь богатырь </a:t>
            </a:r>
            <a:r>
              <a:rPr lang="ru-RU" sz="2400" dirty="0" err="1"/>
              <a:t>Сартакпай</a:t>
            </a:r>
            <a:r>
              <a:rPr lang="ru-RU" sz="2400" dirty="0"/>
              <a:t> взглянул вниз по реке и увидел, что путь бурливой реки Катуни преграждается утёсом около устья р. Чемала. </a:t>
            </a:r>
            <a:r>
              <a:rPr lang="ru-RU" sz="2400" dirty="0" err="1"/>
              <a:t>Сартакпай</a:t>
            </a:r>
            <a:r>
              <a:rPr lang="ru-RU" sz="2400" dirty="0"/>
              <a:t> натянул лук и выстрелил вниз по реке (</a:t>
            </a:r>
            <a:r>
              <a:rPr lang="ru-RU" sz="2400" dirty="0" err="1"/>
              <a:t>jол</a:t>
            </a:r>
            <a:r>
              <a:rPr lang="ru-RU" sz="2400" dirty="0"/>
              <a:t> </a:t>
            </a:r>
            <a:r>
              <a:rPr lang="ru-RU" sz="2400" dirty="0" err="1"/>
              <a:t>болзын</a:t>
            </a:r>
            <a:r>
              <a:rPr lang="ru-RU" sz="2400" dirty="0"/>
              <a:t> </a:t>
            </a:r>
            <a:r>
              <a:rPr lang="ru-RU" sz="2400" dirty="0" err="1"/>
              <a:t>деп</a:t>
            </a:r>
            <a:r>
              <a:rPr lang="ru-RU" sz="2400" dirty="0"/>
              <a:t> </a:t>
            </a:r>
            <a:r>
              <a:rPr lang="ru-RU" sz="2400" dirty="0" err="1"/>
              <a:t>аткан</a:t>
            </a:r>
            <a:r>
              <a:rPr lang="ru-RU" sz="2400" dirty="0"/>
              <a:t>), сказав: «Пусть будет прямая дорога». Стрела ударила в чемальский утёс, пробила его и отбросила обломок его («</a:t>
            </a:r>
            <a:r>
              <a:rPr lang="ru-RU" sz="2400" dirty="0" err="1"/>
              <a:t>согон</a:t>
            </a:r>
            <a:r>
              <a:rPr lang="ru-RU" sz="2400" dirty="0"/>
              <a:t> </a:t>
            </a:r>
            <a:r>
              <a:rPr lang="ru-RU" sz="2400" dirty="0" err="1"/>
              <a:t>таш</a:t>
            </a:r>
            <a:r>
              <a:rPr lang="ru-RU" sz="2400" dirty="0"/>
              <a:t>») вёрст на 13–15 ниже к местности </a:t>
            </a:r>
            <a:r>
              <a:rPr lang="ru-RU" sz="2400" dirty="0" err="1"/>
              <a:t>Аскат</a:t>
            </a:r>
            <a:r>
              <a:rPr lang="ru-RU" sz="2400" dirty="0"/>
              <a:t>. Поэтому обломок от горы стоит отдельно от всех других гор на берегу Катуни.</a:t>
            </a:r>
          </a:p>
        </p:txBody>
      </p:sp>
      <p:pic>
        <p:nvPicPr>
          <p:cNvPr id="5" name="Рисунок 4">
            <a:extLst>
              <a:ext uri="{FF2B5EF4-FFF2-40B4-BE49-F238E27FC236}">
                <a16:creationId xmlns:a16="http://schemas.microsoft.com/office/drawing/2014/main" id="{D18D923D-9C22-B721-5A22-49931186346C}"/>
              </a:ext>
            </a:extLst>
          </p:cNvPr>
          <p:cNvPicPr>
            <a:picLocks noChangeAspect="1"/>
          </p:cNvPicPr>
          <p:nvPr/>
        </p:nvPicPr>
        <p:blipFill>
          <a:blip r:embed="rId2"/>
          <a:stretch>
            <a:fillRect/>
          </a:stretch>
        </p:blipFill>
        <p:spPr>
          <a:xfrm>
            <a:off x="6494804" y="1166501"/>
            <a:ext cx="5691499" cy="5691499"/>
          </a:xfrm>
          <a:prstGeom prst="rect">
            <a:avLst/>
          </a:prstGeom>
        </p:spPr>
      </p:pic>
    </p:spTree>
    <p:extLst>
      <p:ext uri="{BB962C8B-B14F-4D97-AF65-F5344CB8AC3E}">
        <p14:creationId xmlns:p14="http://schemas.microsoft.com/office/powerpoint/2010/main" val="3593387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B5605F-49EC-D328-94FD-A067AFA97405}"/>
              </a:ext>
            </a:extLst>
          </p:cNvPr>
          <p:cNvSpPr>
            <a:spLocks noGrp="1"/>
          </p:cNvSpPr>
          <p:nvPr>
            <p:ph type="title"/>
          </p:nvPr>
        </p:nvSpPr>
        <p:spPr>
          <a:xfrm>
            <a:off x="838200" y="365126"/>
            <a:ext cx="10515600" cy="839832"/>
          </a:xfrm>
        </p:spPr>
        <p:txBody>
          <a:bodyPr/>
          <a:lstStyle/>
          <a:p>
            <a:pPr algn="ctr"/>
            <a:r>
              <a:rPr lang="ru-RU" b="1" dirty="0"/>
              <a:t>Легенды и мифы Алтая. Вода жизни (миф)</a:t>
            </a:r>
          </a:p>
        </p:txBody>
      </p:sp>
      <p:sp>
        <p:nvSpPr>
          <p:cNvPr id="3" name="Объект 2">
            <a:extLst>
              <a:ext uri="{FF2B5EF4-FFF2-40B4-BE49-F238E27FC236}">
                <a16:creationId xmlns:a16="http://schemas.microsoft.com/office/drawing/2014/main" id="{E40A7215-5C20-D6F3-A7BF-D2BB88019FF0}"/>
              </a:ext>
            </a:extLst>
          </p:cNvPr>
          <p:cNvSpPr>
            <a:spLocks noGrp="1"/>
          </p:cNvSpPr>
          <p:nvPr>
            <p:ph idx="1"/>
          </p:nvPr>
        </p:nvSpPr>
        <p:spPr>
          <a:xfrm>
            <a:off x="838200" y="1418602"/>
            <a:ext cx="5673695" cy="5289847"/>
          </a:xfrm>
        </p:spPr>
        <p:txBody>
          <a:bodyPr>
            <a:normAutofit lnSpcReduction="10000"/>
          </a:bodyPr>
          <a:lstStyle/>
          <a:p>
            <a:pPr marL="0" indent="0" algn="just">
              <a:buNone/>
            </a:pPr>
            <a:r>
              <a:rPr lang="ru-RU" sz="1600" dirty="0"/>
              <a:t>Однажды охотник ранил в горах марала. Зашатался зверь, но не упал, а быстро-быстро помчался вперёд. Зверю очень хотелось жить. Но охотник видел драгоценные рога и гнался по снегу за маралом.</a:t>
            </a:r>
          </a:p>
          <a:p>
            <a:pPr marL="0" indent="0" algn="just">
              <a:buNone/>
            </a:pPr>
            <a:r>
              <a:rPr lang="ru-RU" sz="1600" dirty="0"/>
              <a:t>Кровью истекал марал. Он часто останавливался и падал.</a:t>
            </a:r>
          </a:p>
          <a:p>
            <a:pPr marL="0" indent="0" algn="just">
              <a:buNone/>
            </a:pPr>
            <a:r>
              <a:rPr lang="ru-RU" sz="1600" dirty="0"/>
              <a:t>У каждой ямки, где ложился зверь, улыбался охотник и думал: «Скоро, скоро догоню».</a:t>
            </a:r>
          </a:p>
          <a:p>
            <a:pPr marL="0" indent="0" algn="just">
              <a:buNone/>
            </a:pPr>
            <a:r>
              <a:rPr lang="ru-RU" sz="1600" dirty="0"/>
              <a:t>Но добежал марал до горячей воды </a:t>
            </a:r>
            <a:r>
              <a:rPr lang="ru-RU" sz="1600" dirty="0" err="1"/>
              <a:t>Аржан</a:t>
            </a:r>
            <a:r>
              <a:rPr lang="ru-RU" sz="1600" dirty="0"/>
              <a:t>-су и с разбега кинулся в неё.</a:t>
            </a:r>
          </a:p>
          <a:p>
            <a:pPr marL="0" indent="0" algn="just">
              <a:buNone/>
            </a:pPr>
            <a:r>
              <a:rPr lang="ru-RU" sz="1600" dirty="0"/>
              <a:t>Пока охотник спускался с горы, у зверя затянулись раны. Марал выскочил из воды и помчался дальше.</a:t>
            </a:r>
          </a:p>
          <a:p>
            <a:pPr marL="0" indent="0" algn="just">
              <a:buNone/>
            </a:pPr>
            <a:r>
              <a:rPr lang="ru-RU" sz="1600" dirty="0"/>
              <a:t>Охотник внизу у скалы увидел чудесную картину. Зимой вокруг горячего ключа цвели жёлтые лилии, распускалась черёмуха. Над шапками красных пионов вились пчёлы.</a:t>
            </a:r>
          </a:p>
          <a:p>
            <a:pPr marL="0" indent="0" algn="just">
              <a:buNone/>
            </a:pPr>
            <a:r>
              <a:rPr lang="ru-RU" sz="1600" dirty="0"/>
              <a:t>В этот источник жизни охотник бросил сушёного хариуса: рыба поплыла, шевеля плавниками. Он кинул в воду шкуру выдры. Выдра нырнула и стала гоняться за хариусом.</a:t>
            </a:r>
          </a:p>
          <a:p>
            <a:pPr marL="0" indent="0" algn="just">
              <a:buNone/>
            </a:pPr>
            <a:r>
              <a:rPr lang="ru-RU" sz="1600" dirty="0"/>
              <a:t>В горах Алтая много источников жизни. Туда раненая птица летит, израненный зверь бежит, больной человек приходит. И всем </a:t>
            </a:r>
            <a:r>
              <a:rPr lang="ru-RU" sz="1600" dirty="0" err="1"/>
              <a:t>Аржан</a:t>
            </a:r>
            <a:r>
              <a:rPr lang="ru-RU" sz="1600" dirty="0"/>
              <a:t>-су силу и жизнь даёт.</a:t>
            </a:r>
          </a:p>
        </p:txBody>
      </p:sp>
      <p:pic>
        <p:nvPicPr>
          <p:cNvPr id="12290" name="Picture 2">
            <a:extLst>
              <a:ext uri="{FF2B5EF4-FFF2-40B4-BE49-F238E27FC236}">
                <a16:creationId xmlns:a16="http://schemas.microsoft.com/office/drawing/2014/main" id="{11CFDD98-2C56-14B1-989F-DCCE1A8C68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7592" y="1935622"/>
            <a:ext cx="5674408" cy="4255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209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D961E7D-A883-453C-EB34-B3E089E99B6B}"/>
              </a:ext>
            </a:extLst>
          </p:cNvPr>
          <p:cNvSpPr>
            <a:spLocks noGrp="1"/>
          </p:cNvSpPr>
          <p:nvPr>
            <p:ph type="title"/>
          </p:nvPr>
        </p:nvSpPr>
        <p:spPr>
          <a:xfrm>
            <a:off x="838200" y="214119"/>
            <a:ext cx="5596783" cy="933836"/>
          </a:xfrm>
        </p:spPr>
        <p:txBody>
          <a:bodyPr>
            <a:noAutofit/>
          </a:bodyPr>
          <a:lstStyle/>
          <a:p>
            <a:pPr algn="ctr"/>
            <a:r>
              <a:rPr lang="ru-RU" sz="3600" b="1" dirty="0"/>
              <a:t>Легенды и мифы Алтая. Миф-сказка «О семи ханах»</a:t>
            </a:r>
          </a:p>
        </p:txBody>
      </p:sp>
      <p:sp>
        <p:nvSpPr>
          <p:cNvPr id="3" name="Объект 2">
            <a:extLst>
              <a:ext uri="{FF2B5EF4-FFF2-40B4-BE49-F238E27FC236}">
                <a16:creationId xmlns:a16="http://schemas.microsoft.com/office/drawing/2014/main" id="{D1DF2916-91E1-BA60-A65F-4CDA62D2BF4F}"/>
              </a:ext>
            </a:extLst>
          </p:cNvPr>
          <p:cNvSpPr>
            <a:spLocks noGrp="1"/>
          </p:cNvSpPr>
          <p:nvPr>
            <p:ph idx="1"/>
          </p:nvPr>
        </p:nvSpPr>
        <p:spPr>
          <a:xfrm>
            <a:off x="838200" y="1512606"/>
            <a:ext cx="5690787" cy="5016381"/>
          </a:xfrm>
        </p:spPr>
        <p:txBody>
          <a:bodyPr>
            <a:normAutofit fontScale="77500" lnSpcReduction="20000"/>
          </a:bodyPr>
          <a:lstStyle/>
          <a:p>
            <a:pPr marL="0" indent="0" algn="just">
              <a:buNone/>
            </a:pPr>
            <a:r>
              <a:rPr lang="ru-RU" dirty="0"/>
              <a:t>Се</a:t>
            </a:r>
            <a:r>
              <a:rPr lang="ru-RU" sz="3100" dirty="0"/>
              <a:t>мь ханов жили раньше на земле. Одного звали Большой рот, другого – Длинная рука, третьего – Колдун, четвёртого – Слухач, пятого – Бегун, шестого – Силач, седьмого – Большой глаз. Все они были всемогущими и сильными. Действовали сообща. Большой глаз всё видел, Слухач всё слышал, Длиннорукий хватал, Силач боролся и побеждал, Колдун брал колдовством, Бегун – быстротой, Большой рот проглатывал всё живое. Таким образом, всё живущее на земле истреблялось. Узнав о произволе семи ханов-разбойников, их вызвал к себе всемогущий Караты-хан. Семеро друзей задумались:</a:t>
            </a:r>
          </a:p>
          <a:p>
            <a:pPr marL="0" indent="0" algn="just">
              <a:buNone/>
            </a:pPr>
            <a:r>
              <a:rPr lang="ru-RU" sz="3100" dirty="0"/>
              <a:t>– И чего это нас он потребовал к себе?</a:t>
            </a:r>
          </a:p>
          <a:p>
            <a:pPr marL="0" indent="0">
              <a:buNone/>
            </a:pPr>
            <a:endParaRPr lang="ru-RU" dirty="0"/>
          </a:p>
        </p:txBody>
      </p:sp>
      <p:pic>
        <p:nvPicPr>
          <p:cNvPr id="13314" name="Picture 2">
            <a:extLst>
              <a:ext uri="{FF2B5EF4-FFF2-40B4-BE49-F238E27FC236}">
                <a16:creationId xmlns:a16="http://schemas.microsoft.com/office/drawing/2014/main" id="{E73A8B6A-7ACF-7337-879A-47029B1DEA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5664" y="875944"/>
            <a:ext cx="5666336" cy="598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459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4E6DAD3-449B-F3E9-206D-6A46EBD5C257}"/>
              </a:ext>
            </a:extLst>
          </p:cNvPr>
          <p:cNvSpPr>
            <a:spLocks noGrp="1"/>
          </p:cNvSpPr>
          <p:nvPr>
            <p:ph idx="1"/>
          </p:nvPr>
        </p:nvSpPr>
        <p:spPr>
          <a:xfrm>
            <a:off x="838200" y="700754"/>
            <a:ext cx="5707879" cy="5870961"/>
          </a:xfrm>
        </p:spPr>
        <p:txBody>
          <a:bodyPr>
            <a:normAutofit fontScale="92500" lnSpcReduction="10000"/>
          </a:bodyPr>
          <a:lstStyle/>
          <a:p>
            <a:pPr marL="0" indent="0" algn="just">
              <a:buNone/>
            </a:pPr>
            <a:r>
              <a:rPr lang="ru-RU" sz="1800" dirty="0"/>
              <a:t>Слухач решил подслушать. Подслушав разговор Караты-хана, он сообщает своим единомышленникам, что Караты-хан хочет с ними расправиться – посадить в железный сундук, раскалить его огнём и изжарить негодных. Тогда Большой рот выпил целое озеро. В ставке Караты-хана им стали подавать мясо, которое было отравленным. Колдун сумел отвести беду. Мясо съели ставленники хана. Семь ханов стали лакомиться хорошей пищей. Потом их заманили в железное сооружение и снаружи закрыли на замок. После этого разожгли костёр, чтобы накалить железную ловушку. Но и эта затея не удалась. Большой рот, выпивший перед этим целое озеро, охладил железную ловушку. Слухач подслушал разговор слуг Караты-хана. Они решили, что дело сделано – семь ханов погибли и отправились восвояси.</a:t>
            </a:r>
          </a:p>
          <a:p>
            <a:pPr marL="0" indent="0" algn="just">
              <a:buNone/>
            </a:pPr>
            <a:r>
              <a:rPr lang="ru-RU" sz="1800" dirty="0"/>
              <a:t>Тогда очередь осталась за Силачом, который вышиб железную дверь, и семь ханов выбрались на волю. Дальнейшее было за Бегуном. Теперь никакая погоня не могла их настигнуть.</a:t>
            </a:r>
          </a:p>
          <a:p>
            <a:pPr marL="0" indent="0" algn="just">
              <a:buNone/>
            </a:pPr>
            <a:r>
              <a:rPr lang="ru-RU" sz="1800" dirty="0"/>
              <a:t>Снова приятели начали чинить на земле произвол, уничтожая на своём пути всё живое. Однако вскоре они были наказаны за свои злодеяния. Чистый дух заставил их покончить с собой. Семь ханов бросаются со скалы, но не разбиваются, а превратившись в семь звёзд, остались на небе. И теперь можно видеть на небе созвездие с названием Семь ханов (Ϳети </a:t>
            </a:r>
            <a:r>
              <a:rPr lang="ru-RU" sz="1800" dirty="0" err="1"/>
              <a:t>каан</a:t>
            </a:r>
            <a:r>
              <a:rPr lang="ru-RU" sz="1800" dirty="0"/>
              <a:t>) – Большая Медведица.</a:t>
            </a:r>
          </a:p>
        </p:txBody>
      </p:sp>
      <p:pic>
        <p:nvPicPr>
          <p:cNvPr id="5" name="Рисунок 4">
            <a:extLst>
              <a:ext uri="{FF2B5EF4-FFF2-40B4-BE49-F238E27FC236}">
                <a16:creationId xmlns:a16="http://schemas.microsoft.com/office/drawing/2014/main" id="{8C865E03-EF42-5F0B-30E4-264E1A216F8C}"/>
              </a:ext>
            </a:extLst>
          </p:cNvPr>
          <p:cNvPicPr>
            <a:picLocks noChangeAspect="1"/>
          </p:cNvPicPr>
          <p:nvPr/>
        </p:nvPicPr>
        <p:blipFill>
          <a:blip r:embed="rId2"/>
          <a:stretch>
            <a:fillRect/>
          </a:stretch>
        </p:blipFill>
        <p:spPr>
          <a:xfrm>
            <a:off x="6546079" y="1395099"/>
            <a:ext cx="5649413" cy="4482269"/>
          </a:xfrm>
          <a:prstGeom prst="rect">
            <a:avLst/>
          </a:prstGeom>
        </p:spPr>
      </p:pic>
    </p:spTree>
    <p:extLst>
      <p:ext uri="{BB962C8B-B14F-4D97-AF65-F5344CB8AC3E}">
        <p14:creationId xmlns:p14="http://schemas.microsoft.com/office/powerpoint/2010/main" val="2359159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776DDC-FBC3-0089-F0A7-12AAE1658D73}"/>
              </a:ext>
            </a:extLst>
          </p:cNvPr>
          <p:cNvSpPr>
            <a:spLocks noGrp="1"/>
          </p:cNvSpPr>
          <p:nvPr>
            <p:ph type="title"/>
          </p:nvPr>
        </p:nvSpPr>
        <p:spPr>
          <a:xfrm>
            <a:off x="838200" y="365125"/>
            <a:ext cx="10515600" cy="711645"/>
          </a:xfrm>
        </p:spPr>
        <p:txBody>
          <a:bodyPr>
            <a:normAutofit/>
          </a:bodyPr>
          <a:lstStyle/>
          <a:p>
            <a:pPr algn="ctr"/>
            <a:r>
              <a:rPr lang="ru-RU" b="1" dirty="0"/>
              <a:t>О сотворении земли</a:t>
            </a:r>
          </a:p>
        </p:txBody>
      </p:sp>
      <p:sp>
        <p:nvSpPr>
          <p:cNvPr id="3" name="Объект 2">
            <a:extLst>
              <a:ext uri="{FF2B5EF4-FFF2-40B4-BE49-F238E27FC236}">
                <a16:creationId xmlns:a16="http://schemas.microsoft.com/office/drawing/2014/main" id="{A2CC5F84-85F3-575D-FB47-00B0B773F85B}"/>
              </a:ext>
            </a:extLst>
          </p:cNvPr>
          <p:cNvSpPr>
            <a:spLocks noGrp="1"/>
          </p:cNvSpPr>
          <p:nvPr>
            <p:ph idx="1"/>
          </p:nvPr>
        </p:nvSpPr>
        <p:spPr>
          <a:xfrm>
            <a:off x="838201" y="1076770"/>
            <a:ext cx="5989890" cy="5494946"/>
          </a:xfrm>
        </p:spPr>
        <p:txBody>
          <a:bodyPr>
            <a:normAutofit fontScale="62500" lnSpcReduction="20000"/>
          </a:bodyPr>
          <a:lstStyle/>
          <a:p>
            <a:pPr marL="0" indent="0" algn="just">
              <a:buNone/>
            </a:pPr>
            <a:r>
              <a:rPr lang="ru-RU" dirty="0"/>
              <a:t>Раньше вся поверхность земли не имела суши, а была покрыта сплошной водой. То есть на земле, не было сухого клочка земли, была одна вода.</a:t>
            </a:r>
          </a:p>
          <a:p>
            <a:pPr marL="0" indent="0" algn="just">
              <a:buNone/>
            </a:pPr>
            <a:r>
              <a:rPr lang="ru-RU" dirty="0"/>
              <a:t>Творец тогда послал всех рыб искать землю. Земля же была, но только на глубине моря. Услышав зов своего Творца, рыбы уплыли искать землю. Из всех рыб только щука отыскала землю. За это </a:t>
            </a:r>
            <a:r>
              <a:rPr lang="ru-RU" dirty="0" err="1"/>
              <a:t>Кудай</a:t>
            </a:r>
            <a:r>
              <a:rPr lang="ru-RU" dirty="0"/>
              <a:t> (Бог) наделил щуку большей лёгкостью, чем все остальные рыбы. Так щука стала быстрее всех рыб. Создатель, взяв от щуки землю, стал творить ровную, без всяких бугров, гор и ложбин поверхность земли. Так Творец шёл и творил своё дело. Вслед за работой к Нему пришла усталость, и пришёл сон. Творец с чувством удовлетворения заснул, держа в руке горсть земли.</a:t>
            </a:r>
          </a:p>
          <a:p>
            <a:pPr marL="0" indent="0" algn="just">
              <a:buNone/>
            </a:pPr>
            <a:r>
              <a:rPr lang="ru-RU" dirty="0"/>
              <a:t>К спящему Богу тихонько подошёл дьявол, взял горсть земли и побежал. Дьявол бежал, а земля продолжала твориться, но творилась уже не так, как у Создателя. Дьявол прыгнет вверх – сделается гора, ногой надавит вниз – ложок образуется. Так бежал дьявол до изнеможения. Сел утомлённый и смотрит на своё творение с недоумением.</a:t>
            </a:r>
          </a:p>
          <a:p>
            <a:pPr marL="0" indent="0" algn="just">
              <a:buNone/>
            </a:pPr>
            <a:r>
              <a:rPr lang="ru-RU" dirty="0"/>
              <a:t>– Творение Бога – прекрасная и ровная степь, а моё творение – горы, бугры, ямы да ложки и выглядят уродливо на фоне равнины.</a:t>
            </a:r>
          </a:p>
        </p:txBody>
      </p:sp>
      <p:pic>
        <p:nvPicPr>
          <p:cNvPr id="4" name="Рисунок 3">
            <a:extLst>
              <a:ext uri="{FF2B5EF4-FFF2-40B4-BE49-F238E27FC236}">
                <a16:creationId xmlns:a16="http://schemas.microsoft.com/office/drawing/2014/main" id="{0733388E-8195-114A-950C-20B646BF626C}"/>
              </a:ext>
            </a:extLst>
          </p:cNvPr>
          <p:cNvPicPr>
            <a:picLocks noChangeAspect="1"/>
          </p:cNvPicPr>
          <p:nvPr/>
        </p:nvPicPr>
        <p:blipFill>
          <a:blip r:embed="rId2"/>
          <a:stretch>
            <a:fillRect/>
          </a:stretch>
        </p:blipFill>
        <p:spPr>
          <a:xfrm>
            <a:off x="6828090" y="2034312"/>
            <a:ext cx="5363910" cy="3579861"/>
          </a:xfrm>
          <a:prstGeom prst="rect">
            <a:avLst/>
          </a:prstGeom>
        </p:spPr>
      </p:pic>
    </p:spTree>
    <p:extLst>
      <p:ext uri="{BB962C8B-B14F-4D97-AF65-F5344CB8AC3E}">
        <p14:creationId xmlns:p14="http://schemas.microsoft.com/office/powerpoint/2010/main" val="2288613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265599B-5270-FCFB-BD70-B7B7D518B00D}"/>
              </a:ext>
            </a:extLst>
          </p:cNvPr>
          <p:cNvSpPr>
            <a:spLocks noGrp="1"/>
          </p:cNvSpPr>
          <p:nvPr>
            <p:ph idx="1"/>
          </p:nvPr>
        </p:nvSpPr>
        <p:spPr>
          <a:xfrm>
            <a:off x="838200" y="1051133"/>
            <a:ext cx="5887340" cy="5476208"/>
          </a:xfrm>
        </p:spPr>
        <p:txBody>
          <a:bodyPr>
            <a:normAutofit/>
          </a:bodyPr>
          <a:lstStyle/>
          <a:p>
            <a:pPr marL="0" indent="0" algn="just">
              <a:buNone/>
            </a:pPr>
            <a:r>
              <a:rPr lang="ru-RU" sz="1800" dirty="0"/>
              <a:t>Создатель и Дьявол–</a:t>
            </a:r>
            <a:r>
              <a:rPr lang="ru-RU" sz="1800" dirty="0" err="1"/>
              <a:t>Эрлик</a:t>
            </a:r>
            <a:r>
              <a:rPr lang="ru-RU" sz="1800" dirty="0"/>
              <a:t> были родными братьями. Создатель сильно осердился на Дьявола за то, что тот землю испортил горами да буграми, и стал своего брата гнать в </a:t>
            </a:r>
            <a:r>
              <a:rPr lang="ru-RU" sz="1800" dirty="0" err="1"/>
              <a:t>преисподню</a:t>
            </a:r>
            <a:r>
              <a:rPr lang="ru-RU" sz="1800" dirty="0"/>
              <a:t>.</a:t>
            </a:r>
          </a:p>
          <a:p>
            <a:pPr marL="0" indent="0" algn="just">
              <a:buNone/>
            </a:pPr>
            <a:r>
              <a:rPr lang="ru-RU" sz="1800" dirty="0"/>
              <a:t>Тогда </a:t>
            </a:r>
            <a:r>
              <a:rPr lang="ru-RU" sz="1800" dirty="0" err="1"/>
              <a:t>Эрлик</a:t>
            </a:r>
            <a:r>
              <a:rPr lang="ru-RU" sz="1800" dirty="0"/>
              <a:t> стал просить у Создателя–</a:t>
            </a:r>
            <a:r>
              <a:rPr lang="ru-RU" sz="1800" dirty="0" err="1"/>
              <a:t>Ульгеня</a:t>
            </a:r>
            <a:r>
              <a:rPr lang="ru-RU" sz="1800" dirty="0"/>
              <a:t> немного земли, хотя бы с десятину. Осерчавший </a:t>
            </a:r>
            <a:r>
              <a:rPr lang="ru-RU" sz="1800" dirty="0" err="1"/>
              <a:t>Ульгень</a:t>
            </a:r>
            <a:r>
              <a:rPr lang="ru-RU" sz="1800" dirty="0"/>
              <a:t> не дал ему десятину. </a:t>
            </a:r>
            <a:r>
              <a:rPr lang="ru-RU" sz="1800" dirty="0" err="1"/>
              <a:t>Эрлик</a:t>
            </a:r>
            <a:r>
              <a:rPr lang="ru-RU" sz="1800" dirty="0"/>
              <a:t> просит ещё меньше, но хотя бы с сажень. И снова ему </a:t>
            </a:r>
            <a:r>
              <a:rPr lang="ru-RU" sz="1800" dirty="0" err="1"/>
              <a:t>Ульгень</a:t>
            </a:r>
            <a:r>
              <a:rPr lang="ru-RU" sz="1800" dirty="0"/>
              <a:t> отказывает. Наконец, он просит столько земли, сколько у Творца находится под костылём. Творец подумал: что может сделать </a:t>
            </a:r>
            <a:r>
              <a:rPr lang="ru-RU" sz="1800" dirty="0" err="1"/>
              <a:t>Эрлик</a:t>
            </a:r>
            <a:r>
              <a:rPr lang="ru-RU" sz="1800" dirty="0"/>
              <a:t> худого из комочка земли под костылём – и дал ему просимый кусочек земли.</a:t>
            </a:r>
          </a:p>
          <a:p>
            <a:pPr marL="0" indent="0" algn="just">
              <a:buNone/>
            </a:pPr>
            <a:r>
              <a:rPr lang="ru-RU" sz="1800" dirty="0" err="1"/>
              <a:t>Эрлик</a:t>
            </a:r>
            <a:r>
              <a:rPr lang="ru-RU" sz="1800" dirty="0"/>
              <a:t> мгновенно залез в эту дырочку и провалился. А из дырочки той, вдруг, полезли: змеи, ящерицы, лягушки, черви и полетели – букашки, мухи, комары и мошки, всё что не нужно и вредно для человека. Вот так гласит легенда, что всё худое произошло от </a:t>
            </a:r>
            <a:r>
              <a:rPr lang="ru-RU" sz="1800" dirty="0" err="1"/>
              <a:t>Эрлика</a:t>
            </a:r>
            <a:r>
              <a:rPr lang="ru-RU" sz="1800" dirty="0"/>
              <a:t>.</a:t>
            </a:r>
          </a:p>
        </p:txBody>
      </p:sp>
      <p:pic>
        <p:nvPicPr>
          <p:cNvPr id="2050" name="Picture 2">
            <a:extLst>
              <a:ext uri="{FF2B5EF4-FFF2-40B4-BE49-F238E27FC236}">
                <a16:creationId xmlns:a16="http://schemas.microsoft.com/office/drawing/2014/main" id="{D345D7D3-625C-B55B-7041-24FDD44B75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5540" y="1608532"/>
            <a:ext cx="5466460" cy="3640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328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69D6D77-3FB0-1511-3DBC-4C2F9755B46E}"/>
              </a:ext>
            </a:extLst>
          </p:cNvPr>
          <p:cNvSpPr>
            <a:spLocks noGrp="1"/>
          </p:cNvSpPr>
          <p:nvPr>
            <p:ph type="title"/>
          </p:nvPr>
        </p:nvSpPr>
        <p:spPr>
          <a:xfrm>
            <a:off x="838200" y="365126"/>
            <a:ext cx="10515600" cy="745828"/>
          </a:xfrm>
        </p:spPr>
        <p:txBody>
          <a:bodyPr>
            <a:normAutofit/>
          </a:bodyPr>
          <a:lstStyle/>
          <a:p>
            <a:pPr algn="ctr"/>
            <a:r>
              <a:rPr lang="ru-RU" b="1" i="0" dirty="0">
                <a:effectLst/>
              </a:rPr>
              <a:t>Легенда о Телецком озере</a:t>
            </a:r>
            <a:endParaRPr lang="ru-RU" sz="8800" dirty="0"/>
          </a:p>
        </p:txBody>
      </p:sp>
      <p:sp>
        <p:nvSpPr>
          <p:cNvPr id="3" name="Объект 2">
            <a:extLst>
              <a:ext uri="{FF2B5EF4-FFF2-40B4-BE49-F238E27FC236}">
                <a16:creationId xmlns:a16="http://schemas.microsoft.com/office/drawing/2014/main" id="{2DE4326A-05FF-DF46-BB86-AF9165987960}"/>
              </a:ext>
            </a:extLst>
          </p:cNvPr>
          <p:cNvSpPr>
            <a:spLocks noGrp="1"/>
          </p:cNvSpPr>
          <p:nvPr>
            <p:ph idx="1"/>
          </p:nvPr>
        </p:nvSpPr>
        <p:spPr>
          <a:xfrm>
            <a:off x="838200" y="1110954"/>
            <a:ext cx="5742062" cy="5537673"/>
          </a:xfrm>
        </p:spPr>
        <p:txBody>
          <a:bodyPr>
            <a:normAutofit fontScale="25000" lnSpcReduction="20000"/>
          </a:bodyPr>
          <a:lstStyle/>
          <a:p>
            <a:pPr marL="0" indent="0" algn="just">
              <a:buNone/>
            </a:pPr>
            <a:r>
              <a:rPr lang="ru-RU" sz="6800" dirty="0"/>
              <a:t>Когда-то, на месте Телецкого озера, была широкая Чудо-долина. Тогда божественный мир природы был девственным. В долине той, на сказочном ковре дивной растительности – великанами стояли реликтовые деревья и водилось там множество причудливых зверей и птиц и ползучих тварей. Творец не забыл завершить свою долину двумя белогривыми горами, которые и облюбовали для жилья два огромных богатыря.</a:t>
            </a:r>
          </a:p>
          <a:p>
            <a:pPr marL="0" indent="0" algn="just">
              <a:buNone/>
            </a:pPr>
            <a:r>
              <a:rPr lang="ru-RU" sz="6800" dirty="0"/>
              <a:t>Живущих здесь богатырей долго не брал мир. Они часто ссорились. А причиной тому была Чудо-долина. Каждому из них уж очень хотелось завладеть этой долиной. Но в </a:t>
            </a:r>
            <a:r>
              <a:rPr lang="ru-RU" sz="6800" dirty="0" err="1"/>
              <a:t>конце-концов</a:t>
            </a:r>
            <a:r>
              <a:rPr lang="ru-RU" sz="6800" dirty="0"/>
              <a:t>, им надоело спорить и они решились на договор, что будут молчать: «Кто первый нарушит обет молчания, тот и проиграет право на обладание долиной».</a:t>
            </a:r>
          </a:p>
          <a:p>
            <a:pPr marL="0" indent="0" algn="just">
              <a:buNone/>
            </a:pPr>
            <a:r>
              <a:rPr lang="ru-RU" sz="6800" dirty="0"/>
              <a:t>Сто дней и ночей прошло, но богатыри упорно молчали. Никто не хотел проигрывать своего права владеть долиной. И вот однажды, они сидели на своих горах и пытались жестами вызвать друг друга на разговор. Вдруг, перед их глазами, откуда ни возьмись, появилась в долине той женщина. Женщина обворожила богатырей своим чарующим пением и искромётным танцем. Богатыри загляделись на диво, и от изумления оба воскликнули: «О, женщина!» (О, уй–</a:t>
            </a:r>
            <a:r>
              <a:rPr lang="ru-RU" sz="6800" dirty="0" err="1"/>
              <a:t>кижи</a:t>
            </a:r>
            <a:r>
              <a:rPr lang="ru-RU" sz="6800" dirty="0"/>
              <a:t>!). На их восклицание мгновенно загремел оглушительный гром, заблестела ослепительная молния и, неведомо куда, исчезла женщина. В один момент всё стихло, и долина заполнилась густым туманом, словно накрыли её большим пуховым одеялом…</a:t>
            </a:r>
          </a:p>
          <a:p>
            <a:pPr marL="0" indent="0">
              <a:buNone/>
            </a:pPr>
            <a:endParaRPr lang="ru-RU" dirty="0"/>
          </a:p>
          <a:p>
            <a:pPr marL="0" indent="0">
              <a:buNone/>
            </a:pPr>
            <a:endParaRPr lang="ru-RU" dirty="0"/>
          </a:p>
        </p:txBody>
      </p:sp>
      <p:pic>
        <p:nvPicPr>
          <p:cNvPr id="3074" name="Picture 2">
            <a:extLst>
              <a:ext uri="{FF2B5EF4-FFF2-40B4-BE49-F238E27FC236}">
                <a16:creationId xmlns:a16="http://schemas.microsoft.com/office/drawing/2014/main" id="{5AA44584-C4EF-B0B1-3C7F-C2331B1469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0262" y="2006899"/>
            <a:ext cx="5611738" cy="3745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959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C59C678-E514-A4BA-56DD-4680A7887D72}"/>
              </a:ext>
            </a:extLst>
          </p:cNvPr>
          <p:cNvSpPr>
            <a:spLocks noGrp="1"/>
          </p:cNvSpPr>
          <p:nvPr>
            <p:ph idx="1"/>
          </p:nvPr>
        </p:nvSpPr>
        <p:spPr>
          <a:xfrm>
            <a:off x="838200" y="897308"/>
            <a:ext cx="5716424" cy="5665862"/>
          </a:xfrm>
        </p:spPr>
        <p:txBody>
          <a:bodyPr>
            <a:normAutofit/>
          </a:bodyPr>
          <a:lstStyle/>
          <a:p>
            <a:pPr marL="0" indent="0" algn="just">
              <a:buNone/>
            </a:pPr>
            <a:r>
              <a:rPr lang="ru-RU" sz="1800" dirty="0"/>
              <a:t>Когда рассеялся туман, то вместо живописной долины, перед их взором появилось небесной чистоты озеро, играя бликами в лучах солнца и зависшей над ним радугой. Тут богатыри поняли, что оба проиграли. Они бросились одновременно с гор в озеро, надеясь коснуться дивной женщины хотя бы в воде. Но от их богатырского прыжка, будто взорвалось озеро, и мощные волны ударили по горам, и сорвали с них ледяные шапки, которые устремляясь вниз, раскатили над водной гладью странное эхо: – Теле, теле, теле. Богатыри это эхо восприняли за имя женщины. Как только они произнесли его, тут же превратились в ветер, и вихрем взвились над озером.</a:t>
            </a:r>
          </a:p>
          <a:p>
            <a:pPr marL="0" indent="0" algn="just">
              <a:buNone/>
            </a:pPr>
            <a:r>
              <a:rPr lang="ru-RU" sz="1800" dirty="0"/>
              <a:t>С тех пор озеро Алтая стало называться Телецким, а богатыри всё ищут и ищут дивную женщину. Днём, один из них, ищет её по низам, а другой ищет её над ночным озером по верхам.</a:t>
            </a:r>
          </a:p>
          <a:p>
            <a:pPr marL="0" indent="0" algn="just">
              <a:buNone/>
            </a:pPr>
            <a:r>
              <a:rPr lang="ru-RU" sz="1800" dirty="0"/>
              <a:t>Народ подметил смену ветра и дал ему своё название – Верховка и Низовка, которое бытует и поныне, среди чабанов, охотников и рыбаков.</a:t>
            </a:r>
          </a:p>
        </p:txBody>
      </p:sp>
      <p:pic>
        <p:nvPicPr>
          <p:cNvPr id="4098" name="Picture 2">
            <a:extLst>
              <a:ext uri="{FF2B5EF4-FFF2-40B4-BE49-F238E27FC236}">
                <a16:creationId xmlns:a16="http://schemas.microsoft.com/office/drawing/2014/main" id="{00944E9B-3ADC-4E4D-508C-AC2AC6966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789" y="1561744"/>
            <a:ext cx="5637211" cy="3734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214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C7B9A0-43EF-388A-3F63-F068CB5B26B6}"/>
              </a:ext>
            </a:extLst>
          </p:cNvPr>
          <p:cNvSpPr>
            <a:spLocks noGrp="1"/>
          </p:cNvSpPr>
          <p:nvPr>
            <p:ph type="title"/>
          </p:nvPr>
        </p:nvSpPr>
        <p:spPr>
          <a:xfrm>
            <a:off x="838200" y="365126"/>
            <a:ext cx="10515600" cy="762920"/>
          </a:xfrm>
        </p:spPr>
        <p:txBody>
          <a:bodyPr/>
          <a:lstStyle/>
          <a:p>
            <a:pPr algn="ctr"/>
            <a:r>
              <a:rPr lang="ru-RU" b="1" dirty="0"/>
              <a:t> Легенда про журавля</a:t>
            </a:r>
          </a:p>
        </p:txBody>
      </p:sp>
      <p:sp>
        <p:nvSpPr>
          <p:cNvPr id="3" name="Объект 2">
            <a:extLst>
              <a:ext uri="{FF2B5EF4-FFF2-40B4-BE49-F238E27FC236}">
                <a16:creationId xmlns:a16="http://schemas.microsoft.com/office/drawing/2014/main" id="{81096288-0D9F-ADE4-2A66-E7BE6105282B}"/>
              </a:ext>
            </a:extLst>
          </p:cNvPr>
          <p:cNvSpPr>
            <a:spLocks noGrp="1"/>
          </p:cNvSpPr>
          <p:nvPr>
            <p:ph idx="1"/>
          </p:nvPr>
        </p:nvSpPr>
        <p:spPr>
          <a:xfrm>
            <a:off x="838200" y="1128046"/>
            <a:ext cx="5716424" cy="5426578"/>
          </a:xfrm>
        </p:spPr>
        <p:txBody>
          <a:bodyPr>
            <a:normAutofit fontScale="92500" lnSpcReduction="20000"/>
          </a:bodyPr>
          <a:lstStyle/>
          <a:p>
            <a:pPr marL="0" indent="0" algn="just">
              <a:buNone/>
            </a:pPr>
            <a:r>
              <a:rPr lang="ru-RU" sz="1900" dirty="0"/>
              <a:t>Как-то раз птицы решили устроить собрание. Они стали выбирать председателя собрания и выбор пал на опоздавшего журавля. Журавль долго отказывался и отнекивался, выставляя разные причины, что он не подходит на эту должность. Но птицы говорили совсем другое: – У тебя и вид–то солидный и голос что надо! Ну чем не председатель! Журавль был тронут птичьей похвалой и согласился, подумав, а может, и вправду, он самый подходящий для этого.</a:t>
            </a:r>
          </a:p>
          <a:p>
            <a:pPr marL="0" indent="0" algn="just">
              <a:buNone/>
            </a:pPr>
            <a:r>
              <a:rPr lang="ru-RU" sz="1900" dirty="0"/>
              <a:t>Но вот, на собрание пришёл Коростель и, увидев Журавля, в роли председателя, расхохотался. Коростель обратился к собранию: – Ох, и дураки же вы все! Что же вы Журавля–то выбрали председателем? Ну какой же из него председатель? Вы посмотрите: – Ноги длинные, нос длинный, шея длинная… Он не говорит, а кричит, как осиротелая вдова. Ну разве такую птицу выбирают председателем? Услышав критику собрата, птицы подняли сильный гвалт и объявили перерыв…</a:t>
            </a:r>
          </a:p>
          <a:p>
            <a:pPr marL="0" indent="0" algn="just">
              <a:buNone/>
            </a:pPr>
            <a:r>
              <a:rPr lang="ru-RU" sz="1900" dirty="0"/>
              <a:t>Птицы, уйдя на перерыв, галдели о случившемся, о правильности своего решения и выбора! Мнения, конечно, разделились после критики. А тем временем, рассердившийся Журавль выискивал критикана. Он налетел на Коростеля и давай его топтать, и сломал обидчику спину.</a:t>
            </a:r>
          </a:p>
          <a:p>
            <a:pPr marL="0" indent="0">
              <a:buNone/>
            </a:pPr>
            <a:r>
              <a:rPr lang="ru-RU" dirty="0"/>
              <a:t>    </a:t>
            </a:r>
          </a:p>
        </p:txBody>
      </p:sp>
      <p:pic>
        <p:nvPicPr>
          <p:cNvPr id="5122" name="Picture 2">
            <a:extLst>
              <a:ext uri="{FF2B5EF4-FFF2-40B4-BE49-F238E27FC236}">
                <a16:creationId xmlns:a16="http://schemas.microsoft.com/office/drawing/2014/main" id="{0AE562BB-6184-783E-5DB4-BAC6BB0EAA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6832" y="1803163"/>
            <a:ext cx="5635168" cy="407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682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9F2D4E2-CA85-F6F4-4039-5079B269AAB6}"/>
              </a:ext>
            </a:extLst>
          </p:cNvPr>
          <p:cNvSpPr>
            <a:spLocks noGrp="1"/>
          </p:cNvSpPr>
          <p:nvPr>
            <p:ph idx="1"/>
          </p:nvPr>
        </p:nvSpPr>
        <p:spPr>
          <a:xfrm>
            <a:off x="838200" y="897308"/>
            <a:ext cx="5613875" cy="5563313"/>
          </a:xfrm>
        </p:spPr>
        <p:txBody>
          <a:bodyPr>
            <a:normAutofit/>
          </a:bodyPr>
          <a:lstStyle/>
          <a:p>
            <a:pPr marL="0" indent="0" algn="just">
              <a:buNone/>
            </a:pPr>
            <a:r>
              <a:rPr lang="ru-RU" sz="1800" dirty="0"/>
              <a:t>Перерыв закончился, и собрание углубилось в свои проблемы. Председатель, как ни в чём не бывало, вёл собрание. Вдруг, заходит Коростель, еле–еле держась на ногах и говорит: – Уважаемые птицы! Вы, не смотря на мои замечания, всё–таки, оставили главой собрания этого длинноносого Журавля. Вы только посмотрите на своего председателя. Это он, пока шёл перерыв, набросился на меня и сломал спину. Теперь я не смогу летать.</a:t>
            </a:r>
          </a:p>
          <a:p>
            <a:pPr marL="0" indent="0" algn="just">
              <a:buNone/>
            </a:pPr>
            <a:r>
              <a:rPr lang="ru-RU" sz="1800" dirty="0"/>
              <a:t>Загалдели птицы, зашумели и решили судить Журавля–председателя. Долго они судили–рядили, но в конце–концов постановили: – Журавлю, во время перелёта через моря, переносить на своей спине Коростеля. Хотелось или не хотелось это Журавлю, но решение суда он не мог нарушить.</a:t>
            </a:r>
          </a:p>
          <a:p>
            <a:pPr marL="0" indent="0" algn="just">
              <a:buNone/>
            </a:pPr>
            <a:r>
              <a:rPr lang="ru-RU" sz="1800" dirty="0"/>
              <a:t>И до сих пор Журавль так и носит Коростеля во время перелётов.</a:t>
            </a:r>
          </a:p>
        </p:txBody>
      </p:sp>
      <p:pic>
        <p:nvPicPr>
          <p:cNvPr id="6146" name="Picture 2">
            <a:extLst>
              <a:ext uri="{FF2B5EF4-FFF2-40B4-BE49-F238E27FC236}">
                <a16:creationId xmlns:a16="http://schemas.microsoft.com/office/drawing/2014/main" id="{66A7D1BF-C2C0-9BD3-58E4-B7E10E842C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2075" y="1526492"/>
            <a:ext cx="5739925" cy="4304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11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744F5C2-2DDF-8311-B427-EF6008D16DB6}"/>
              </a:ext>
            </a:extLst>
          </p:cNvPr>
          <p:cNvSpPr>
            <a:spLocks noGrp="1"/>
          </p:cNvSpPr>
          <p:nvPr>
            <p:ph type="title"/>
          </p:nvPr>
        </p:nvSpPr>
        <p:spPr>
          <a:xfrm>
            <a:off x="838200" y="365126"/>
            <a:ext cx="10515600" cy="771466"/>
          </a:xfrm>
        </p:spPr>
        <p:txBody>
          <a:bodyPr>
            <a:normAutofit/>
          </a:bodyPr>
          <a:lstStyle/>
          <a:p>
            <a:pPr algn="ctr"/>
            <a:r>
              <a:rPr lang="ru-RU" b="1" dirty="0" err="1"/>
              <a:t>Бобырган</a:t>
            </a:r>
            <a:r>
              <a:rPr lang="ru-RU" b="1" dirty="0"/>
              <a:t> и Синюха</a:t>
            </a:r>
          </a:p>
        </p:txBody>
      </p:sp>
      <p:sp>
        <p:nvSpPr>
          <p:cNvPr id="3" name="Объект 2">
            <a:extLst>
              <a:ext uri="{FF2B5EF4-FFF2-40B4-BE49-F238E27FC236}">
                <a16:creationId xmlns:a16="http://schemas.microsoft.com/office/drawing/2014/main" id="{BB4B952D-59FA-AFAF-F085-D1F9726789AC}"/>
              </a:ext>
            </a:extLst>
          </p:cNvPr>
          <p:cNvSpPr>
            <a:spLocks noGrp="1"/>
          </p:cNvSpPr>
          <p:nvPr>
            <p:ph idx="1"/>
          </p:nvPr>
        </p:nvSpPr>
        <p:spPr>
          <a:xfrm>
            <a:off x="838200" y="1136592"/>
            <a:ext cx="5648058" cy="5571857"/>
          </a:xfrm>
        </p:spPr>
        <p:txBody>
          <a:bodyPr>
            <a:noAutofit/>
          </a:bodyPr>
          <a:lstStyle/>
          <a:p>
            <a:pPr marL="0" indent="0" algn="just">
              <a:buNone/>
            </a:pPr>
            <a:r>
              <a:rPr lang="ru-RU" sz="1800" dirty="0"/>
              <a:t>Был на Алтае большой голод. </a:t>
            </a:r>
            <a:r>
              <a:rPr lang="ru-RU" sz="1800" dirty="0" err="1"/>
              <a:t>Кудай</a:t>
            </a:r>
            <a:r>
              <a:rPr lang="ru-RU" sz="1800" dirty="0"/>
              <a:t> (Бог) бросил с неба голодающим плитку </a:t>
            </a:r>
            <a:r>
              <a:rPr lang="ru-RU" sz="1800" dirty="0" err="1"/>
              <a:t>курута</a:t>
            </a:r>
            <a:r>
              <a:rPr lang="ru-RU" sz="1800" dirty="0"/>
              <a:t> (сыр). Подхватили этот </a:t>
            </a:r>
            <a:r>
              <a:rPr lang="ru-RU" sz="1800" dirty="0" err="1"/>
              <a:t>курут</a:t>
            </a:r>
            <a:r>
              <a:rPr lang="ru-RU" sz="1800" dirty="0"/>
              <a:t> </a:t>
            </a:r>
            <a:r>
              <a:rPr lang="ru-RU" sz="1800" dirty="0" err="1"/>
              <a:t>Бобырган</a:t>
            </a:r>
            <a:r>
              <a:rPr lang="ru-RU" sz="1800" dirty="0"/>
              <a:t> и Синюха, и стали делить между собой. </a:t>
            </a:r>
            <a:r>
              <a:rPr lang="ru-RU" sz="1800" dirty="0" err="1"/>
              <a:t>Курут</a:t>
            </a:r>
            <a:r>
              <a:rPr lang="ru-RU" sz="1800" dirty="0"/>
              <a:t> был маленький, каждому хотелось взять себе.</a:t>
            </a:r>
          </a:p>
          <a:p>
            <a:pPr marL="0" indent="0" algn="just">
              <a:buNone/>
            </a:pPr>
            <a:r>
              <a:rPr lang="ru-RU" sz="1800" dirty="0"/>
              <a:t>Из-за этого у них началась ссора. Когда ссора разыгралась, то они стали бросать друг в друга чем попало. </a:t>
            </a:r>
            <a:r>
              <a:rPr lang="ru-RU" sz="1800" dirty="0" err="1"/>
              <a:t>Бобырган</a:t>
            </a:r>
            <a:r>
              <a:rPr lang="ru-RU" sz="1800" dirty="0"/>
              <a:t> бросал в Синюху деревьями, кустарниками и в конце–концов завалил её всю. До ссоры Синюха была голая, а после этого стал расти на ней густой лес.</a:t>
            </a:r>
          </a:p>
          <a:p>
            <a:pPr marL="0" indent="0" algn="just">
              <a:buNone/>
            </a:pPr>
            <a:r>
              <a:rPr lang="ru-RU" sz="1800" dirty="0"/>
              <a:t>Синюха была злая и набросала на </a:t>
            </a:r>
            <a:r>
              <a:rPr lang="ru-RU" sz="1800" dirty="0" err="1"/>
              <a:t>Бобырган</a:t>
            </a:r>
            <a:r>
              <a:rPr lang="ru-RU" sz="1800" dirty="0"/>
              <a:t> большие камни, которые до сих пор торчат на нём. Мало того, она ловко ударила </a:t>
            </a:r>
            <a:r>
              <a:rPr lang="ru-RU" sz="1800" dirty="0" err="1"/>
              <a:t>Бобырган</a:t>
            </a:r>
            <a:r>
              <a:rPr lang="ru-RU" sz="1800" dirty="0"/>
              <a:t> камнем так, что у него оторвались «</a:t>
            </a:r>
            <a:r>
              <a:rPr lang="ru-RU" sz="1800" dirty="0" err="1"/>
              <a:t>тажак</a:t>
            </a:r>
            <a:r>
              <a:rPr lang="ru-RU" sz="1800" dirty="0"/>
              <a:t>», которые укатились до </a:t>
            </a:r>
            <a:r>
              <a:rPr lang="ru-RU" sz="1800" dirty="0" err="1"/>
              <a:t>Сросок</a:t>
            </a:r>
            <a:r>
              <a:rPr lang="ru-RU" sz="1800" dirty="0"/>
              <a:t> (</a:t>
            </a:r>
            <a:r>
              <a:rPr lang="ru-RU" sz="1800" dirty="0" err="1"/>
              <a:t>Учун</a:t>
            </a:r>
            <a:r>
              <a:rPr lang="ru-RU" sz="1800" dirty="0"/>
              <a:t>), где образовали два круглых холмика. Так они лишились </a:t>
            </a:r>
            <a:r>
              <a:rPr lang="ru-RU" sz="1800" dirty="0" err="1"/>
              <a:t>курута</a:t>
            </a:r>
            <a:r>
              <a:rPr lang="ru-RU" sz="1800" dirty="0"/>
              <a:t> с Неба.</a:t>
            </a:r>
          </a:p>
          <a:p>
            <a:pPr marL="0" indent="0" algn="just">
              <a:buNone/>
            </a:pPr>
            <a:r>
              <a:rPr lang="ru-RU" sz="1800" dirty="0"/>
              <a:t>А тем временем, два других брата – </a:t>
            </a:r>
            <a:r>
              <a:rPr lang="ru-RU" sz="1800" dirty="0" err="1"/>
              <a:t>Адыган</a:t>
            </a:r>
            <a:r>
              <a:rPr lang="ru-RU" sz="1800" dirty="0"/>
              <a:t> и </a:t>
            </a:r>
            <a:r>
              <a:rPr lang="ru-RU" sz="1800" dirty="0" err="1"/>
              <a:t>Чаптыган</a:t>
            </a:r>
            <a:r>
              <a:rPr lang="ru-RU" sz="1800" dirty="0"/>
              <a:t> взяли божий </a:t>
            </a:r>
            <a:r>
              <a:rPr lang="ru-RU" sz="1800" dirty="0" err="1"/>
              <a:t>курут</a:t>
            </a:r>
            <a:r>
              <a:rPr lang="ru-RU" sz="1800" dirty="0"/>
              <a:t> и, утолив голод, крепко заснули. Но, когда они проснулись, то увидели на своих головах снег, который, так и остался на их вершинах, питая могучие кедры живительной влагой.</a:t>
            </a:r>
          </a:p>
        </p:txBody>
      </p:sp>
      <p:pic>
        <p:nvPicPr>
          <p:cNvPr id="7172" name="Picture 4">
            <a:extLst>
              <a:ext uri="{FF2B5EF4-FFF2-40B4-BE49-F238E27FC236}">
                <a16:creationId xmlns:a16="http://schemas.microsoft.com/office/drawing/2014/main" id="{E86FB62E-9EAE-AEB1-96F3-2DED1D47B9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6258" y="2027624"/>
            <a:ext cx="5705742" cy="3789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4720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82762C-4492-794F-A03D-9D70B9DC9A58}"/>
              </a:ext>
            </a:extLst>
          </p:cNvPr>
          <p:cNvSpPr>
            <a:spLocks noGrp="1"/>
          </p:cNvSpPr>
          <p:nvPr>
            <p:ph type="title"/>
          </p:nvPr>
        </p:nvSpPr>
        <p:spPr>
          <a:xfrm>
            <a:off x="838200" y="365126"/>
            <a:ext cx="10515600" cy="754374"/>
          </a:xfrm>
        </p:spPr>
        <p:txBody>
          <a:bodyPr/>
          <a:lstStyle/>
          <a:p>
            <a:pPr algn="ctr"/>
            <a:r>
              <a:rPr lang="ru-RU" b="1" dirty="0"/>
              <a:t>Легенды и мифы Алтая. Миф о </a:t>
            </a:r>
            <a:r>
              <a:rPr lang="ru-RU" b="1" dirty="0" err="1"/>
              <a:t>Мечине</a:t>
            </a:r>
            <a:endParaRPr lang="ru-RU" b="1" dirty="0"/>
          </a:p>
        </p:txBody>
      </p:sp>
      <p:sp>
        <p:nvSpPr>
          <p:cNvPr id="3" name="Объект 2">
            <a:extLst>
              <a:ext uri="{FF2B5EF4-FFF2-40B4-BE49-F238E27FC236}">
                <a16:creationId xmlns:a16="http://schemas.microsoft.com/office/drawing/2014/main" id="{E390D398-C9A9-FFF8-01E0-7B04F2F7D509}"/>
              </a:ext>
            </a:extLst>
          </p:cNvPr>
          <p:cNvSpPr>
            <a:spLocks noGrp="1"/>
          </p:cNvSpPr>
          <p:nvPr>
            <p:ph idx="1"/>
          </p:nvPr>
        </p:nvSpPr>
        <p:spPr>
          <a:xfrm>
            <a:off x="838200" y="1119500"/>
            <a:ext cx="5656604" cy="5057463"/>
          </a:xfrm>
        </p:spPr>
        <p:txBody>
          <a:bodyPr>
            <a:normAutofit fontScale="92500" lnSpcReduction="20000"/>
          </a:bodyPr>
          <a:lstStyle/>
          <a:p>
            <a:pPr marL="0" indent="0" algn="just">
              <a:buNone/>
            </a:pPr>
            <a:r>
              <a:rPr lang="ru-RU" sz="2300" dirty="0"/>
              <a:t>Созвездие </a:t>
            </a:r>
            <a:r>
              <a:rPr lang="ru-RU" sz="2300" dirty="0" err="1"/>
              <a:t>Мечин</a:t>
            </a:r>
            <a:r>
              <a:rPr lang="ru-RU" sz="2300" dirty="0"/>
              <a:t> состояло из 12 звёзд. Когда наступало лето, это созвездие спускалось на землю. Если оно приземлялось на болотистом месте, то лето было ненастным, дождливым, если же поселялось в сухом месте, то было знойное лето, всё выгорало, наступала засуха. Однажды у места, где поселилось созвездие </a:t>
            </a:r>
            <a:r>
              <a:rPr lang="ru-RU" sz="2300" dirty="0" err="1"/>
              <a:t>Мечин</a:t>
            </a:r>
            <a:r>
              <a:rPr lang="ru-RU" sz="2300" dirty="0"/>
              <a:t>, паслись корова и лошадь. Корова первой заметила семейство звёзд. Лошадь ей говорит: «Давай я своими копытами с ними расправлюсь!» Корова решила опередить коня и придавила своим копытом кучу, где было двенадцать звёзд. Однако шесть из двенадцати сумели выбраться из-под копыта коровы и вернуться на небо. С тех пор созвездие </a:t>
            </a:r>
            <a:r>
              <a:rPr lang="ru-RU" sz="2300" dirty="0" err="1"/>
              <a:t>Мечин</a:t>
            </a:r>
            <a:r>
              <a:rPr lang="ru-RU" sz="2300" dirty="0"/>
              <a:t> состоит из шести звёзд и больше не спускается на землю в летнее время, а вплоть до рассвета светится на небе. Если бы корова и лошадь сумели придавить все двенадцать звёзд, входящих в созвездие </a:t>
            </a:r>
            <a:r>
              <a:rPr lang="ru-RU" sz="2300" dirty="0" err="1"/>
              <a:t>Мечин</a:t>
            </a:r>
            <a:r>
              <a:rPr lang="ru-RU" sz="2300" dirty="0"/>
              <a:t>, зимы не были бы такими холодными.</a:t>
            </a:r>
          </a:p>
          <a:p>
            <a:pPr marL="0" indent="0">
              <a:buNone/>
            </a:pPr>
            <a:endParaRPr lang="ru-RU" dirty="0"/>
          </a:p>
          <a:p>
            <a:pPr marL="0" indent="0">
              <a:buNone/>
            </a:pPr>
            <a:endParaRPr lang="ru-RU" dirty="0"/>
          </a:p>
        </p:txBody>
      </p:sp>
      <p:pic>
        <p:nvPicPr>
          <p:cNvPr id="8194" name="Picture 2">
            <a:extLst>
              <a:ext uri="{FF2B5EF4-FFF2-40B4-BE49-F238E27FC236}">
                <a16:creationId xmlns:a16="http://schemas.microsoft.com/office/drawing/2014/main" id="{B9F3CC7B-5C1F-B1BA-23D2-5129A4BEB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4804" y="1751020"/>
            <a:ext cx="5697196" cy="3794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33534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2655</Words>
  <Application>Microsoft Office PowerPoint</Application>
  <PresentationFormat>Широкоэкранный</PresentationFormat>
  <Paragraphs>55</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Calibri Light</vt:lpstr>
      <vt:lpstr>Тема Office</vt:lpstr>
      <vt:lpstr>Мифы и легенды Горного Алтая</vt:lpstr>
      <vt:lpstr>О сотворении земли</vt:lpstr>
      <vt:lpstr>Презентация PowerPoint</vt:lpstr>
      <vt:lpstr>Легенда о Телецком озере</vt:lpstr>
      <vt:lpstr>Презентация PowerPoint</vt:lpstr>
      <vt:lpstr> Легенда про журавля</vt:lpstr>
      <vt:lpstr>Презентация PowerPoint</vt:lpstr>
      <vt:lpstr>Бобырган и Синюха</vt:lpstr>
      <vt:lpstr>Легенды и мифы Алтая. Миф о Мечине</vt:lpstr>
      <vt:lpstr>Легенды и мифы Алтая. Легенда-сказка о Катуни и Бии</vt:lpstr>
      <vt:lpstr>Легенды и мифы Алтая. Миф о Солнце и Луне</vt:lpstr>
      <vt:lpstr>Легенды и мифы Алтая. Сартакпай</vt:lpstr>
      <vt:lpstr>Легенды и мифы Алтая. Вода жизни (миф)</vt:lpstr>
      <vt:lpstr>Легенды и мифы Алтая. Миф-сказка «О семи ханах»</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Мифы и легенды Горного Алтая</dc:title>
  <dc:creator>Urazali Kavshinov</dc:creator>
  <cp:lastModifiedBy>Urazali Kavshinov</cp:lastModifiedBy>
  <cp:revision>7</cp:revision>
  <dcterms:created xsi:type="dcterms:W3CDTF">2022-11-17T04:09:36Z</dcterms:created>
  <dcterms:modified xsi:type="dcterms:W3CDTF">2022-11-17T05:00:53Z</dcterms:modified>
</cp:coreProperties>
</file>