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07" r:id="rId1"/>
  </p:sldMasterIdLst>
  <p:sldIdLst>
    <p:sldId id="256" r:id="rId2"/>
    <p:sldId id="287" r:id="rId3"/>
    <p:sldId id="257" r:id="rId4"/>
    <p:sldId id="288" r:id="rId5"/>
    <p:sldId id="289" r:id="rId6"/>
    <p:sldId id="278" r:id="rId7"/>
    <p:sldId id="281" r:id="rId8"/>
    <p:sldId id="282" r:id="rId9"/>
    <p:sldId id="284" r:id="rId10"/>
    <p:sldId id="275" r:id="rId11"/>
    <p:sldId id="283" r:id="rId12"/>
    <p:sldId id="286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87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AF3C-620E-4F6A-8651-AC598DBFD7EF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57DDB-8B95-4D87-97F6-57AA00CD9D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69293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AF3C-620E-4F6A-8651-AC598DBFD7EF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57DDB-8B95-4D87-97F6-57AA00CD9D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6847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AF3C-620E-4F6A-8651-AC598DBFD7EF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57DDB-8B95-4D87-97F6-57AA00CD9D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115316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AF3C-620E-4F6A-8651-AC598DBFD7EF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57DDB-8B95-4D87-97F6-57AA00CD9D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21051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AF3C-620E-4F6A-8651-AC598DBFD7EF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57DDB-8B95-4D87-97F6-57AA00CD9D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654052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AF3C-620E-4F6A-8651-AC598DBFD7EF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57DDB-8B95-4D87-97F6-57AA00CD9D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85262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AF3C-620E-4F6A-8651-AC598DBFD7EF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57DDB-8B95-4D87-97F6-57AA00CD9D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34415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AF3C-620E-4F6A-8651-AC598DBFD7EF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57DDB-8B95-4D87-97F6-57AA00CD9D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9660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AF3C-620E-4F6A-8651-AC598DBFD7EF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57DDB-8B95-4D87-97F6-57AA00CD9D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0381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AF3C-620E-4F6A-8651-AC598DBFD7EF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57DDB-8B95-4D87-97F6-57AA00CD9D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43943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AF3C-620E-4F6A-8651-AC598DBFD7EF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57DDB-8B95-4D87-97F6-57AA00CD9D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5625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AF3C-620E-4F6A-8651-AC598DBFD7EF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57DDB-8B95-4D87-97F6-57AA00CD9D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14945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AF3C-620E-4F6A-8651-AC598DBFD7EF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57DDB-8B95-4D87-97F6-57AA00CD9D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9802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AF3C-620E-4F6A-8651-AC598DBFD7EF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57DDB-8B95-4D87-97F6-57AA00CD9D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1799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AF3C-620E-4F6A-8651-AC598DBFD7EF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57DDB-8B95-4D87-97F6-57AA00CD9D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6661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AF3C-620E-4F6A-8651-AC598DBFD7EF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57DDB-8B95-4D87-97F6-57AA00CD9D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6726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BCAF3C-620E-4F6A-8651-AC598DBFD7EF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6657DDB-8B95-4D87-97F6-57AA00CD9D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7284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8" r:id="rId1"/>
    <p:sldLayoutId id="2147484009" r:id="rId2"/>
    <p:sldLayoutId id="2147484010" r:id="rId3"/>
    <p:sldLayoutId id="2147484011" r:id="rId4"/>
    <p:sldLayoutId id="2147484012" r:id="rId5"/>
    <p:sldLayoutId id="2147484013" r:id="rId6"/>
    <p:sldLayoutId id="2147484014" r:id="rId7"/>
    <p:sldLayoutId id="2147484015" r:id="rId8"/>
    <p:sldLayoutId id="2147484016" r:id="rId9"/>
    <p:sldLayoutId id="2147484017" r:id="rId10"/>
    <p:sldLayoutId id="2147484018" r:id="rId11"/>
    <p:sldLayoutId id="2147484019" r:id="rId12"/>
    <p:sldLayoutId id="2147484020" r:id="rId13"/>
    <p:sldLayoutId id="2147484021" r:id="rId14"/>
    <p:sldLayoutId id="2147484022" r:id="rId15"/>
    <p:sldLayoutId id="214748402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commons.wikimedia.org/wiki/File:Calosoma_sycophanta_L._-_ZooKeys-245-001-g009.jpeg?uselang=ru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nashzeleniymir.ru/wp-content/uploads/2015/07/%D0%96%D1%83%D0%BA-%D0%BE%D0%BB%D0%B5%D0%BD%D1%8C-%D1%84%D0%BE%D1%82%D0%BE.jpg" TargetMode="External"/><Relationship Id="rId2" Type="http://schemas.openxmlformats.org/officeDocument/2006/relationships/hyperlink" Target="http://nashzeleniymir.ru/%d0%b6%d1%83%d0%ba/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6%D1%83%D0%BA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ru.wikipedia.org/wiki/%D0%AF%D0%B1%D0%BB%D0%BE%D0%BD%D1%8F" TargetMode="External"/><Relationship Id="rId4" Type="http://schemas.openxmlformats.org/officeDocument/2006/relationships/hyperlink" Target="https://ru.wikipedia.org/wiki/%D0%93%D1%80%D1%83%D1%88%D0%B0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5">
            <a:extLst>
              <a:ext uri="{FF2B5EF4-FFF2-40B4-BE49-F238E27FC236}">
                <a16:creationId xmlns:a16="http://schemas.microsoft.com/office/drawing/2014/main" id="{FC09474A-7149-0EC7-5BAA-22CA63304D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17622"/>
            <a:ext cx="639919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0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" name="Rectangle 6">
            <a:extLst>
              <a:ext uri="{FF2B5EF4-FFF2-40B4-BE49-F238E27FC236}">
                <a16:creationId xmlns:a16="http://schemas.microsoft.com/office/drawing/2014/main" id="{EDB4907D-DB4F-5317-649E-84B3E095B5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6198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8" name="Заголовок 17">
            <a:extLst>
              <a:ext uri="{FF2B5EF4-FFF2-40B4-BE49-F238E27FC236}">
                <a16:creationId xmlns:a16="http://schemas.microsoft.com/office/drawing/2014/main" id="{11D6A280-D87E-82B3-AE4E-D7BE205500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7744" y="455424"/>
            <a:ext cx="6347713" cy="1320800"/>
          </a:xfrm>
        </p:spPr>
        <p:txBody>
          <a:bodyPr>
            <a:normAutofit fontScale="90000"/>
          </a:bodyPr>
          <a:lstStyle/>
          <a:p>
            <a:pPr indent="450215">
              <a:spcAft>
                <a:spcPts val="800"/>
              </a:spcAft>
            </a:pPr>
            <a:r>
              <a:rPr lang="ru-RU" sz="3100" dirty="0">
                <a:solidFill>
                  <a:srgbClr val="C00000"/>
                </a:solidFill>
                <a:effectLst/>
                <a:latin typeface="Cambria" panose="02040503050406030204" pitchFamily="18" charset="0"/>
                <a:ea typeface="Calibri" panose="020F0502020204030204" pitchFamily="34" charset="0"/>
                <a:cs typeface="Cambria" panose="02040503050406030204" pitchFamily="18" charset="0"/>
              </a:rPr>
              <a:t>По страницам</a:t>
            </a:r>
            <a:br>
              <a:rPr lang="ru-RU" sz="3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</a:t>
            </a:r>
            <a:r>
              <a:rPr lang="ru-RU" sz="3100" dirty="0">
                <a:solidFill>
                  <a:srgbClr val="C00000"/>
                </a:solidFill>
                <a:effectLst/>
                <a:latin typeface="Cambria" panose="02040503050406030204" pitchFamily="18" charset="0"/>
                <a:ea typeface="Calibri" panose="020F0502020204030204" pitchFamily="34" charset="0"/>
                <a:cs typeface="Cambria" panose="02040503050406030204" pitchFamily="18" charset="0"/>
              </a:rPr>
              <a:t>Красной</a:t>
            </a:r>
            <a:r>
              <a:rPr lang="ru-RU" sz="3100" dirty="0">
                <a:solidFill>
                  <a:srgbClr val="C00000"/>
                </a:solidFill>
                <a:effectLst/>
                <a:latin typeface="Algerian" panose="04020705040A020607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100" dirty="0">
                <a:solidFill>
                  <a:srgbClr val="C00000"/>
                </a:solidFill>
                <a:effectLst/>
                <a:latin typeface="Cambria" panose="02040503050406030204" pitchFamily="18" charset="0"/>
                <a:ea typeface="Calibri" panose="020F0502020204030204" pitchFamily="34" charset="0"/>
                <a:cs typeface="Cambria" panose="02040503050406030204" pitchFamily="18" charset="0"/>
              </a:rPr>
              <a:t>Книги</a:t>
            </a:r>
            <a:br>
              <a:rPr lang="ru-RU" sz="3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</a:t>
            </a:r>
            <a:r>
              <a:rPr lang="ru-RU" sz="3100" dirty="0">
                <a:solidFill>
                  <a:srgbClr val="C00000"/>
                </a:solidFill>
                <a:effectLst/>
                <a:latin typeface="Cambria" panose="02040503050406030204" pitchFamily="18" charset="0"/>
                <a:ea typeface="Calibri" panose="020F0502020204030204" pitchFamily="34" charset="0"/>
                <a:cs typeface="Cambria" panose="02040503050406030204" pitchFamily="18" charset="0"/>
              </a:rPr>
              <a:t>Саратовской</a:t>
            </a:r>
            <a:r>
              <a:rPr lang="ru-RU" sz="3100" dirty="0">
                <a:solidFill>
                  <a:srgbClr val="C00000"/>
                </a:solidFill>
                <a:effectLst/>
                <a:latin typeface="Algerian" panose="04020705040A020607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100" dirty="0">
                <a:solidFill>
                  <a:srgbClr val="C00000"/>
                </a:solidFill>
                <a:effectLst/>
                <a:latin typeface="Cambria" panose="02040503050406030204" pitchFamily="18" charset="0"/>
                <a:ea typeface="Calibri" panose="020F0502020204030204" pitchFamily="34" charset="0"/>
                <a:cs typeface="Cambria" panose="02040503050406030204" pitchFamily="18" charset="0"/>
              </a:rPr>
              <a:t>области</a:t>
            </a:r>
            <a:b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20" name="Объект 19">
            <a:extLst>
              <a:ext uri="{FF2B5EF4-FFF2-40B4-BE49-F238E27FC236}">
                <a16:creationId xmlns:a16="http://schemas.microsoft.com/office/drawing/2014/main" id="{32C3C894-D2BB-92FD-4D91-49093CCAB77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96182" y="2160588"/>
            <a:ext cx="5175249" cy="38814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5DB4E093-91B4-A196-5B32-FF45E1758A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300" b="1" kern="1800" dirty="0">
                <a:solidFill>
                  <a:srgbClr val="D81E05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Сколия степная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DC81F97F-3B32-D059-D7E0-50589A78E34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492896"/>
            <a:ext cx="3374182" cy="3548466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Объект 6">
            <a:extLst>
              <a:ext uri="{FF2B5EF4-FFF2-40B4-BE49-F238E27FC236}">
                <a16:creationId xmlns:a16="http://schemas.microsoft.com/office/drawing/2014/main" id="{6DD59EF4-6CC4-AE91-5A72-40FD638C5FF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1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Средней величины оса с черным телом. Размеры тела самца — 13— 18 мм, самки — 16— 22 мм. Брюшко с широкими желтыми полосами на спинной стороне 2-го и 3-го сегментов; иногда разделенными на два пятна на 2-м сегменте. Крылья у самки бурые с металлически-синим отливом, у самца — черновато-коричневые, обычно без металлического блеска. </a:t>
            </a:r>
            <a:b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Встречается в степях, на </a:t>
            </a:r>
            <a:r>
              <a:rPr lang="ru-RU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остепненных</a:t>
            </a:r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лугах, на полянах и опушках в борах. Взрослые осы летают в июле-августе. Взрослые насекомые питаются пыльцой и нектаром цветков различных растений.  В течение года развивается одно поколение. </a:t>
            </a:r>
            <a:b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12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A85F98-D912-0C0B-7D28-903F2806CE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47" y="404664"/>
            <a:ext cx="6347714" cy="1320800"/>
          </a:xfrm>
        </p:spPr>
        <p:txBody>
          <a:bodyPr>
            <a:normAutofit/>
          </a:bodyPr>
          <a:lstStyle/>
          <a:p>
            <a:r>
              <a:rPr lang="ru-RU" sz="6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Степной шмель</a:t>
            </a:r>
            <a:endParaRPr lang="ru-RU" sz="11500" dirty="0"/>
          </a:p>
        </p:txBody>
      </p:sp>
      <p:pic>
        <p:nvPicPr>
          <p:cNvPr id="10" name="Объект 9">
            <a:extLst>
              <a:ext uri="{FF2B5EF4-FFF2-40B4-BE49-F238E27FC236}">
                <a16:creationId xmlns:a16="http://schemas.microsoft.com/office/drawing/2014/main" id="{A4770D8B-1270-4811-138D-8EC6FC186202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276872"/>
            <a:ext cx="3473668" cy="3368278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Объект 8">
            <a:extLst>
              <a:ext uri="{FF2B5EF4-FFF2-40B4-BE49-F238E27FC236}">
                <a16:creationId xmlns:a16="http://schemas.microsoft.com/office/drawing/2014/main" id="{63132BEA-4B70-88A2-51F8-BCEEBE2F059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47500" lnSpcReduction="20000"/>
          </a:bodyPr>
          <a:lstStyle/>
          <a:p>
            <a:pPr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30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Преобладает светло-жёлтая окраска волосков (затылок, передняя часть спинки, щитик и </a:t>
            </a:r>
            <a:r>
              <a:rPr lang="ru-RU" sz="2300" dirty="0" err="1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тергиты</a:t>
            </a:r>
            <a:r>
              <a:rPr lang="ru-RU" sz="230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брюшка). Большая часть головы, поперечная перевязь на спинке между основаниями крыльев, ноги и низ тела в чёрных волосках.</a:t>
            </a:r>
            <a:endParaRPr lang="ru-RU" sz="23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300" dirty="0">
                <a:solidFill>
                  <a:srgbClr val="474747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Характерный обитатель целинных степей. Развивается одно поколение рабочих особей. </a:t>
            </a:r>
            <a:r>
              <a:rPr lang="ru-RU" sz="2300" dirty="0" err="1">
                <a:solidFill>
                  <a:srgbClr val="474747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Полоносные</a:t>
            </a:r>
            <a:r>
              <a:rPr lang="ru-RU" sz="2300" dirty="0">
                <a:solidFill>
                  <a:srgbClr val="474747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особи появляются в конце лета. Зимуют оплодотворенные самки-основательницы. Летают с конца апреля-начала мая. Гнезда устраивают в земле в норах грызунов. Потомство (несколько десятков личинок) выкармливают пыльцой и нектаром цветков растений из семейств Сложноцветные, Бобовые и Губоцветные. Активны в дневное время. </a:t>
            </a:r>
            <a:endParaRPr lang="ru-RU" sz="23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F59415-1D84-D264-6390-680C0630F2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300" b="1" dirty="0">
                <a:solidFill>
                  <a:srgbClr val="25252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Коромысло синее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5B032A27-5B3F-8464-6E3F-263CE60DE56E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160590"/>
            <a:ext cx="3744416" cy="408781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Объект 3">
            <a:extLst>
              <a:ext uri="{FF2B5EF4-FFF2-40B4-BE49-F238E27FC236}">
                <a16:creationId xmlns:a16="http://schemas.microsoft.com/office/drawing/2014/main" id="{2690A3E6-8E78-DA8A-81AF-77977F40A03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sz="1800" dirty="0">
                <a:solidFill>
                  <a:srgbClr val="252525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Длина тела 65—80 мм, размах крыльев до 110 мм. Глаза у самцов зеленовато-голубые, у самок желтовато-зелёные. На лбу чёрное пятно в виде буквы Т. Грудь сверху коричневого цвета, с 2 широкими зелёными продольными полосками. По бокам грудь — зелёного цвета, с чёрным рисунком. У самцов брюшко чёрной окраски, на спинке зелёное, с голубыми боковыми пятнами. На последних сегментах брюшка все пятна голубого цвета. У самца верхние анальные придатки брюшка на вершинах отчетливо загнуты вниз. У самок брюшко коричневато-красного цвета, с зелёными пятнами или светло-серого цвета, со светло-голубыми пятнами.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4847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5C0710C3-1A88-0104-7088-10F4DCB5F0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Красная книга Саратовской области</a:t>
            </a:r>
            <a:r>
              <a:rPr lang="ru-RU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5400" dirty="0"/>
          </a:p>
        </p:txBody>
      </p:sp>
      <p:sp>
        <p:nvSpPr>
          <p:cNvPr id="7" name="Объект 6">
            <a:extLst>
              <a:ext uri="{FF2B5EF4-FFF2-40B4-BE49-F238E27FC236}">
                <a16:creationId xmlns:a16="http://schemas.microsoft.com/office/drawing/2014/main" id="{BD877D1C-6EDF-7602-EC59-56C3AD06CA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sz="19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Э</a:t>
            </a:r>
            <a:r>
              <a:rPr lang="ru-RU" sz="1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то официальный документ, который содержит сведения о состоянии, численности, распространении, особенностях биологии и необходимых мерах охраны редких и находящихся под угрозой исчезновения объектов животного и растительного мира нашего региона. В Саратовской области Красная книга впервые была издана в 1996 году. В нее вошли 404 вида грибов, лишайников, растений и животных. 26 января 2007 года прошла презентация второго издания Красной книги Саратовской области. Инициатором является комитет охраны окружающей среды и природопользования области. Во второе издание Красной книги Саратовской области внесены уже 541 вид растений, грибов, лишайников и животных. Красная книга тиражом 5000 экземпляров будет безвозмездно передана во все образовательные, научные и культурные учреждения области, экологические организации.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2303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3FFBD126-4206-4D62-8A62-331FB1293005}"/>
              </a:ext>
            </a:extLst>
          </p:cNvPr>
          <p:cNvSpPr txBox="1"/>
          <p:nvPr/>
        </p:nvSpPr>
        <p:spPr>
          <a:xfrm>
            <a:off x="1835696" y="57150"/>
            <a:ext cx="4600574" cy="10361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800"/>
              </a:spcAft>
            </a:pPr>
            <a:endParaRPr lang="ru-RU" sz="1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800"/>
              </a:spcAft>
            </a:pPr>
            <a:r>
              <a:rPr lang="ru-RU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algn="just">
              <a:spcAft>
                <a:spcPts val="800"/>
              </a:spcAft>
            </a:pPr>
            <a:r>
              <a:rPr lang="ru-RU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CE1B15-B1DB-5044-1157-9726CD4CF5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Насекомые, занесенные в Красную книгу Саратовской области.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624D8B5-9BF5-3703-32A1-1F53EC91B91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50950" y="2160588"/>
            <a:ext cx="5865712" cy="3881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D3FFA5-CC55-6C7D-A80E-2478933FAF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Красотел</a:t>
            </a:r>
            <a:r>
              <a:rPr lang="ru-RU" dirty="0"/>
              <a:t> бронзовый.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12A0836-4589-79C6-5513-6D0AA916313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1800" dirty="0">
                <a:solidFill>
                  <a:srgbClr val="25252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Жук длиной 16—28 мм. Окраска верха тёмно-бронзовая или чёрно-зелёная, иногда медно-зелёная или синяя, всегда с металлическим отливом. Боковые края передней спинки и надкрылий обычно более яркие. Ноги длинные, чёрные.</a:t>
            </a: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1800" dirty="0">
                <a:solidFill>
                  <a:srgbClr val="25252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Жуки встречаются с апреля по июнь.</a:t>
            </a: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5" name="Объект 14">
            <a:extLst>
              <a:ext uri="{FF2B5EF4-FFF2-40B4-BE49-F238E27FC236}">
                <a16:creationId xmlns:a16="http://schemas.microsoft.com/office/drawing/2014/main" id="{204BB2A9-6718-ADA8-639F-E9444EEA9D5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3528" y="2272797"/>
            <a:ext cx="3545676" cy="376856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81563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5899C41-9397-B81B-F9E0-1AF8A0F8DA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err="1"/>
              <a:t>Красотел</a:t>
            </a:r>
            <a:r>
              <a:rPr lang="ru-RU" sz="5400" dirty="0"/>
              <a:t> пахучий.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F4EA1BD-D4AC-923F-48FB-D11B0B6F4AD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26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Красоте́л</a:t>
            </a:r>
            <a:r>
              <a:rPr lang="ru-RU" sz="2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паху́чий</a:t>
            </a:r>
            <a:r>
              <a:rPr lang="ru-RU" sz="2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— крупный жук, иногда свыше 3 см длиной, из семейства жужелиц. Хищник. Отличается красивыми яркими голубовато- зелеными, иногда золотисто-зелеными надкрыльями с несколькими рядами точек и резким запахом, который жук издает в случае опасности. Окраска нижней части тела синяя или черно-синяя. Голова и переднеспинка тёмно-синие или сине-зелёные.</a:t>
            </a:r>
            <a:endParaRPr lang="ru-RU" sz="2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внешнему виду этот крупный жук – один из красивейших представителей нашей фауны жесткокрылых насекомых. Отсюда и его русское родовое название – </a:t>
            </a:r>
            <a:r>
              <a:rPr lang="ru-RU" sz="26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красотел</a:t>
            </a:r>
            <a:r>
              <a:rPr lang="ru-RU" sz="2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5" name="Объект 6" descr="Красотел пахучий">
            <a:hlinkClick r:id="rId2" tooltip="&quot;Красотел пахучий&quot;"/>
            <a:extLst>
              <a:ext uri="{FF2B5EF4-FFF2-40B4-BE49-F238E27FC236}">
                <a16:creationId xmlns:a16="http://schemas.microsoft.com/office/drawing/2014/main" id="{8343DD9E-4C63-F0A2-DBD0-B74A55BE1A07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348880"/>
            <a:ext cx="3473668" cy="38807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222303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Заголовок 35">
            <a:extLst>
              <a:ext uri="{FF2B5EF4-FFF2-40B4-BE49-F238E27FC236}">
                <a16:creationId xmlns:a16="http://schemas.microsoft.com/office/drawing/2014/main" id="{CC2624E6-9F2A-81E0-094C-023F5EB55F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8000" b="1" dirty="0">
                <a:solidFill>
                  <a:srgbClr val="25252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Жук-олень</a:t>
            </a:r>
            <a:endParaRPr lang="ru-RU" sz="16600" dirty="0"/>
          </a:p>
        </p:txBody>
      </p:sp>
      <p:sp>
        <p:nvSpPr>
          <p:cNvPr id="7" name="Объект 6">
            <a:extLst>
              <a:ext uri="{FF2B5EF4-FFF2-40B4-BE49-F238E27FC236}">
                <a16:creationId xmlns:a16="http://schemas.microsoft.com/office/drawing/2014/main" id="{80C59558-200A-D0D8-0FD2-3F1CDB4F296D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spcAft>
                <a:spcPts val="750"/>
              </a:spcAft>
              <a:buNone/>
            </a:pP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37" name="Объект 36">
            <a:extLst>
              <a:ext uri="{FF2B5EF4-FFF2-40B4-BE49-F238E27FC236}">
                <a16:creationId xmlns:a16="http://schemas.microsoft.com/office/drawing/2014/main" id="{B0C88CCD-7DE6-D2AE-55DB-CEF4B43FD83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47500" lnSpcReduction="20000"/>
          </a:bodyPr>
          <a:lstStyle/>
          <a:p>
            <a:pPr algn="just" fontAlgn="base">
              <a:lnSpc>
                <a:spcPct val="107000"/>
              </a:lnSpc>
              <a:spcAft>
                <a:spcPts val="1200"/>
              </a:spcAft>
            </a:pPr>
            <a:r>
              <a:rPr lang="ru-RU" sz="23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Жук-олень</a:t>
            </a:r>
            <a:r>
              <a:rPr lang="ru-RU" sz="23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– один из самых больших </a:t>
            </a:r>
            <a:r>
              <a:rPr lang="ru-RU" sz="2300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жуков</a:t>
            </a:r>
            <a:r>
              <a:rPr lang="ru-RU" sz="23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в Европе Тело его довольно крупное и состоит из головы, груди и брюшка. На груди располагаются 3 пары ног. Брюшко полностью закрывают надкрылья. Длина тела самца жука-оленя достигает 45-85 мм, самок – 25-57 мм. Низ тела, голова, ноги, переднеспинка и щиток насекомого имеют черный цвет. При этом мандибулы, то есть рога, у самцов красно-коричневого или коричневого цвета. На голове жуков расположены усики и глаза. </a:t>
            </a:r>
            <a:endParaRPr lang="ru-RU" sz="23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 fontAlgn="base">
              <a:lnSpc>
                <a:spcPct val="107000"/>
              </a:lnSpc>
              <a:spcAft>
                <a:spcPts val="1200"/>
              </a:spcAft>
            </a:pPr>
            <a:r>
              <a:rPr lang="ru-RU" sz="23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основном, жук-олень питается соком растений. Он может надкусывать молодые побеги в надежде на вкусную трапезу. Также с удовольствием жук-олень ест нектар и росу. В домашних условиях жуков помещают в коробку с травой и землей и кормят сахарным сиропом с добавлением меда или сока.</a:t>
            </a:r>
            <a:endParaRPr lang="ru-RU" sz="23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38" name="Рисунок 37" descr="Жук олень фото">
            <a:hlinkClick r:id="rId3" tooltip="&quot;&quot;"/>
            <a:extLst>
              <a:ext uri="{FF2B5EF4-FFF2-40B4-BE49-F238E27FC236}">
                <a16:creationId xmlns:a16="http://schemas.microsoft.com/office/drawing/2014/main" id="{1B581C2D-D833-308B-A71C-DC775DACA7C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064097"/>
            <a:ext cx="3401661" cy="35971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8000" b="1" dirty="0">
                <a:solidFill>
                  <a:srgbClr val="25252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Жук-носорог</a:t>
            </a:r>
            <a:endParaRPr lang="ru-RU" sz="19900" dirty="0">
              <a:solidFill>
                <a:schemeClr val="bg1"/>
              </a:solidFill>
            </a:endParaRPr>
          </a:p>
        </p:txBody>
      </p:sp>
      <p:pic>
        <p:nvPicPr>
          <p:cNvPr id="10" name="Объект 9" descr="Жук носорог обыкновенный (Oryctes nasicornis) - самец">
            <a:extLst>
              <a:ext uri="{FF2B5EF4-FFF2-40B4-BE49-F238E27FC236}">
                <a16:creationId xmlns:a16="http://schemas.microsoft.com/office/drawing/2014/main" id="{317705F6-3930-B931-8182-05519485A38E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160590"/>
            <a:ext cx="3259604" cy="3644674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Объект 8">
            <a:extLst>
              <a:ext uri="{FF2B5EF4-FFF2-40B4-BE49-F238E27FC236}">
                <a16:creationId xmlns:a16="http://schemas.microsoft.com/office/drawing/2014/main" id="{50BF09EE-301A-E352-F973-63062100E12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25000" lnSpcReduction="2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b="1" dirty="0"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Жук-носорог</a:t>
            </a:r>
            <a:r>
              <a:rPr lang="ru-RU" sz="3600" dirty="0"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– редкое насекомое, обладает хитиновым панцирем каштанового либо красного цветов, его тело в длину около 46 мм.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Данный вид характеризуются крупным рогом на голове – у самцов, и маленьким, выглядящим как выпуклина – у самок. Обладают блестящими надкрыльями и головой. Имеют небольшую голову, наличник, сжатый впереди, треугольный, с прямыми боками.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Интереснейшее насекомое, которое не может летать по законам физики, но, тем не менее, оно это делает – жук-носорог. 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Никто не может прийти к ответу на вопрос, чем питается </a:t>
            </a:r>
            <a:r>
              <a:rPr lang="ru-RU" sz="3600" b="1" dirty="0"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жук-носорог</a:t>
            </a:r>
            <a:r>
              <a:rPr lang="ru-RU" sz="3600" dirty="0"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Не имея приспособленной, для поедания крупной пищи челюсти, это насекомое, возможно, питается древесным соком или всяческой мягкой пищей. Вероятнее всего данные насекомые не употребляют пищу совсем, а живут на набранных, за период личиночной стадии, веществах.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dirty="0"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ru-RU" sz="4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48B7A511-1E89-D8D9-C145-9C4E54ADC5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Бронзовка гладкая</a:t>
            </a:r>
            <a:endParaRPr lang="ru-RU" sz="9600" dirty="0"/>
          </a:p>
        </p:txBody>
      </p:sp>
      <p:pic>
        <p:nvPicPr>
          <p:cNvPr id="6" name="Объект 5" descr="Netocia aeruginosa Drury - Дикие и не очень:..">
            <a:extLst>
              <a:ext uri="{FF2B5EF4-FFF2-40B4-BE49-F238E27FC236}">
                <a16:creationId xmlns:a16="http://schemas.microsoft.com/office/drawing/2014/main" id="{EB5F6DCA-0CC1-9042-83F9-41F852E73F7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9600" y="2941848"/>
            <a:ext cx="3087688" cy="231891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Объект 4">
            <a:extLst>
              <a:ext uri="{FF2B5EF4-FFF2-40B4-BE49-F238E27FC236}">
                <a16:creationId xmlns:a16="http://schemas.microsoft.com/office/drawing/2014/main" id="{F3CD6C12-F194-2187-1385-45CDE7E7B14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32500" lnSpcReduction="20000"/>
          </a:bodyPr>
          <a:lstStyle/>
          <a:p>
            <a:pPr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3400" u="sng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3" tooltip="Жук"/>
              </a:rPr>
              <a:t>Жук</a:t>
            </a:r>
            <a:r>
              <a:rPr lang="ru-RU" sz="3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длиной 22—29 мм, блестящий, золотисто-зелёный, иногда с медно-красным отливом. Нижняя сторона тела и ноги зелёные, с синеватым отливом. Надкрылья равномерно-выпуклые, позади середины близ шва без продольного вдавления. Надкрылья без белых пятен, с небольшими вдавлениями типа пунктира.</a:t>
            </a:r>
            <a:endParaRPr lang="ru-RU" sz="3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3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Передний отросток </a:t>
            </a:r>
            <a:r>
              <a:rPr lang="ru-RU" sz="3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среднегруди</a:t>
            </a:r>
            <a:r>
              <a:rPr lang="ru-RU" sz="3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на вершине уплощён и несколько расширен, гладкий, в рассеянных точках, без волосков.</a:t>
            </a:r>
            <a:endParaRPr lang="ru-RU" sz="3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3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Жуки встречаются с июня до сентября. Большую часть времени проводят на деревьях с вытекающим соком, иногда их можно найти на перезревших плодах </a:t>
            </a:r>
            <a:r>
              <a:rPr lang="ru-RU" sz="3400" u="sng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4" tooltip="Груша"/>
              </a:rPr>
              <a:t>груш</a:t>
            </a:r>
            <a:r>
              <a:rPr lang="ru-RU" sz="3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 </a:t>
            </a:r>
            <a:r>
              <a:rPr lang="ru-RU" sz="3400" u="sng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5" tooltip="Яблоня"/>
              </a:rPr>
              <a:t>яблонь</a:t>
            </a:r>
            <a:r>
              <a:rPr lang="ru-RU" sz="3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черешен, реже встречаются на цветах</a:t>
            </a:r>
            <a:endParaRPr lang="ru-RU" sz="3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7982C21D-FFB6-1CF4-E6D2-93234BCA3B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Моховой шмель</a:t>
            </a:r>
            <a:endParaRPr lang="ru-RU" sz="9600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7E983197-F7C6-777B-D04D-28E32267A25D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160590"/>
            <a:ext cx="3617684" cy="388077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Объект 4">
            <a:extLst>
              <a:ext uri="{FF2B5EF4-FFF2-40B4-BE49-F238E27FC236}">
                <a16:creationId xmlns:a16="http://schemas.microsoft.com/office/drawing/2014/main" id="{0EBA9DC7-6BBE-B456-FC5D-9D98F4FE35E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2000" dirty="0">
                <a:solidFill>
                  <a:srgbClr val="25252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Самки имеют длину 18—22 мм, рабочие — 10—15 мм и самцы — 12—15 мм. По окраске похож на шмеля Шренка, но спинка и </a:t>
            </a:r>
            <a:r>
              <a:rPr lang="ru-RU" sz="2000" dirty="0" err="1">
                <a:solidFill>
                  <a:srgbClr val="25252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тергиты</a:t>
            </a:r>
            <a:r>
              <a:rPr lang="ru-RU" sz="2000" dirty="0">
                <a:solidFill>
                  <a:srgbClr val="25252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брюшка в одноцветных рыжеватых или охристых волосках, без примеси чёрных.</a:t>
            </a:r>
            <a:endParaRPr lang="ru-RU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637</TotalTime>
  <Words>1017</Words>
  <Application>Microsoft Office PowerPoint</Application>
  <PresentationFormat>Экран (4:3)</PresentationFormat>
  <Paragraphs>35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1" baseType="lpstr">
      <vt:lpstr>Algerian</vt:lpstr>
      <vt:lpstr>Arial</vt:lpstr>
      <vt:lpstr>Arial Black</vt:lpstr>
      <vt:lpstr>Calibri</vt:lpstr>
      <vt:lpstr>Cambria</vt:lpstr>
      <vt:lpstr>Times New Roman</vt:lpstr>
      <vt:lpstr>Trebuchet MS</vt:lpstr>
      <vt:lpstr>Wingdings 3</vt:lpstr>
      <vt:lpstr>Аспект</vt:lpstr>
      <vt:lpstr>По страницам      Красной Книги      Саратовской области </vt:lpstr>
      <vt:lpstr>Красная книга Саратовской области </vt:lpstr>
      <vt:lpstr>Насекомые, занесенные в Красную книгу Саратовской области.</vt:lpstr>
      <vt:lpstr>Красотел бронзовый.</vt:lpstr>
      <vt:lpstr>Красотел пахучий.</vt:lpstr>
      <vt:lpstr>Жук-олень</vt:lpstr>
      <vt:lpstr>Жук-носорог</vt:lpstr>
      <vt:lpstr>Бронзовка гладкая</vt:lpstr>
      <vt:lpstr>Моховой шмель</vt:lpstr>
      <vt:lpstr>Сколия степная </vt:lpstr>
      <vt:lpstr>Степной шмель</vt:lpstr>
      <vt:lpstr>Коромысло синее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Прогулка по родному городу</dc:title>
  <dc:creator>Zanuda</dc:creator>
  <cp:lastModifiedBy>Пользователь</cp:lastModifiedBy>
  <cp:revision>78</cp:revision>
  <dcterms:created xsi:type="dcterms:W3CDTF">2016-04-06T17:59:51Z</dcterms:created>
  <dcterms:modified xsi:type="dcterms:W3CDTF">2022-11-17T05:16:48Z</dcterms:modified>
</cp:coreProperties>
</file>