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7" r:id="rId2"/>
    <p:sldId id="261" r:id="rId3"/>
    <p:sldId id="258" r:id="rId4"/>
    <p:sldId id="266" r:id="rId5"/>
    <p:sldId id="262" r:id="rId6"/>
    <p:sldId id="267" r:id="rId7"/>
    <p:sldId id="263" r:id="rId8"/>
    <p:sldId id="264" r:id="rId9"/>
    <p:sldId id="265" r:id="rId10"/>
    <p:sldId id="268" r:id="rId11"/>
    <p:sldId id="280" r:id="rId12"/>
    <p:sldId id="269" r:id="rId13"/>
    <p:sldId id="281" r:id="rId14"/>
    <p:sldId id="270" r:id="rId15"/>
    <p:sldId id="271" r:id="rId16"/>
    <p:sldId id="272" r:id="rId17"/>
    <p:sldId id="273" r:id="rId18"/>
    <p:sldId id="282" r:id="rId19"/>
    <p:sldId id="274" r:id="rId20"/>
    <p:sldId id="283" r:id="rId21"/>
    <p:sldId id="275" r:id="rId22"/>
    <p:sldId id="276" r:id="rId23"/>
    <p:sldId id="277" r:id="rId24"/>
    <p:sldId id="278" r:id="rId25"/>
    <p:sldId id="26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2" autoAdjust="0"/>
    <p:restoredTop sz="94660"/>
  </p:normalViewPr>
  <p:slideViewPr>
    <p:cSldViewPr>
      <p:cViewPr varScale="1">
        <p:scale>
          <a:sx n="69" d="100"/>
          <a:sy n="69" d="100"/>
        </p:scale>
        <p:origin x="141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51E56A-0950-47A1-92FB-ADE589B20CC5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D55934-473B-4C3D-B0EA-A2BEAB434A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96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D55934-473B-4C3D-B0EA-A2BEAB434AD0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79751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17.11.2022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17.11.2022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17.11.2022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17.11.2022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17.11.2022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17.11.2022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17.11.2022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17.11.2022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17.11.2022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17.11.2022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17.11.2022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76200" y="609600"/>
            <a:ext cx="8839200" cy="808038"/>
          </a:xfrm>
        </p:spPr>
        <p:txBody>
          <a:bodyPr/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«Детский сад №34»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152400" y="2057400"/>
            <a:ext cx="8763000" cy="4800600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 «Организация предметно-развивающей среды для детей раннего и младшего возраста с учетом современных требований»</a:t>
            </a:r>
          </a:p>
          <a:p>
            <a:pPr marL="0" indent="0" algn="ctr">
              <a:buNone/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Семинар-практикум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педагогов раннего и младшего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</a:t>
            </a:r>
          </a:p>
          <a:p>
            <a:pPr marL="0" indent="0" algn="ctr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«Применение технологии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Мягкая среда» в образовательном процессе с детьми раннего и младшего возраста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indent="0" algn="r">
              <a:buNone/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3794601"/>
              </p:ext>
            </p:extLst>
          </p:nvPr>
        </p:nvGraphicFramePr>
        <p:xfrm>
          <a:off x="4343400" y="5410199"/>
          <a:ext cx="4343400" cy="110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3400">
                  <a:extLst>
                    <a:ext uri="{9D8B030D-6E8A-4147-A177-3AD203B41FA5}">
                      <a16:colId xmlns:a16="http://schemas.microsoft.com/office/drawing/2014/main" val="1027677121"/>
                    </a:ext>
                  </a:extLst>
                </a:gridCol>
              </a:tblGrid>
              <a:tr h="2184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Подготовила</a:t>
                      </a:r>
                      <a:endPara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4739819"/>
                  </a:ext>
                </a:extLst>
              </a:tr>
              <a:tr h="741680">
                <a:tc>
                  <a:txBody>
                    <a:bodyPr/>
                    <a:lstStyle/>
                    <a:p>
                      <a:endParaRPr lang="ru-RU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748322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20358"/>
            <a:ext cx="8229600" cy="5805806"/>
          </a:xfrm>
        </p:spPr>
        <p:txBody>
          <a:bodyPr/>
          <a:lstStyle/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«Нарисуй стишок»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62200" y="2061460"/>
            <a:ext cx="5386866" cy="4036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29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«Вязанная графика»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09" y="1219200"/>
            <a:ext cx="4191000" cy="314325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3206461"/>
            <a:ext cx="388620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512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7924800" cy="1066800"/>
          </a:xfrm>
        </p:spPr>
        <p:txBody>
          <a:bodyPr/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«Пальчиковый фитнес» –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набор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сенсорных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мини-тренажеров-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массажеров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52800" y="3733800"/>
            <a:ext cx="5029200" cy="2971800"/>
          </a:xfrm>
        </p:spPr>
        <p:txBody>
          <a:bodyPr/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язаные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шарики разных цветов;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алочки-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игралочки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Колпачки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Рукавички.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5800" y="1752600"/>
            <a:ext cx="76962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850" algn="just">
              <a:spcAft>
                <a:spcPts val="0"/>
              </a:spcAft>
            </a:pP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Используется в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играх и занятиях для развития мелкой моторики пальцев рук, ручной умелости, как тактильный конструктор.</a:t>
            </a:r>
            <a:endParaRPr lang="ru-RU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9393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485358"/>
            <a:ext cx="2743200" cy="277530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533400"/>
          </a:xfrm>
        </p:spPr>
        <p:txBody>
          <a:bodyPr/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«Пальчиковый фитнес»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400300" y="4361466"/>
            <a:ext cx="4648200" cy="2197986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501" y="1490733"/>
            <a:ext cx="2209799" cy="271513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1" y="1518441"/>
            <a:ext cx="2524991" cy="2709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897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28600"/>
            <a:ext cx="8229600" cy="460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«Придумай движение»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38400" y="1828801"/>
            <a:ext cx="4981337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71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7772400" cy="990600"/>
          </a:xfrm>
        </p:spPr>
        <p:txBody>
          <a:bodyPr/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Тканевый конструктор «Шифоновая радуга» - набор лоскутков разного цвета и размера.</a:t>
            </a:r>
            <a:endParaRPr 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563"/>
          </a:xfrm>
        </p:spPr>
        <p:txBody>
          <a:bodyPr/>
          <a:lstStyle/>
          <a:p>
            <a:pPr algn="just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Используются как форма адаптационного вхождения ребенка в сообщество и в ритм дня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Игры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платочками направлены на создание благоприятного эмоционального климата в группе, сближение детей друг с другом и воспитателем, снятие психоэмоционального напряжения, тревоги и агрессии, совершенствование коммуникативных, игровых и двигательных навыков.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507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762000"/>
            <a:ext cx="7467600" cy="1066800"/>
          </a:xfrm>
        </p:spPr>
        <p:txBody>
          <a:bodyPr/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образовательной работы с использованием тканевого конструктора: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0" y="2209801"/>
            <a:ext cx="5029200" cy="3923290"/>
          </a:xfrm>
        </p:spPr>
        <p:txBody>
          <a:bodyPr/>
          <a:lstStyle/>
          <a:p>
            <a:pPr marL="0" indent="0"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1.В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адаптации детей к условиям ДОУ и их социализация с использованием традиционных фольклорных материнских игр и неоформленных текстильных материалов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764" y="2128424"/>
            <a:ext cx="3276600" cy="4086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648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7086600" cy="884238"/>
          </a:xfrm>
        </p:spPr>
        <p:txBody>
          <a:bodyPr/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образовательной работы с использованием тканевого конструктора: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76400"/>
            <a:ext cx="8070272" cy="4525963"/>
          </a:xfrm>
        </p:spPr>
        <p:txBody>
          <a:bodyPr/>
          <a:lstStyle/>
          <a:p>
            <a:pPr marL="0" indent="0"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Обеспечение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сенсорного развития с использованием неоформленного текстильного материала.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2013228"/>
            <a:ext cx="6096000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just">
              <a:spcAft>
                <a:spcPts val="0"/>
              </a:spcAft>
            </a:pPr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just"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just">
              <a:spcAft>
                <a:spcPts val="0"/>
              </a:spcAft>
            </a:pPr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обучение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перцептивным 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действиям; </a:t>
            </a:r>
            <a:endParaRPr lang="ru-RU" sz="28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знакомство с сенсорными эталонами цвета, формы;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овладение детьми широким спектром предметных 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действий; </a:t>
            </a:r>
            <a:endParaRPr lang="ru-RU" sz="28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ручных умений: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3363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516563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сенсорного развития с использованием неоформленного текстильного материала.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2648" y="2481959"/>
            <a:ext cx="3328704" cy="36823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76800" y="2570511"/>
            <a:ext cx="3497178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984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381000"/>
            <a:ext cx="7010400" cy="1036638"/>
          </a:xfrm>
        </p:spPr>
        <p:txBody>
          <a:bodyPr/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образовательной работы с использованием тканевого конструктора: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417638"/>
            <a:ext cx="7869382" cy="1477963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3.Создание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предпосылок возникновения знаковой функции сознания через введение в игровую деятельность игрушек-заместителей. 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371600" y="1028343"/>
            <a:ext cx="7772400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воображения;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умения создавать простые образы знакомых предметов;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желание детей повторять игровые действия по ходу обыгрываемого сюжета с предметами-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амплификаторами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создавать игровые ситуация успеха, игровые ситуации для общения;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умение эмоционально включаться в игровую ситуацию;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овладевать детьми широким спектром предметных действий;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коммуникативные навыки детей, потребность в общении со взрослыми;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поддерживать поисковую деятельность детей</a:t>
            </a:r>
          </a:p>
        </p:txBody>
      </p:sp>
    </p:spTree>
    <p:extLst>
      <p:ext uri="{BB962C8B-B14F-4D97-AF65-F5344CB8AC3E}">
        <p14:creationId xmlns:p14="http://schemas.microsoft.com/office/powerpoint/2010/main" val="1318291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609600" y="838199"/>
            <a:ext cx="8001000" cy="4800601"/>
          </a:xfrm>
          <a:prstGeom prst="rect">
            <a:avLst/>
          </a:prstGeom>
        </p:spPr>
        <p:txBody>
          <a:bodyPr/>
          <a:lstStyle/>
          <a:p>
            <a:pPr marL="0" indent="0" algn="just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ФГОС ДО одной из важных целью является проявление детьми инициативы и самостоятельности, умение действовать команде в разных видах деятельности – игре, общении, познавательно – исследовательской деятельности, конструировании и др. Сегодня важным является развитие у детей способности самостоятельно и творчески мыслить.</a:t>
            </a:r>
          </a:p>
        </p:txBody>
      </p:sp>
    </p:spTree>
    <p:extLst>
      <p:ext uri="{BB962C8B-B14F-4D97-AF65-F5344CB8AC3E}">
        <p14:creationId xmlns:p14="http://schemas.microsoft.com/office/powerpoint/2010/main" val="2571576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152400"/>
            <a:ext cx="8229600" cy="1222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предпосылок возникновения знаковой функции сознания через введение в игровую деятельность игрушек-заместителей.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1836" y="1781051"/>
            <a:ext cx="4130207" cy="283869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0827" y="3179618"/>
            <a:ext cx="4038600" cy="3237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568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7239000" cy="884238"/>
          </a:xfrm>
        </p:spPr>
        <p:txBody>
          <a:bodyPr/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образовательной работы с использованием тканевого конструктора: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600201"/>
            <a:ext cx="8077200" cy="1676400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Создание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предпосылок для развития творческого воображения, творческих способностей с использование альтернативного рисования.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3048000"/>
            <a:ext cx="2819400" cy="336392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400" y="3064534"/>
            <a:ext cx="2472670" cy="3354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556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20358"/>
            <a:ext cx="8229600" cy="5805806"/>
          </a:xfrm>
        </p:spPr>
        <p:txBody>
          <a:bodyPr/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«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Придумайсказку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4600" y="1219200"/>
            <a:ext cx="46482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91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838200"/>
            <a:ext cx="7315200" cy="579438"/>
          </a:xfrm>
        </p:spPr>
        <p:txBody>
          <a:bodyPr/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«Мягкой педагогики» в работе с детьми раннего возраста способствует решению ряда задач: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86000" y="2819400"/>
            <a:ext cx="6400800" cy="3306763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социализирующих;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воспитывающих;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развивающих;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дидактических.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312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28600" y="274638"/>
            <a:ext cx="6858000" cy="1143000"/>
          </a:xfrm>
        </p:spPr>
        <p:txBody>
          <a:bodyPr/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методик использования конструкторов в педагогике вы можете найти в методичках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Файзулаева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Е.Д. «Мягка педагогика». Воспитание детей раннего возраста: Учебно-методическое пособие для реализации комплексной образовательной программы «Теремок»/ Под ред. И.А. Лыковой. М.: «Цветной мир», 2021. 88 с.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Арт-методики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развития малышей: Методическое пособие для реализации комплексной образовательной программы «Теремок» (от 2 месяцев до 3  лет)/ под ред.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И.А.Лыковой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– Москва: Издательский дом «Цветной мир», 2018 – 128 с.</a:t>
            </a:r>
          </a:p>
          <a:p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Файзулаева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Е.Д. Практическая нейропсихология для педагогов (с использованием сенсорно-тактильных пособий «ТАФИ»): методическое пособие / Е.Д.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Файзулаева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А.И. Сергеева – Томск: ООО «Академия счастливого детства», 2018 – 71 с.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3568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"/>
          <p:cNvGrpSpPr>
            <a:grpSpLocks/>
          </p:cNvGrpSpPr>
          <p:nvPr/>
        </p:nvGrpSpPr>
        <p:grpSpPr bwMode="auto">
          <a:xfrm>
            <a:off x="1214414" y="2251904"/>
            <a:ext cx="6715172" cy="3919327"/>
            <a:chOff x="607288" y="-815361"/>
            <a:chExt cx="7925152" cy="5235516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607288" y="-815361"/>
              <a:ext cx="7925152" cy="4933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70C0"/>
                </a:solidFill>
                <a:latin typeface="Monotype Corsiva" pitchFamily="66" charset="0"/>
                <a:cs typeface="Arial" charset="0"/>
              </a:endParaRPr>
            </a:p>
          </p:txBody>
        </p:sp>
        <p:sp>
          <p:nvSpPr>
            <p:cNvPr id="6" name="Прямоугольник 3"/>
            <p:cNvSpPr>
              <a:spLocks noChangeArrowheads="1"/>
            </p:cNvSpPr>
            <p:nvPr/>
          </p:nvSpPr>
          <p:spPr bwMode="auto">
            <a:xfrm>
              <a:off x="1366078" y="3885680"/>
              <a:ext cx="6491880" cy="53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dirty="0" smtClean="0">
                  <a:solidFill>
                    <a:srgbClr val="0070C0"/>
                  </a:solidFill>
                  <a:latin typeface="Monotype Corsiva" pitchFamily="66" charset="0"/>
                  <a:cs typeface="Arial" charset="0"/>
                </a:rPr>
                <a:t> </a:t>
              </a:r>
              <a:r>
                <a:rPr lang="en-US" sz="2000" dirty="0" smtClean="0">
                  <a:solidFill>
                    <a:srgbClr val="0070C0"/>
                  </a:solidFill>
                  <a:latin typeface="Monotype Corsiva" pitchFamily="66" charset="0"/>
                  <a:cs typeface="Arial" charset="0"/>
                </a:rPr>
                <a:t> </a:t>
              </a:r>
              <a:r>
                <a:rPr lang="ru-RU" sz="2000" dirty="0" smtClean="0">
                  <a:solidFill>
                    <a:srgbClr val="0070C0"/>
                  </a:solidFill>
                  <a:latin typeface="Monotype Corsiva" pitchFamily="66" charset="0"/>
                  <a:cs typeface="Arial" charset="0"/>
                </a:rPr>
                <a:t> </a:t>
              </a:r>
              <a:endParaRPr lang="ru-RU" sz="2000" dirty="0">
                <a:solidFill>
                  <a:srgbClr val="0070C0"/>
                </a:solidFill>
                <a:latin typeface="Monotype Corsiva" pitchFamily="66" charset="0"/>
                <a:cs typeface="Arial" charset="0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4479630" y="764704"/>
            <a:ext cx="1847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ru-RU" dirty="0">
              <a:solidFill>
                <a:srgbClr val="0070C0"/>
              </a:solidFill>
              <a:latin typeface="Monotype Corsiva" pitchFamily="66" charset="0"/>
            </a:endParaRPr>
          </a:p>
          <a:p>
            <a:pPr algn="ctr"/>
            <a:endParaRPr lang="ru-RU" dirty="0">
              <a:solidFill>
                <a:srgbClr val="0070C0"/>
              </a:solidFill>
              <a:latin typeface="Monotype Corsiva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86000" y="4986"/>
            <a:ext cx="4572000" cy="82227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 flipV="1">
            <a:off x="457200" y="228600"/>
            <a:ext cx="8229600" cy="460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idx="1"/>
          </p:nvPr>
        </p:nvSpPr>
        <p:spPr>
          <a:xfrm>
            <a:off x="429491" y="762000"/>
            <a:ext cx="6934200" cy="2514600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«Мягкая педагогика»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разработана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доцентом кафедры дошкольного образования института детства и артпедагогики Томского государственного педагогического университета, кандидатом психологических наук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Еленой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Дмитриевной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Файзуллаевой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33600" y="1600200"/>
            <a:ext cx="64008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6695" algn="just">
              <a:spcAft>
                <a:spcPts val="0"/>
              </a:spcAft>
            </a:pPr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6695" algn="just"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6695" algn="just">
              <a:spcAft>
                <a:spcPts val="0"/>
              </a:spcAft>
            </a:pPr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6695" algn="just">
              <a:spcAft>
                <a:spcPts val="0"/>
              </a:spcAft>
            </a:pPr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6695" algn="just"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6695" algn="just">
              <a:spcAft>
                <a:spcPts val="0"/>
              </a:spcAft>
            </a:pPr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6695" algn="just">
              <a:spcAft>
                <a:spcPts val="0"/>
              </a:spcAft>
            </a:pPr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6695" algn="just"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6695" algn="just">
              <a:spcAft>
                <a:spcPts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Идеи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«мягкой педагогики» основаны на желании взрослого быть с ребенком дружелюбным, быть ему товарищем по игре, весело </a:t>
            </a:r>
            <a:r>
              <a:rPr lang="ru-RU" sz="2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коммуницировать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и получать от игры удовольствие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.. </a:t>
            </a:r>
            <a:endParaRPr lang="ru-RU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15925" y="681831"/>
            <a:ext cx="8458200" cy="1706562"/>
          </a:xfrm>
          <a:prstGeom prst="rect">
            <a:avLst/>
          </a:prstGeom>
        </p:spPr>
        <p:txBody>
          <a:bodyPr/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енсорно-тактильные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предметы игрового обихода из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текстиля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разработанные Е.Д.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Файзулаевой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1284287"/>
          </a:xfrm>
        </p:spPr>
        <p:txBody>
          <a:bodyPr/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«Вязанная графика»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1284286"/>
          </a:xfrm>
        </p:spPr>
        <p:txBody>
          <a:bodyPr/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«Шифоновая радуга»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53000" y="3147436"/>
            <a:ext cx="3484779" cy="349502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4103" y="3133581"/>
            <a:ext cx="397328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497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228600" y="609600"/>
            <a:ext cx="8534400" cy="1219200"/>
          </a:xfrm>
        </p:spPr>
        <p:txBody>
          <a:bodyPr/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Сенсорно-тактильные предметы игрового обихода из текстиля разработанные Е.Д.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Файзулаевой</a:t>
            </a:r>
            <a:endParaRPr lang="ru-RU" sz="2800" dirty="0"/>
          </a:p>
        </p:txBody>
      </p:sp>
      <p:sp>
        <p:nvSpPr>
          <p:cNvPr id="20" name="Текст 19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1055687"/>
          </a:xfrm>
        </p:spPr>
        <p:txBody>
          <a:bodyPr/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«Палочки-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игралочки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Объект 20"/>
          <p:cNvSpPr>
            <a:spLocks noGrp="1"/>
          </p:cNvSpPr>
          <p:nvPr>
            <p:ph sz="half" idx="2"/>
          </p:nvPr>
        </p:nvSpPr>
        <p:spPr>
          <a:xfrm>
            <a:off x="1536382" y="2895599"/>
            <a:ext cx="2961005" cy="32305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2" name="Текст 21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1055686"/>
          </a:xfrm>
        </p:spPr>
        <p:txBody>
          <a:bodyPr/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«Меховой театр»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Объект 22"/>
          <p:cNvSpPr>
            <a:spLocks noGrp="1"/>
          </p:cNvSpPr>
          <p:nvPr>
            <p:ph sz="quarter" idx="4"/>
          </p:nvPr>
        </p:nvSpPr>
        <p:spPr>
          <a:xfrm>
            <a:off x="5257800" y="2753373"/>
            <a:ext cx="3429000" cy="337278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23163" y="2753374"/>
            <a:ext cx="3048577" cy="3048577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5959" y="3048000"/>
            <a:ext cx="3989066" cy="3078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42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228600" y="685800"/>
            <a:ext cx="8480338" cy="1219198"/>
          </a:xfrm>
          <a:prstGeom prst="rect">
            <a:avLst/>
          </a:prstGeom>
        </p:spPr>
        <p:txBody>
          <a:bodyPr/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енсорно-тактильные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предметы игрового обихода из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текстиля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разработанные Е.Д.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Файзулаевой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idx="4294967295"/>
          </p:nvPr>
        </p:nvSpPr>
        <p:spPr>
          <a:xfrm>
            <a:off x="533400" y="1905000"/>
            <a:ext cx="4343400" cy="761999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«Подушечки-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мнушечки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4294967295"/>
          </p:nvPr>
        </p:nvSpPr>
        <p:spPr>
          <a:xfrm>
            <a:off x="5102225" y="1905000"/>
            <a:ext cx="3508375" cy="609599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«Колпачки»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Объект 1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5081443" y="2667000"/>
            <a:ext cx="3505200" cy="3502708"/>
          </a:xfrm>
          <a:prstGeom prst="rect">
            <a:avLst/>
          </a:prstGeom>
        </p:spPr>
      </p:pic>
      <p:pic>
        <p:nvPicPr>
          <p:cNvPr id="3" name="Объект 2"/>
          <p:cNvPicPr>
            <a:picLocks noGrp="1" noChangeAspect="1"/>
          </p:cNvPicPr>
          <p:nvPr>
            <p:ph sz="half" idx="4294967295"/>
          </p:nvPr>
        </p:nvPicPr>
        <p:blipFill>
          <a:blip r:embed="rId3" cstate="print"/>
          <a:stretch>
            <a:fillRect/>
          </a:stretch>
        </p:blipFill>
        <p:spPr>
          <a:xfrm>
            <a:off x="743051" y="2667000"/>
            <a:ext cx="3924098" cy="349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307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990600"/>
            <a:ext cx="8458200" cy="1007238"/>
          </a:xfrm>
          <a:prstGeom prst="rect">
            <a:avLst/>
          </a:prstGeom>
        </p:spPr>
        <p:txBody>
          <a:bodyPr/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енсорно-тактильные пособия используются как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9600" y="1997839"/>
            <a:ext cx="78486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покойные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сенсорные сказки;</a:t>
            </a:r>
            <a:endParaRPr lang="ru-RU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indent="-4572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</a:t>
            </a: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ренажеры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для развития моторной ловкости пальцев и кистей рук, активизирующие творческий и умственный потенциал ребенка;</a:t>
            </a:r>
            <a:endParaRPr lang="ru-RU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indent="-4572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редства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для релаксации;</a:t>
            </a:r>
            <a:endParaRPr lang="ru-RU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indent="-4572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</a:t>
            </a: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идактический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материал на занятиях и в свободной деятельности;</a:t>
            </a:r>
            <a:endParaRPr lang="ru-RU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indent="-4572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</a:t>
            </a: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ля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индивидуальной и групповой работы с детьми.</a:t>
            </a:r>
            <a:endParaRPr lang="ru-RU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7874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6705600" cy="731838"/>
          </a:xfrm>
        </p:spPr>
        <p:txBody>
          <a:bodyPr/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Разные аспекты «мягких игр»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886200" y="1600200"/>
            <a:ext cx="5029200" cy="4525963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Сенсорный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аспект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Терапевтический аспект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Коммуникативный аспект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Игровой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аспект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аспект</a:t>
            </a:r>
          </a:p>
          <a:p>
            <a:pPr marL="0" indent="0">
              <a:buNone/>
            </a:pP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2590800"/>
            <a:ext cx="3279932" cy="3664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55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609600"/>
            <a:ext cx="7467600" cy="990600"/>
          </a:xfrm>
        </p:spPr>
        <p:txBody>
          <a:bodyPr/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«Вязанная графика» или тактильное рисование «вязанными карандашами»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pPr marL="0" lv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lvl="0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тонкой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моторики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пальцев рук;</a:t>
            </a:r>
          </a:p>
          <a:p>
            <a:pPr lvl="0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координированности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движения рук;</a:t>
            </a:r>
          </a:p>
          <a:p>
            <a:pPr lvl="0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обогащение чувственного опыта;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мыслительных процессов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творческой активности;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речи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ребенка;</a:t>
            </a:r>
          </a:p>
          <a:p>
            <a:pPr lvl="0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воображения;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ребенка представлений о цвете, форме, величине;</a:t>
            </a:r>
          </a:p>
          <a:p>
            <a:pPr lvl="0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умения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действовать по образцу.</a:t>
            </a: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1831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34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70C0"/>
      </a:hlink>
      <a:folHlink>
        <a:srgbClr val="0070C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</TotalTime>
  <Words>803</Words>
  <Application>Microsoft Office PowerPoint</Application>
  <PresentationFormat>Экран (4:3)</PresentationFormat>
  <Paragraphs>112</Paragraphs>
  <Slides>25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1" baseType="lpstr">
      <vt:lpstr>Arial</vt:lpstr>
      <vt:lpstr>Calibri</vt:lpstr>
      <vt:lpstr>Monotype Corsiva</vt:lpstr>
      <vt:lpstr>Symbol</vt:lpstr>
      <vt:lpstr>Times New Roman</vt:lpstr>
      <vt:lpstr>1_Тема Office</vt:lpstr>
      <vt:lpstr>Муниципальное бюджетное дошкольное образовательное учреждение «Детский сад №34» </vt:lpstr>
      <vt:lpstr>Презентация PowerPoint</vt:lpstr>
      <vt:lpstr>Презентация PowerPoint</vt:lpstr>
      <vt:lpstr>Сенсорно-тактильные предметы игрового обихода из текстиля разработанные Е.Д. Файзулаевой </vt:lpstr>
      <vt:lpstr>Сенсорно-тактильные предметы игрового обихода из текстиля разработанные Е.Д. Файзулаевой</vt:lpstr>
      <vt:lpstr>Сенсорно-тактильные предметы игрового обихода из текстиля разработанные Е.Д. Файзулаевой </vt:lpstr>
      <vt:lpstr>Сенсорно-тактильные пособия используются как:  </vt:lpstr>
      <vt:lpstr>Разные аспекты «мягких игр» </vt:lpstr>
      <vt:lpstr>«Вязанная графика» или тактильное рисование «вязанными карандашами»</vt:lpstr>
      <vt:lpstr>Презентация PowerPoint</vt:lpstr>
      <vt:lpstr>«Вязанная графика»</vt:lpstr>
      <vt:lpstr>«Пальчиковый фитнес» –  набор сенсорных мини-тренажеров-массажеров  </vt:lpstr>
      <vt:lpstr>«Пальчиковый фитнес»</vt:lpstr>
      <vt:lpstr>Презентация PowerPoint</vt:lpstr>
      <vt:lpstr>Тканевый конструктор «Шифоновая радуга» - набор лоскутков разного цвета и размера.</vt:lpstr>
      <vt:lpstr>Направления образовательной работы с использованием тканевого конструктора: </vt:lpstr>
      <vt:lpstr>Направления образовательной работы с использованием тканевого конструктора: </vt:lpstr>
      <vt:lpstr>Презентация PowerPoint</vt:lpstr>
      <vt:lpstr>Направления образовательной работы с использованием тканевого конструктора: </vt:lpstr>
      <vt:lpstr>Презентация PowerPoint</vt:lpstr>
      <vt:lpstr>Направления образовательной работы с использованием тканевого конструктора:</vt:lpstr>
      <vt:lpstr>Презентация PowerPoint</vt:lpstr>
      <vt:lpstr>Использование «Мягкой педагогики» в работе с детьми раннего возраста способствует решению ряда задач: </vt:lpstr>
      <vt:lpstr>Описание методик использования конструкторов в педагогике вы можете найти в методичках</vt:lpstr>
      <vt:lpstr> 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Феи</dc:title>
  <dc:creator>Фокина Лидия Петровна</dc:creator>
  <cp:keywords>Шаблон презентации</cp:keywords>
  <cp:lastModifiedBy>RePack by Diakov</cp:lastModifiedBy>
  <cp:revision>39</cp:revision>
  <dcterms:created xsi:type="dcterms:W3CDTF">2014-07-06T18:18:01Z</dcterms:created>
  <dcterms:modified xsi:type="dcterms:W3CDTF">2022-11-17T05:38:35Z</dcterms:modified>
</cp:coreProperties>
</file>