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B0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88" r="15354"/>
          <a:stretch/>
        </p:blipFill>
        <p:spPr>
          <a:xfrm>
            <a:off x="0" y="464"/>
            <a:ext cx="9126071" cy="685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330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013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637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89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978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395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033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940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49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454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129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6726-2FB8-4EC1-AB17-501AA6BCA867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61CA7-7281-4DB5-BFC5-B6C208FAC0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34"/>
          <a:stretch/>
        </p:blipFill>
        <p:spPr>
          <a:xfrm>
            <a:off x="-1" y="0"/>
            <a:ext cx="87047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430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5304" y="535840"/>
            <a:ext cx="5276088" cy="238760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aettenschweiler" pitchFamily="34" charset="0"/>
              </a:rPr>
              <a:t>Медиация </a:t>
            </a:r>
            <a:br>
              <a:rPr lang="ru-R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aettenschweiler" pitchFamily="34" charset="0"/>
              </a:rPr>
            </a:br>
            <a:r>
              <a:rPr lang="ru-R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aettenschweiler" pitchFamily="34" charset="0"/>
              </a:rPr>
              <a:t>в нашей жизни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7465" y="2926081"/>
            <a:ext cx="5380591" cy="19724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2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endParaRPr lang="ru-RU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Работу выполнили</a:t>
            </a:r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: </a:t>
            </a: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Шишкина Софья, 8 класс</a:t>
            </a: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Плахова Марина, 8 класс</a:t>
            </a: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Маслова Александра, 8 класс</a:t>
            </a:r>
          </a:p>
          <a:p>
            <a:pPr algn="r"/>
            <a:endParaRPr lang="ru-RU" sz="9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Куратор</a:t>
            </a:r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:</a:t>
            </a:r>
            <a:endParaRPr lang="ru-RU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Педагог-психолог: Шишкина Е.В.. </a:t>
            </a:r>
          </a:p>
          <a:p>
            <a:pPr algn="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МБОУ </a:t>
            </a:r>
            <a:r>
              <a:rPr lang="ru-RU" sz="9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Верхне-Талызинская</a:t>
            </a: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 СШ</a:t>
            </a:r>
            <a:endParaRPr lang="en-US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r"/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01291" y="404949"/>
            <a:ext cx="4671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так старая забытая вещь помогла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помирить ребят…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какие вещи и предметы помогают вам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вашей школьной службе медиации??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8POa9xFX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2010" y="1933303"/>
            <a:ext cx="3223260" cy="4297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9976" y="4234432"/>
            <a:ext cx="76900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667" y="901340"/>
            <a:ext cx="7170202" cy="60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/>
            </a:r>
            <a:b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</a:b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Наша школьная служба медиации создана в 2013 году</a:t>
            </a:r>
            <a:b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</a:b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Состав службы: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</a:b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849880" y="431292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49880" y="179832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836817" y="2623458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849880" y="3161986"/>
            <a:ext cx="5105400" cy="2678114"/>
            <a:chOff x="1248" y="3033"/>
            <a:chExt cx="3216" cy="1687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38" y="3033"/>
              <a:ext cx="2037" cy="1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endParaRPr>
            </a:p>
            <a:p>
              <a: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Медиаторы:</a:t>
              </a:r>
            </a:p>
            <a:p>
              <a:endPara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endParaRPr>
            </a:p>
            <a:p>
              <a: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Учащиеся 8-11 классов</a:t>
              </a:r>
            </a:p>
            <a:p>
              <a: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/>
              </a:r>
              <a:b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</a:br>
              <a: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/>
              </a:r>
              <a:br>
                <a:rPr lang="ru-RU" sz="2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</a:br>
              <a:endPara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2849880" y="517334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3592286" y="185180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Директор школы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: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 Новикова Л.В.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 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31474" y="2342998"/>
            <a:ext cx="4571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Куратор –Шишкина Е.В. </a:t>
            </a:r>
          </a:p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(педагог-психолог)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6918" y="3527357"/>
            <a:ext cx="556708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kumimoji="0" lang="ru-RU" sz="11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lang="ru-RU" sz="11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kumimoji="0" lang="ru-RU" sz="11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lang="ru-RU" sz="11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kumimoji="0" lang="ru-RU" sz="11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endParaRPr lang="ru-RU" sz="11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4075" algn="l"/>
              </a:tabLst>
            </a:pPr>
            <a:r>
              <a:rPr kumimoji="0" lang="ru-RU" sz="24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  <a:ea typeface="Times New Roman" pitchFamily="18" charset="0"/>
                <a:cs typeface="Times New Roman" pitchFamily="18" charset="0"/>
              </a:rPr>
              <a:t>Инспектор по охране прав детства – Попкова И.В.</a:t>
            </a:r>
            <a:endParaRPr kumimoji="0" lang="ru-RU" sz="24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59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5304" y="1476103"/>
            <a:ext cx="5276088" cy="953588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>
                <a:latin typeface="Impact" pitchFamily="34" charset="0"/>
              </a:rPr>
              <a:t/>
            </a:r>
            <a:br>
              <a:rPr lang="ru-RU" sz="2700" dirty="0" smtClean="0">
                <a:latin typeface="Impact" pitchFamily="34" charset="0"/>
              </a:rPr>
            </a:br>
            <a:r>
              <a:rPr lang="ru-RU" sz="2700" dirty="0" smtClean="0">
                <a:latin typeface="Impact" pitchFamily="34" charset="0"/>
              </a:rPr>
              <a:t/>
            </a:r>
            <a:br>
              <a:rPr lang="ru-RU" sz="2700" dirty="0" smtClean="0">
                <a:latin typeface="Impact" pitchFamily="34" charset="0"/>
              </a:rPr>
            </a:br>
            <a:r>
              <a:rPr lang="ru-RU" sz="2700" dirty="0" smtClean="0">
                <a:latin typeface="Impact" pitchFamily="34" charset="0"/>
              </a:rPr>
              <a:t/>
            </a:r>
            <a:br>
              <a:rPr lang="ru-RU" sz="2700" dirty="0" smtClean="0">
                <a:latin typeface="Impact" pitchFamily="34" charset="0"/>
              </a:rPr>
            </a:br>
            <a:r>
              <a:rPr lang="ru-RU" sz="2700" dirty="0" smtClean="0">
                <a:latin typeface="Impact" pitchFamily="34" charset="0"/>
              </a:rPr>
              <a:t>Школьная Служба Медиации – добровольная самоуправляемая общественная организация подростков.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Haettenschweiler" pitchFamily="34" charset="0"/>
            </a:endParaRPr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286377" y="5289303"/>
            <a:ext cx="5583304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30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Служба создаётся и действует </a:t>
            </a:r>
          </a:p>
          <a:p>
            <a:pPr marL="0" marR="0" lvl="0" indent="47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30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в соответствии с Международной конвенцией </a:t>
            </a:r>
          </a:p>
          <a:p>
            <a:pPr marL="0" marR="0" lvl="0" indent="47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30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«О правах человека и ребёнка», </a:t>
            </a:r>
          </a:p>
          <a:p>
            <a:pPr marL="0" marR="0" lvl="0" indent="47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30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положением о Школьной Службе Медиации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  <a:cs typeface="Arial" pitchFamily="34" charset="0"/>
            </a:endParaRPr>
          </a:p>
        </p:txBody>
      </p:sp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312" y="1619795"/>
            <a:ext cx="4043361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423160" y="234089"/>
            <a:ext cx="6537960" cy="9023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/>
            </a:r>
            <a:br>
              <a:rPr lang="ru-RU" sz="3600" b="1" dirty="0" smtClean="0">
                <a:latin typeface="Impact" pitchFamily="34" charset="0"/>
              </a:rPr>
            </a:br>
            <a:r>
              <a:rPr lang="ru-RU" sz="3600" b="1" dirty="0" smtClean="0">
                <a:latin typeface="Impact" pitchFamily="34" charset="0"/>
              </a:rPr>
              <a:t>Цели и задачи:</a:t>
            </a:r>
            <a:r>
              <a:rPr lang="ru-RU" sz="3600" dirty="0" smtClean="0">
                <a:latin typeface="Impact" pitchFamily="34" charset="0"/>
              </a:rPr>
              <a:t/>
            </a:r>
            <a:br>
              <a:rPr lang="ru-RU" sz="3600" dirty="0" smtClean="0">
                <a:latin typeface="Impact" pitchFamily="34" charset="0"/>
              </a:rPr>
            </a:br>
            <a:endParaRPr lang="ru-RU" sz="3600" dirty="0">
              <a:latin typeface="Impact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96342" y="806587"/>
            <a:ext cx="5473337" cy="1655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r"/>
            <a:r>
              <a:rPr lang="ru-RU" sz="2000" dirty="0" smtClean="0">
                <a:latin typeface="Impact" pitchFamily="34" charset="0"/>
              </a:rPr>
              <a:t>Цель: </a:t>
            </a:r>
          </a:p>
          <a:p>
            <a:pPr lvl="0" algn="r"/>
            <a:r>
              <a:rPr lang="ru-RU" sz="2000" u="sng" dirty="0" smtClean="0">
                <a:latin typeface="Impact" pitchFamily="34" charset="0"/>
              </a:rPr>
              <a:t>социализация учащихся через </a:t>
            </a:r>
          </a:p>
          <a:p>
            <a:pPr lvl="0" algn="r"/>
            <a:r>
              <a:rPr lang="ru-RU" sz="2000" u="sng" dirty="0" smtClean="0">
                <a:latin typeface="Impact" pitchFamily="34" charset="0"/>
              </a:rPr>
              <a:t>технологии конструктивного общения </a:t>
            </a:r>
          </a:p>
          <a:p>
            <a:pPr lvl="0" algn="r"/>
            <a:r>
              <a:rPr lang="ru-RU" sz="2000" u="sng" dirty="0" smtClean="0">
                <a:latin typeface="Impact" pitchFamily="34" charset="0"/>
              </a:rPr>
              <a:t>(формирование правовой культуры).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2873829"/>
            <a:ext cx="5762572" cy="329320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Impact" pitchFamily="34" charset="0"/>
              </a:rPr>
              <a:t>Приоритетные задачи:</a:t>
            </a:r>
          </a:p>
          <a:p>
            <a:pPr algn="r"/>
            <a:r>
              <a:rPr lang="ru-RU" sz="1600" dirty="0" smtClean="0">
                <a:latin typeface="Impact" pitchFamily="34" charset="0"/>
              </a:rPr>
              <a:t> </a:t>
            </a:r>
          </a:p>
          <a:p>
            <a:pPr lvl="1" algn="r">
              <a:buFont typeface="Wingdings" pitchFamily="2" charset="2"/>
              <a:buChar char="q"/>
            </a:pPr>
            <a:r>
              <a:rPr lang="ru-RU" sz="1600" dirty="0" smtClean="0">
                <a:latin typeface="Impact" pitchFamily="34" charset="0"/>
              </a:rPr>
              <a:t>создание условий реализации программ </a:t>
            </a:r>
          </a:p>
          <a:p>
            <a:pPr lvl="1" algn="r"/>
            <a:r>
              <a:rPr lang="ru-RU" sz="1600" dirty="0" smtClean="0">
                <a:latin typeface="Impact" pitchFamily="34" charset="0"/>
              </a:rPr>
              <a:t>примирения для участников школьных конфликтов;</a:t>
            </a:r>
          </a:p>
          <a:p>
            <a:pPr lvl="1" algn="r">
              <a:buFont typeface="Wingdings" pitchFamily="2" charset="2"/>
              <a:buChar char="q"/>
            </a:pPr>
            <a:r>
              <a:rPr lang="ru-RU" sz="1600" dirty="0" smtClean="0">
                <a:latin typeface="Impact" pitchFamily="34" charset="0"/>
              </a:rPr>
              <a:t>самовыражение каждого члена службы </a:t>
            </a:r>
          </a:p>
          <a:p>
            <a:pPr lvl="1" algn="r"/>
            <a:r>
              <a:rPr lang="ru-RU" sz="1600" dirty="0" smtClean="0">
                <a:latin typeface="Impact" pitchFamily="34" charset="0"/>
              </a:rPr>
              <a:t>через участие в работе Службы;</a:t>
            </a:r>
          </a:p>
          <a:p>
            <a:pPr algn="r"/>
            <a:r>
              <a:rPr lang="ru-RU" sz="1600" dirty="0" smtClean="0">
                <a:latin typeface="Impact" pitchFamily="34" charset="0"/>
              </a:rPr>
              <a:t> </a:t>
            </a:r>
          </a:p>
          <a:p>
            <a:pPr lvl="1" algn="r">
              <a:buFont typeface="Wingdings" pitchFamily="2" charset="2"/>
              <a:buChar char="q"/>
            </a:pPr>
            <a:r>
              <a:rPr lang="ru-RU" sz="1600" dirty="0" smtClean="0">
                <a:latin typeface="Impact" pitchFamily="34" charset="0"/>
              </a:rPr>
              <a:t>обеспечение отношений сотрудничества </a:t>
            </a:r>
          </a:p>
          <a:p>
            <a:pPr lvl="1" algn="r"/>
            <a:r>
              <a:rPr lang="ru-RU" sz="1600" dirty="0" smtClean="0">
                <a:latin typeface="Impact" pitchFamily="34" charset="0"/>
              </a:rPr>
              <a:t>между учителями и учащимися;</a:t>
            </a:r>
          </a:p>
          <a:p>
            <a:pPr algn="r"/>
            <a:r>
              <a:rPr lang="ru-RU" sz="1600" dirty="0" smtClean="0">
                <a:latin typeface="Impact" pitchFamily="34" charset="0"/>
              </a:rPr>
              <a:t> </a:t>
            </a:r>
          </a:p>
          <a:p>
            <a:pPr lvl="1" algn="r">
              <a:buFont typeface="Wingdings" pitchFamily="2" charset="2"/>
              <a:buChar char="q"/>
            </a:pPr>
            <a:r>
              <a:rPr lang="ru-RU" sz="1600" dirty="0" smtClean="0">
                <a:latin typeface="Impact" pitchFamily="34" charset="0"/>
              </a:rPr>
              <a:t>ранняя профилактика правонарушений и преступлений.</a:t>
            </a:r>
          </a:p>
          <a:p>
            <a:pPr algn="r"/>
            <a:endParaRPr lang="ru-RU" sz="1600" dirty="0"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31920" y="274320"/>
            <a:ext cx="4859383" cy="164592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Девиз, символы, принципы деятельности Службы Медиации:</a:t>
            </a:r>
            <a:b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</a:b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/>
            </a:r>
            <a:b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</a:b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718" y="3692641"/>
            <a:ext cx="2675965" cy="299152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63642" y="2395249"/>
            <a:ext cx="5497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Девиз – «От конфликта к примирению!»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68285" y="3042492"/>
            <a:ext cx="4314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5100" algn="l"/>
              </a:tabLst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Символ службы – пожатие рук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cs typeface="Arial" pitchFamily="34" charset="0"/>
            </a:endParaRPr>
          </a:p>
        </p:txBody>
      </p:sp>
      <p:pic>
        <p:nvPicPr>
          <p:cNvPr id="14" name="Рисунок 13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664" y="4905935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741" y="331317"/>
            <a:ext cx="3615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Этапы медиативного подхода: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35531" y="1041903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Встреча с первым </a:t>
            </a:r>
          </a:p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участником конфлик</a:t>
            </a:r>
            <a:r>
              <a:rPr lang="ru-RU" b="1" dirty="0" smtClean="0">
                <a:latin typeface="Arial Black" pitchFamily="34" charset="0"/>
              </a:rPr>
              <a:t>та </a:t>
            </a: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328262" y="1632856"/>
            <a:ext cx="1619795" cy="1541417"/>
          </a:xfrm>
          <a:prstGeom prst="curvedLef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4719" y="2295939"/>
            <a:ext cx="3984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Встреча со вторым </a:t>
            </a:r>
          </a:p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участником конфликта </a:t>
            </a: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3579224" y="3095897"/>
            <a:ext cx="1933302" cy="1619794"/>
          </a:xfrm>
          <a:prstGeom prst="curv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69280" y="3380154"/>
            <a:ext cx="32657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Совместная встреча </a:t>
            </a:r>
          </a:p>
          <a:p>
            <a:pPr algn="ctr">
              <a:buNone/>
            </a:pPr>
            <a:r>
              <a:rPr lang="ru-RU" sz="1600" b="1" dirty="0" smtClean="0">
                <a:latin typeface="Arial Black" pitchFamily="34" charset="0"/>
              </a:rPr>
              <a:t>участников конфликта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84171" y="58359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Обсуждение как избежать конфликта в будущем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5839097" y="4140926"/>
            <a:ext cx="979714" cy="1672045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27418" y="391886"/>
            <a:ext cx="4738798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Примирительное мероприятие </a:t>
            </a:r>
          </a:p>
          <a:p>
            <a:r>
              <a:rPr lang="ru-RU" sz="2000" dirty="0" smtClean="0">
                <a:latin typeface="Arial Black" pitchFamily="34" charset="0"/>
              </a:rPr>
              <a:t>«Как дырокол ребят мирил»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6298" y="1214846"/>
            <a:ext cx="229902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Предыстория .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2668" y="1881051"/>
            <a:ext cx="54615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Жил-был дырокол, давным-давно он пылился  в старом деревянном шкафу и был никому не нужен. Когда-то он был важным помощником человека в скреплении различных огромных папок с документами.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Но однажды его нашла девочка по имени Алёна, она удивилась: «Что за странный предмет?» и принесла его в школу в кабинет психолога.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Так у дырокола началась новая интересная жизнь….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3vfN_603q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0355" y="4613457"/>
            <a:ext cx="1567542" cy="1974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62103" y="666206"/>
            <a:ext cx="508145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школа, в которую попал наш дырокол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была большая, ребят там училось много, и ссор между ними было видимо-невидимо…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Однажды пришли ребята к психологу  рассказать о своих проблемах  и увидели дырокол. Стало им интересно: «Что же это за штуковина такая?»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Объяснила психолог ребятам, что это дырокол, что нужен он, чтобы различные бумаги прокалывать и вместе соединять. </a:t>
            </a:r>
          </a:p>
        </p:txBody>
      </p:sp>
      <p:pic>
        <p:nvPicPr>
          <p:cNvPr id="3" name="Рисунок 2" descr="AOdBgs9P7Y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80364" y="3788229"/>
            <a:ext cx="2047603" cy="2730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8ktJs7yWGJ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5378" y="3807822"/>
            <a:ext cx="2032908" cy="2710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62103" y="666206"/>
            <a:ext cx="50814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Захотелось им попробовать, как работает эта штуковина. Прокололи один листочек, второй… Понравилось ребятам. Они даже имя ему придумали – Дырокол Дракула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началась крепкая дружба Дракулы с ребятами, и не заметили ребята, как перестали ссориться. Даже договорились к Новому году дыроколом Дракулой весёлое конфетти сделать…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Sqb-Strq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65763" y="3526971"/>
            <a:ext cx="2067197" cy="2756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g2hJrJ3Ix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9127" y="3540035"/>
            <a:ext cx="20574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913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374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Медиация  в нашей жизни</vt:lpstr>
      <vt:lpstr> Наша школьная служба медиации создана в 2013 году Состав службы: </vt:lpstr>
      <vt:lpstr>   Школьная Служба Медиации – добровольная самоуправляемая общественная организация подростков. </vt:lpstr>
      <vt:lpstr>      Цели и задачи: </vt:lpstr>
      <vt:lpstr>Девиз, символы, принципы деятельности Службы Медиации: 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user</cp:lastModifiedBy>
  <cp:revision>14</cp:revision>
  <dcterms:created xsi:type="dcterms:W3CDTF">2020-05-19T07:23:02Z</dcterms:created>
  <dcterms:modified xsi:type="dcterms:W3CDTF">2021-11-20T09:38:16Z</dcterms:modified>
</cp:coreProperties>
</file>