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89DC3-4891-42A0-9B86-C113FCFB14CC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EC9DA-8C51-4474-999A-C4F66990A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89DC3-4891-42A0-9B86-C113FCFB14CC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EC9DA-8C51-4474-999A-C4F66990A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89DC3-4891-42A0-9B86-C113FCFB14CC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EC9DA-8C51-4474-999A-C4F66990A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89DC3-4891-42A0-9B86-C113FCFB14CC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EC9DA-8C51-4474-999A-C4F66990A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89DC3-4891-42A0-9B86-C113FCFB14CC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EC9DA-8C51-4474-999A-C4F66990A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89DC3-4891-42A0-9B86-C113FCFB14CC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EC9DA-8C51-4474-999A-C4F66990A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89DC3-4891-42A0-9B86-C113FCFB14CC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EC9DA-8C51-4474-999A-C4F66990A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89DC3-4891-42A0-9B86-C113FCFB14CC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EC9DA-8C51-4474-999A-C4F66990A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89DC3-4891-42A0-9B86-C113FCFB14CC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EC9DA-8C51-4474-999A-C4F66990A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89DC3-4891-42A0-9B86-C113FCFB14CC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EC9DA-8C51-4474-999A-C4F66990A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89DC3-4891-42A0-9B86-C113FCFB14CC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EC9DA-8C51-4474-999A-C4F66990A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89DC3-4891-42A0-9B86-C113FCFB14CC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EC9DA-8C51-4474-999A-C4F66990A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548680"/>
            <a:ext cx="7340352" cy="1470025"/>
          </a:xfr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  <a:br>
              <a:rPr lang="ru-RU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 физической культуре</a:t>
            </a:r>
            <a:endParaRPr lang="ru-RU" b="1" dirty="0">
              <a:ln w="1905">
                <a:solidFill>
                  <a:srgbClr val="C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4221088"/>
            <a:ext cx="3995936" cy="17526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Выполнила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Полгуева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Мария 11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кл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 167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шк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l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Преподаватель Ленская И.В.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c5ea65267377600503bae3d40f373292.jpg"/>
          <p:cNvPicPr>
            <a:picLocks noChangeAspect="1"/>
          </p:cNvPicPr>
          <p:nvPr/>
        </p:nvPicPr>
        <p:blipFill>
          <a:blip r:embed="rId2" cstate="print"/>
          <a:srcRect b="8001"/>
          <a:stretch>
            <a:fillRect/>
          </a:stretch>
        </p:blipFill>
        <p:spPr>
          <a:xfrm>
            <a:off x="1691680" y="2492896"/>
            <a:ext cx="2952328" cy="4102677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88224" y="404664"/>
            <a:ext cx="2232248" cy="40011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Крупные формы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692696"/>
            <a:ext cx="3528392" cy="440120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/>
              <a:t>Спортивный час в группах продленного дня.</a:t>
            </a:r>
            <a:r>
              <a:rPr lang="ru-RU" sz="2000" dirty="0"/>
              <a:t> </a:t>
            </a:r>
            <a:r>
              <a:rPr lang="ru-RU" sz="2000" dirty="0" smtClean="0"/>
              <a:t>Цель - укрепление </a:t>
            </a:r>
            <a:r>
              <a:rPr lang="ru-RU" sz="2000" dirty="0"/>
              <a:t>здоровья школьников, активный отдых после учебных занятий, повышение работоспособности перед выполнением домашних </a:t>
            </a:r>
            <a:r>
              <a:rPr lang="ru-RU" sz="2000" dirty="0" smtClean="0"/>
              <a:t>заданий.</a:t>
            </a:r>
            <a:r>
              <a:rPr lang="ru-RU" sz="2000" dirty="0"/>
              <a:t> </a:t>
            </a:r>
            <a:r>
              <a:rPr lang="ru-RU" sz="2000" dirty="0" smtClean="0"/>
              <a:t>Лучше всего подходит двигательная </a:t>
            </a:r>
            <a:r>
              <a:rPr lang="ru-RU" sz="2000" dirty="0"/>
              <a:t>активность на </a:t>
            </a:r>
            <a:r>
              <a:rPr lang="ru-RU" sz="2000" dirty="0" smtClean="0"/>
              <a:t>воздухе (спортивные, подвижные игры </a:t>
            </a:r>
            <a:r>
              <a:rPr lang="ru-RU" sz="2000" dirty="0"/>
              <a:t>и </a:t>
            </a:r>
            <a:r>
              <a:rPr lang="ru-RU" sz="2000" dirty="0" smtClean="0"/>
              <a:t>физические упражнения).</a:t>
            </a:r>
            <a:endParaRPr lang="ru-RU" sz="2000" dirty="0"/>
          </a:p>
        </p:txBody>
      </p:sp>
      <p:pic>
        <p:nvPicPr>
          <p:cNvPr id="4" name="Рисунок 3" descr="138249d5-9978-525e-b2b3-d7d07140d3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268760"/>
            <a:ext cx="3816286" cy="2545433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  <p:pic>
        <p:nvPicPr>
          <p:cNvPr id="5" name="Рисунок 4" descr="983c8103-754d-5071-8329-d70b197e0d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954016"/>
            <a:ext cx="3923928" cy="2615952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72072" y="250128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124744"/>
            <a:ext cx="3816424" cy="50167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/>
              <a:t>«Дни здоровья» </a:t>
            </a:r>
            <a:r>
              <a:rPr lang="ru-RU" sz="2000" dirty="0"/>
              <a:t>в школе. </a:t>
            </a:r>
            <a:r>
              <a:rPr lang="ru-RU" sz="2000" dirty="0" smtClean="0"/>
              <a:t>Цель - укрепление </a:t>
            </a:r>
            <a:r>
              <a:rPr lang="ru-RU" sz="2000" dirty="0"/>
              <a:t>здоровья, увеличение объема </a:t>
            </a:r>
            <a:r>
              <a:rPr lang="ru-RU" sz="2000" dirty="0" smtClean="0"/>
              <a:t>двигательной активности, </a:t>
            </a:r>
            <a:r>
              <a:rPr lang="ru-RU" sz="2000" dirty="0"/>
              <a:t>популяризация физической культуры и спорта, воспитание потребности в регулярных занятиях физическими упражнениями. «Дни здоровья</a:t>
            </a:r>
            <a:r>
              <a:rPr lang="ru-RU" sz="2000" dirty="0" smtClean="0"/>
              <a:t>» </a:t>
            </a:r>
            <a:r>
              <a:rPr lang="ru-RU" sz="2000" dirty="0"/>
              <a:t>являются самыми доступными для участия, как со стороны школьников, так и учителей</a:t>
            </a:r>
            <a:r>
              <a:rPr lang="ru-RU" sz="2000" dirty="0" smtClean="0"/>
              <a:t>. Проводятся </a:t>
            </a:r>
            <a:r>
              <a:rPr lang="ru-RU" sz="2000" dirty="0"/>
              <a:t>в основном один раз в </a:t>
            </a:r>
            <a:r>
              <a:rPr lang="ru-RU" sz="2000" dirty="0" smtClean="0"/>
              <a:t>полугодие с привлечением </a:t>
            </a:r>
            <a:r>
              <a:rPr lang="ru-RU" sz="2000" dirty="0"/>
              <a:t>наибольшего количества </a:t>
            </a:r>
            <a:r>
              <a:rPr lang="ru-RU" sz="2000" dirty="0" smtClean="0"/>
              <a:t>участников.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588224" y="404664"/>
            <a:ext cx="2232248" cy="40011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Крупные формы</a:t>
            </a:r>
            <a:endParaRPr lang="ru-RU" sz="2000" b="1" dirty="0"/>
          </a:p>
        </p:txBody>
      </p:sp>
      <p:pic>
        <p:nvPicPr>
          <p:cNvPr id="6" name="Рисунок 5" descr="Veselye-starty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124744"/>
            <a:ext cx="2926080" cy="2438400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  <p:pic>
        <p:nvPicPr>
          <p:cNvPr id="7" name="Рисунок 6" descr="001.jpg"/>
          <p:cNvPicPr>
            <a:picLocks noChangeAspect="1"/>
          </p:cNvPicPr>
          <p:nvPr/>
        </p:nvPicPr>
        <p:blipFill>
          <a:blip r:embed="rId3" cstate="print"/>
          <a:srcRect r="8992" b="4853"/>
          <a:stretch>
            <a:fillRect/>
          </a:stretch>
        </p:blipFill>
        <p:spPr>
          <a:xfrm>
            <a:off x="5364088" y="4365104"/>
            <a:ext cx="3312368" cy="1872208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04664"/>
            <a:ext cx="4320480" cy="59400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/>
              <a:t>Спортивные </a:t>
            </a:r>
            <a:r>
              <a:rPr lang="ru-RU" sz="2000" b="1" dirty="0" smtClean="0"/>
              <a:t>праздники</a:t>
            </a:r>
            <a:r>
              <a:rPr lang="ru-RU" sz="2000" dirty="0" smtClean="0"/>
              <a:t> обеспечивают </a:t>
            </a:r>
            <a:r>
              <a:rPr lang="ru-RU" sz="2000" dirty="0"/>
              <a:t>взаимосвязь физического воспитания с другими видами воспитания: умственным, эстетическим, патриотическим и др.</a:t>
            </a:r>
          </a:p>
          <a:p>
            <a:r>
              <a:rPr lang="ru-RU" sz="2000" dirty="0" smtClean="0"/>
              <a:t>Цель </a:t>
            </a:r>
            <a:r>
              <a:rPr lang="ru-RU" sz="2000" dirty="0"/>
              <a:t>— пропаганда и популяризация физической культуры и спорта, решение воспитательных задач. С</a:t>
            </a:r>
            <a:r>
              <a:rPr lang="ru-RU" sz="2000" dirty="0" smtClean="0"/>
              <a:t>портивные </a:t>
            </a:r>
            <a:r>
              <a:rPr lang="ru-RU" sz="2000" dirty="0"/>
              <a:t>праздники -</a:t>
            </a:r>
            <a:r>
              <a:rPr lang="ru-RU" sz="2000" dirty="0" smtClean="0"/>
              <a:t> мероприятия, </a:t>
            </a:r>
            <a:r>
              <a:rPr lang="ru-RU" sz="2000" dirty="0"/>
              <a:t>где двигательная деятельность не является основной и </a:t>
            </a:r>
            <a:r>
              <a:rPr lang="ru-RU" sz="2000" dirty="0" smtClean="0"/>
              <a:t>обеспечивают решение </a:t>
            </a:r>
            <a:r>
              <a:rPr lang="ru-RU" sz="2000" dirty="0"/>
              <a:t>воспитательных </a:t>
            </a:r>
            <a:r>
              <a:rPr lang="ru-RU" sz="2000" dirty="0" smtClean="0"/>
              <a:t>задач: спортивные </a:t>
            </a:r>
            <a:r>
              <a:rPr lang="ru-RU" sz="2000" dirty="0"/>
              <a:t>викторины, </a:t>
            </a:r>
            <a:r>
              <a:rPr lang="ru-RU" sz="2000" dirty="0" smtClean="0"/>
              <a:t>конкурсы, показательные выступления, </a:t>
            </a:r>
            <a:r>
              <a:rPr lang="ru-RU" sz="2000" dirty="0"/>
              <a:t>спортивные вечера (чествования, встречи со спортсменами и др.), массовые шествия на различных </a:t>
            </a:r>
            <a:r>
              <a:rPr lang="ru-RU" sz="2000" dirty="0" smtClean="0"/>
              <a:t>мероприятиях </a:t>
            </a:r>
            <a:r>
              <a:rPr lang="ru-RU" sz="2000" dirty="0"/>
              <a:t>и т. п.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88224" y="404664"/>
            <a:ext cx="2232248" cy="40011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Крупные формы</a:t>
            </a:r>
            <a:endParaRPr lang="ru-RU" sz="2000" b="1" dirty="0"/>
          </a:p>
        </p:txBody>
      </p:sp>
      <p:pic>
        <p:nvPicPr>
          <p:cNvPr id="5" name="Рисунок 4" descr="dsc_55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1124744"/>
            <a:ext cx="3131840" cy="2087893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  <p:pic>
        <p:nvPicPr>
          <p:cNvPr id="6" name="Рисунок 5" descr="moskva_-sao_-savelovskiy_-master_klass_-pokazatelnye-vystupleniya_-aerobi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3861048"/>
            <a:ext cx="2712740" cy="2224322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3816424" cy="37856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Спортивные секции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/>
              <a:t>Цель </a:t>
            </a:r>
            <a:r>
              <a:rPr lang="ru-RU" sz="2000" dirty="0" smtClean="0"/>
              <a:t>— </a:t>
            </a:r>
            <a:r>
              <a:rPr lang="ru-RU" sz="2000" dirty="0"/>
              <a:t>приобщение учащихся к регулярным занятиям физическими упражнениями спортивной направленности, ведению соревновательной деятельности, а также пропаганда и популяризация физической культуры и спорта. Школьные спортивные </a:t>
            </a:r>
            <a:r>
              <a:rPr lang="ru-RU" sz="2000" dirty="0" smtClean="0"/>
              <a:t>наиболее </a:t>
            </a:r>
            <a:r>
              <a:rPr lang="ru-RU" sz="2000" dirty="0"/>
              <a:t>приближены к понятию «базовый спорт».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88224" y="404664"/>
            <a:ext cx="2232248" cy="40011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Крупные формы</a:t>
            </a:r>
            <a:endParaRPr lang="ru-RU" sz="2000" b="1" dirty="0"/>
          </a:p>
        </p:txBody>
      </p:sp>
      <p:pic>
        <p:nvPicPr>
          <p:cNvPr id="4" name="Рисунок 3" descr="91E72350-0ED1-4EAB-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4365104"/>
            <a:ext cx="2841096" cy="2132513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  <p:pic>
        <p:nvPicPr>
          <p:cNvPr id="5" name="Рисунок 4" descr="dsc047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7" y="1268760"/>
            <a:ext cx="3340779" cy="2232248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  <p:pic>
        <p:nvPicPr>
          <p:cNvPr id="7" name="Рисунок 6" descr="img_0377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4005064"/>
            <a:ext cx="3096344" cy="2322258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20072" y="476672"/>
            <a:ext cx="3312368" cy="40011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Соревновательные формы</a:t>
            </a:r>
            <a:endParaRPr lang="ru-RU" sz="2000" b="1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11560" y="548680"/>
            <a:ext cx="3888432" cy="59400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Спартакиада школы 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внутришкольные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соревнования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проведение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внутришкольных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соревнований по нескольким видам спорта.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правило, в программу Спартакиады входят соревнования по тем видам двигательной подготовки, которые изучаются на уроках физической культуры: легкая атлетика, волейбол, футбол, лыжные гонки и др. Цель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приобщение учащихся к соревновательной деятельности, расширение двигательного фонда, приобщение к регулярным занятиям физической культурой и спортом.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1618302619_4-1er_f1.jpg"/>
          <p:cNvPicPr>
            <a:picLocks noChangeAspect="1"/>
          </p:cNvPicPr>
          <p:nvPr/>
        </p:nvPicPr>
        <p:blipFill>
          <a:blip r:embed="rId2" cstate="print"/>
          <a:srcRect b="8845"/>
          <a:stretch>
            <a:fillRect/>
          </a:stretch>
        </p:blipFill>
        <p:spPr>
          <a:xfrm>
            <a:off x="5004048" y="1484785"/>
            <a:ext cx="3672137" cy="2232247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  <p:pic>
        <p:nvPicPr>
          <p:cNvPr id="5" name="Рисунок 4" descr="ГТО-легкая-атлетика-00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4365104"/>
            <a:ext cx="3255264" cy="1981200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836712"/>
            <a:ext cx="3744416" cy="532453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/>
              <a:t>Межшкольные </a:t>
            </a:r>
            <a:r>
              <a:rPr lang="ru-RU" sz="2000" b="1" dirty="0" smtClean="0"/>
              <a:t> соревнования</a:t>
            </a:r>
            <a:r>
              <a:rPr lang="ru-RU" sz="2000" dirty="0" smtClean="0"/>
              <a:t>: </a:t>
            </a:r>
            <a:r>
              <a:rPr lang="ru-RU" sz="2000" dirty="0"/>
              <a:t>Спартакиада школьников района (города), различные спортивно-массовые муниципальные мероприятия (эстафета, соревнования по видам спорта), соревнования военно-прикладной направленности и др</a:t>
            </a:r>
            <a:r>
              <a:rPr lang="ru-RU" sz="2000" dirty="0" smtClean="0"/>
              <a:t>. Цель - приобщение </a:t>
            </a:r>
            <a:r>
              <a:rPr lang="ru-RU" sz="2000" dirty="0"/>
              <a:t>учащихся к соревновательной деятельности повышенной сложности, формирование интереса к занятиям спортом, стимулирование развития моральных и личностных качеств.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20072" y="476672"/>
            <a:ext cx="3312368" cy="40011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Соревновательные формы</a:t>
            </a:r>
            <a:endParaRPr lang="ru-RU" sz="2000" b="1" dirty="0"/>
          </a:p>
        </p:txBody>
      </p:sp>
      <p:pic>
        <p:nvPicPr>
          <p:cNvPr id="5" name="Рисунок 4" descr="dsc082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700808"/>
            <a:ext cx="2675273" cy="1857538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  <p:pic>
        <p:nvPicPr>
          <p:cNvPr id="8" name="Рисунок 7" descr="010c96f5f7556fe49e0cf4eb09cb9da9e3179e46.jpg"/>
          <p:cNvPicPr>
            <a:picLocks noChangeAspect="1"/>
          </p:cNvPicPr>
          <p:nvPr/>
        </p:nvPicPr>
        <p:blipFill>
          <a:blip r:embed="rId3" cstate="print"/>
          <a:srcRect t="8001" b="13251"/>
          <a:stretch>
            <a:fillRect/>
          </a:stretch>
        </p:blipFill>
        <p:spPr>
          <a:xfrm>
            <a:off x="4860032" y="4149080"/>
            <a:ext cx="3779912" cy="2232480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83568" y="548680"/>
            <a:ext cx="7992888" cy="56886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остоянные занятия физическими упражнениями во внеурочной деятельности являются необходимыми для поддержания уровня здоровья школьников.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Система мероприятий внеурочной деятельности по физической культуре в школе способна удовлетворить различные потребности учащихся: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Физкультурно-массовые занятия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(дни здоровья, спортивные праздники) направлены на широкое привлечение учащихся к двигательной деятельности не соревновательной направленности, без выраженного противоборства и определения победителя.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Малые формы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направлены на противостояние утомлению и обучение школьников способам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саморегуляции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Учащиеся, проявляющие интерес к регулярной двигательной деятельности на основе видов спорта могут удовлетворить свои потребности, посещая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секционные занятия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Участие 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соревнованиях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 составе класса или сборной команды школы способны удовлетворить потребности учащихся в элементарной соревновательной деятельности.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7560840" cy="283154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/>
              <a:t>Под внеурочной деятельностью в рамках реализации </a:t>
            </a:r>
            <a:r>
              <a:rPr lang="ru-RU" sz="2000" dirty="0" smtClean="0"/>
              <a:t>ФГОС </a:t>
            </a:r>
            <a:r>
              <a:rPr lang="ru-RU" sz="2000" dirty="0"/>
              <a:t>понимают образовательную деятельность, осуществляемую в формах, отличных от классно-урочной и направленных на достижение личностных и </a:t>
            </a:r>
            <a:r>
              <a:rPr lang="ru-RU" sz="2000" dirty="0" err="1"/>
              <a:t>метапредметных</a:t>
            </a:r>
            <a:r>
              <a:rPr lang="ru-RU" sz="2000" dirty="0"/>
              <a:t> результатов освоения основной образовательной программы</a:t>
            </a:r>
            <a:r>
              <a:rPr lang="ru-RU" sz="2000" dirty="0" smtClean="0"/>
              <a:t>. </a:t>
            </a:r>
            <a:r>
              <a:rPr lang="ru-RU" sz="2000" dirty="0"/>
              <a:t>Г</a:t>
            </a:r>
            <a:r>
              <a:rPr lang="ru-RU" sz="2000" dirty="0" smtClean="0"/>
              <a:t>рамотно </a:t>
            </a:r>
            <a:r>
              <a:rPr lang="ru-RU" sz="2000" dirty="0"/>
              <a:t>организованные внеурочные </a:t>
            </a:r>
            <a:r>
              <a:rPr lang="ru-RU" sz="2000" dirty="0" smtClean="0"/>
              <a:t>занятия физической культурой </a:t>
            </a:r>
            <a:r>
              <a:rPr lang="ru-RU" sz="2000" dirty="0"/>
              <a:t>дополняют положительный эффект от урочных форм, и в совокупности с ними являются действенным средством физического воспитания.</a:t>
            </a:r>
          </a:p>
          <a:p>
            <a:endParaRPr lang="ru-RU" dirty="0"/>
          </a:p>
        </p:txBody>
      </p:sp>
      <p:pic>
        <p:nvPicPr>
          <p:cNvPr id="3" name="Рисунок 2" descr="c63247adf1f8d561ee2926c039b68a66.jpeg"/>
          <p:cNvPicPr>
            <a:picLocks noChangeAspect="1"/>
          </p:cNvPicPr>
          <p:nvPr/>
        </p:nvPicPr>
        <p:blipFill>
          <a:blip r:embed="rId2" cstate="print"/>
          <a:srcRect l="4347" t="17392" r="4367"/>
          <a:stretch>
            <a:fillRect/>
          </a:stretch>
        </p:blipFill>
        <p:spPr>
          <a:xfrm>
            <a:off x="683568" y="3565328"/>
            <a:ext cx="3672408" cy="2491844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  <p:pic>
        <p:nvPicPr>
          <p:cNvPr id="4" name="Рисунок 3" descr="4f0882ca40a886324213dd0a6a838aab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4028728"/>
            <a:ext cx="3456384" cy="2304256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1033858"/>
            <a:ext cx="7992888" cy="50783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Отличительные черты внеурочных </a:t>
            </a: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занятий: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Некоторые занятия может проводить не специалист: инструктор, подготовленный ученик и др. (</a:t>
            </a: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кроме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спортивных секций).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Состав занимающихся может быть как постоянным, так и меняющимся.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Для внеурочных форм занятий не разрабатываются образовательные стандарты, программы или иные нормативные документы </a:t>
            </a: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(к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роме спортивных секций, соревнований).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Неурочные формы занятий не являются обязательными для посещения.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Неурочные формы не предполагают направленной реализации комплекса задач физического воспитания (кроме спортивных секций), а направлены на решение оздоровительных или воспитательных задач.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 Неурочные формы в силу своей доступности не являются сложными для методики их проведения.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7. При проведении неурочных форм занятий не требуется осуществления видов контроля, предусмотренных для урочных форм. Осуществляется только оперативный контроль правильности выполнения упражнений, соблюдения регламента, охраны труда и др.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60648"/>
            <a:ext cx="6552728" cy="707886"/>
          </a:xfrm>
          <a:prstGeom prst="rect">
            <a:avLst/>
          </a:prstGeom>
          <a:ln w="12700">
            <a:solidFill>
              <a:srgbClr val="C000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Направления внеурочной </a:t>
            </a:r>
            <a:r>
              <a:rPr lang="ru-RU" sz="2000" b="1" dirty="0"/>
              <a:t>работы по физическому воспитанию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844824"/>
            <a:ext cx="2304256" cy="42473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Оздоровительная </a:t>
            </a:r>
            <a:r>
              <a:rPr lang="ru-RU" b="1" dirty="0"/>
              <a:t>работа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Р</a:t>
            </a:r>
            <a:r>
              <a:rPr lang="ru-RU" dirty="0" smtClean="0"/>
              <a:t>еализуется </a:t>
            </a:r>
            <a:r>
              <a:rPr lang="ru-RU" dirty="0"/>
              <a:t>через систему мероприятий двигательной деятельности, направленную на укрепление здоровья, снижение утомления и повышение работоспособности в течение учебного </a:t>
            </a:r>
            <a:r>
              <a:rPr lang="ru-RU" dirty="0" smtClean="0"/>
              <a:t>дня.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1844824"/>
            <a:ext cx="3096344" cy="42473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Спортивно-массовая </a:t>
            </a:r>
            <a:r>
              <a:rPr lang="ru-RU" b="1" dirty="0"/>
              <a:t>и оздоровительная работа</a:t>
            </a:r>
            <a:r>
              <a:rPr lang="ru-RU" dirty="0" smtClean="0"/>
              <a:t>.</a:t>
            </a:r>
          </a:p>
          <a:p>
            <a:r>
              <a:rPr lang="ru-RU" dirty="0"/>
              <a:t>Р</a:t>
            </a:r>
            <a:r>
              <a:rPr lang="ru-RU" dirty="0" smtClean="0"/>
              <a:t>еализуется </a:t>
            </a:r>
            <a:r>
              <a:rPr lang="ru-RU" dirty="0"/>
              <a:t>через двигательную деятельность, направленную на повышение общего двигательного режима школьника, привлечение к спортивно-массовой и соревновательной деятельности, формирование интересов и устойчивой потребности к регулярным занятиям физическими упражнениями.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28184" y="1844824"/>
            <a:ext cx="2520280" cy="42473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Оздоровительная </a:t>
            </a:r>
            <a:r>
              <a:rPr lang="ru-RU" b="1" dirty="0"/>
              <a:t>и воспитательная работа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Реализация </a:t>
            </a:r>
            <a:r>
              <a:rPr lang="ru-RU" dirty="0"/>
              <a:t>этого направления осуществляется через специфическую соревновательную деятельность, обеспечивающую воспитание морально-нравственных и личностных качеств, в том числе через конкурентную борьбу.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1691680" y="1124744"/>
            <a:ext cx="216024" cy="50405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211960" y="1124744"/>
            <a:ext cx="216024" cy="50405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7164288" y="1196752"/>
            <a:ext cx="216024" cy="432048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332656"/>
            <a:ext cx="6048672" cy="40011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Классификация </a:t>
            </a:r>
            <a:r>
              <a:rPr lang="ru-RU" sz="2000" b="1" dirty="0"/>
              <a:t>неурочных форм занятий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1340768"/>
            <a:ext cx="2016224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000" b="1" dirty="0"/>
              <a:t>М</a:t>
            </a:r>
            <a:r>
              <a:rPr lang="ru-RU" sz="2000" b="1" dirty="0" smtClean="0"/>
              <a:t>алые формы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1340768"/>
            <a:ext cx="2448272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Крупные формы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24128" y="1340768"/>
            <a:ext cx="3168352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Соревновательные формы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267744" y="836712"/>
            <a:ext cx="196600" cy="36004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427984" y="836712"/>
            <a:ext cx="216024" cy="36004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804248" y="908720"/>
            <a:ext cx="216024" cy="36004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938130"/>
            <a:ext cx="5616624" cy="4785995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043608" y="548680"/>
            <a:ext cx="7128792" cy="58785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Задачи внеурочных занятий физическими упражнениями: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Обеспечение условий для эффективного вхождения в учебную деятельность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вводная гимнастика).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Повышение работоспособности и противостояние утомлению в течение учебной деятельности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(физкультурные паузы и минуты, подвижные перемены).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Укрепление здоровья, увеличение объема и разнообразия двигательной деятельности учащихся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крупные формы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занятий).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Привлечение наибольшего числа учащихся к регулярным занятиям физическими упражнениями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крупные и соревновательные формы занятий).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Пропаганда физической культуры и спорта, ведения здорового образа жизни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спортивно-массовые мероприятия).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 Приобщение учащихся к спортивной и соревновательной деятельности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посещения спортивных секций, участия в соревнованиях).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56176" y="476672"/>
            <a:ext cx="2016224" cy="40011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Малые формы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052736"/>
            <a:ext cx="4032448" cy="45452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/>
              <a:t>Гимнастика до занятий (вводная гимнастика)</a:t>
            </a:r>
          </a:p>
          <a:p>
            <a:r>
              <a:rPr lang="ru-RU" sz="2000" dirty="0" smtClean="0"/>
              <a:t>Цель </a:t>
            </a:r>
            <a:r>
              <a:rPr lang="ru-RU" sz="2000" dirty="0"/>
              <a:t>-</a:t>
            </a:r>
            <a:r>
              <a:rPr lang="ru-RU" sz="2000" dirty="0" smtClean="0"/>
              <a:t> </a:t>
            </a:r>
            <a:r>
              <a:rPr lang="ru-RU" sz="2000" dirty="0"/>
              <a:t>активизация физиологических </a:t>
            </a:r>
            <a:r>
              <a:rPr lang="ru-RU" sz="2000" dirty="0" smtClean="0"/>
              <a:t>процессов. </a:t>
            </a:r>
            <a:r>
              <a:rPr lang="ru-RU" sz="2000" dirty="0"/>
              <a:t>Элементарные гимнастические упражнения позволяют легче включиться в рабочий ритм, сократить период врабатываемости, увеличить эффективность начала учебной деятельности и снизить отрицательное воздействие резкой нагрузки при включении человека в </a:t>
            </a:r>
            <a:r>
              <a:rPr lang="ru-RU" sz="2000" dirty="0" smtClean="0"/>
              <a:t>работу.</a:t>
            </a:r>
            <a:endParaRPr lang="ru-RU" sz="2000" dirty="0"/>
          </a:p>
        </p:txBody>
      </p:sp>
      <p:pic>
        <p:nvPicPr>
          <p:cNvPr id="4" name="Рисунок 3" descr="0_mediagal_131685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2852936"/>
            <a:ext cx="3936438" cy="2952328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8"/>
            <a:ext cx="5688632" cy="28623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Микропауза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активного отдыха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20—30 сек. Цель— ослабить общее или локальное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утомление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При этом происходит нормализация мозгового и периферического кровообращения.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микропауз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подбирают упражнения для снятия напряжения с глазных мышц, мышц удерживающих рабочую позу, могут выполняться упражнения в расслаблении, дыхательные упражнения,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самомассаж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т. п.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76256" y="332656"/>
            <a:ext cx="2016224" cy="40011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Малые формы</a:t>
            </a:r>
            <a:endParaRPr lang="ru-RU" sz="2000" b="1" dirty="0"/>
          </a:p>
        </p:txBody>
      </p:sp>
      <p:pic>
        <p:nvPicPr>
          <p:cNvPr id="6" name="Рисунок 5" descr="maxresdefault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3933056"/>
            <a:ext cx="4864541" cy="2736304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95536" y="260649"/>
            <a:ext cx="5400600" cy="345638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Физкультурные минуты и физкультурные паузы.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Цель этих форм — повысить работоспособность, внимание, снять мышечное напряжение и умственное утомление, предупредить нарушение осанки, повысить эмоциональный настрой учащихся.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Физкультурная минута в режиме дня школьника проводится во второй половине урока, когда заметно утомление и необходимо повысить работоспособность.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2160" y="980728"/>
            <a:ext cx="2808312" cy="37856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/>
              <a:t>Подвижные (динамические) перемены</a:t>
            </a:r>
          </a:p>
          <a:p>
            <a:r>
              <a:rPr lang="ru-RU" sz="2000" dirty="0"/>
              <a:t>Физические упражнения на удлиненных переменах проводятся с целью снижения утомления, возникшего в результате учебной деятельности школьников.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76256" y="332656"/>
            <a:ext cx="2016224" cy="40011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Малые формы</a:t>
            </a:r>
            <a:endParaRPr lang="ru-RU" sz="2000" b="1" dirty="0"/>
          </a:p>
        </p:txBody>
      </p:sp>
      <p:pic>
        <p:nvPicPr>
          <p:cNvPr id="8" name="Рисунок 7" descr="maxresdefault (4).jpg"/>
          <p:cNvPicPr>
            <a:picLocks noChangeAspect="1"/>
          </p:cNvPicPr>
          <p:nvPr/>
        </p:nvPicPr>
        <p:blipFill>
          <a:blip r:embed="rId2" cstate="print"/>
          <a:srcRect l="12200" t="15000" r="9051"/>
          <a:stretch>
            <a:fillRect/>
          </a:stretch>
        </p:blipFill>
        <p:spPr>
          <a:xfrm>
            <a:off x="1115616" y="3843041"/>
            <a:ext cx="4536504" cy="2754351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1080</Words>
  <Application>Microsoft Office PowerPoint</Application>
  <PresentationFormat>Экран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Внеурочная деятельность по физической культуре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Внеурочная деятельность по физической культуре</dc:title>
  <dc:creator>Paul</dc:creator>
  <cp:lastModifiedBy>Paul</cp:lastModifiedBy>
  <cp:revision>36</cp:revision>
  <dcterms:created xsi:type="dcterms:W3CDTF">2022-11-03T15:21:18Z</dcterms:created>
  <dcterms:modified xsi:type="dcterms:W3CDTF">2022-11-04T15:37:55Z</dcterms:modified>
</cp:coreProperties>
</file>