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19" r:id="rId2"/>
  </p:sldMasterIdLst>
  <p:sldIdLst>
    <p:sldId id="262" r:id="rId3"/>
    <p:sldId id="264" r:id="rId4"/>
    <p:sldId id="265" r:id="rId5"/>
    <p:sldId id="266" r:id="rId6"/>
    <p:sldId id="280" r:id="rId7"/>
    <p:sldId id="267" r:id="rId8"/>
    <p:sldId id="281" r:id="rId9"/>
    <p:sldId id="268" r:id="rId10"/>
    <p:sldId id="282" r:id="rId11"/>
    <p:sldId id="269" r:id="rId12"/>
    <p:sldId id="270" r:id="rId13"/>
    <p:sldId id="283" r:id="rId14"/>
    <p:sldId id="271" r:id="rId15"/>
    <p:sldId id="284" r:id="rId16"/>
    <p:sldId id="272" r:id="rId17"/>
    <p:sldId id="285" r:id="rId18"/>
    <p:sldId id="273" r:id="rId19"/>
    <p:sldId id="286" r:id="rId20"/>
    <p:sldId id="274" r:id="rId21"/>
    <p:sldId id="287" r:id="rId22"/>
    <p:sldId id="275" r:id="rId23"/>
    <p:sldId id="288" r:id="rId24"/>
    <p:sldId id="276" r:id="rId25"/>
    <p:sldId id="290" r:id="rId26"/>
    <p:sldId id="277" r:id="rId27"/>
    <p:sldId id="291" r:id="rId28"/>
    <p:sldId id="278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4E936-1725-4A76-83C8-ACF7F4340D7F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5772E-5686-41C2-B91C-0FA77F2AD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A570-D750-40C3-A942-8AC9BE9967F1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C5AFE-8BCA-466E-90AC-7C58DE18B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1D247-495C-484B-A571-16D01E98F8A3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4CD33-FB2A-4BF7-B2A1-967216025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CE14C4AE-43B8-43BF-8B92-DD6EED37467E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35A533F1-CC14-4A89-974C-339EAC442F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3115338C-422E-4D60-992F-848D6C079E83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6216FE43-57C9-457E-A280-3052B44FCE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DAADBE06-A7C0-4A7D-92E9-4B9932B0A0F2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32878512-1118-4A4C-8455-87EA23CFEB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76F372-F1BF-465E-8901-85548E2BC5D4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9874CF-7A22-45D6-A58F-5170BFD054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7C18BF-EA6A-41C1-A13F-F71CCD879E90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1A746-8BB2-4A90-A220-32522E9E80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621B645-AC5E-44B7-8D4B-CF0144195032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0F4FEBDC-6E9C-4C04-9468-2E8BCB90D5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C12BA1-C6A5-4F04-8DBB-41244855FFA7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7A03D-2137-4666-B37B-3C456EA5D0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BB8B4568-A160-4EC4-8E58-F1DFE0C029C6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0CB7F7B3-704D-4911-A113-25E4A5679A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83C6A-24B9-41EA-BF25-74A1512C7424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CFCD3-D466-4973-8CB4-0674D4315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33391814-07FC-4C93-B90F-C232082DCD51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59C351F8-05BB-4B68-A885-37B300A135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0FE37F-9A6A-496D-A1AD-2DA98955B8F1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2B33C-8C26-4C6C-8F21-B4FDCB641B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2E18-176C-4320-8534-7A2BE3541169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BCA36-0085-4A8F-B6BE-54A5E2869A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E5E26-0100-4760-BDB2-132494EC4C07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B0340-3E90-4597-92CD-64C311569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E68FB-29E6-423F-85A7-44352CE51708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92C28-14B0-4DB0-A873-86D9104A3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B017F-6170-4DF1-B90C-6DB1D2E24E16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CE7BF-0D93-4E43-8063-1A3D3E7AD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7967A-2639-4DBE-9BB6-E74579A76861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7682F-98D5-4DA3-A7D9-B27E02269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AB5B3-637B-49FC-8E04-685C2502D8DF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7970-4CD8-452A-A19A-5BB636E84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C74FE-97A8-4A99-B480-7CC0CA504C86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92FD4-800F-442F-8FEF-D20B087F2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E3CC4-A921-4AFA-A830-741339DDB188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B7EBC-45B6-4CCE-9252-055A245D4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E2C8DFF-2614-4D91-BCF7-9CBA02768413}" type="datetimeFigureOut">
              <a:rPr lang="ru-RU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99C611E-3643-4F92-8B22-575FDB6B6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E2C8DFF-2614-4D91-BCF7-9CBA02768413}" type="datetimeFigureOut">
              <a:rPr lang="ru-RU" smtClean="0"/>
              <a:pPr>
                <a:defRPr/>
              </a:pPr>
              <a:t>19.01.2018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99C611E-3643-4F92-8B22-575FDB6B69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consultant.ru/online/base/?req=doc;base=LAW;n=95509;dst=100036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consultant.ru/online/base/?req=doc;base=LAW;n=99197;dst=100104" TargetMode="Externa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 descr="D:\СОЦ ПЕДАГОГ  2011\МОИ презентации\Административная ответственность\4415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813" y="2382838"/>
            <a:ext cx="3889375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D:\СОЦ ПЕДАГОГ  2011\МОИ презентации\Административная ответственность\comend_4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1052513"/>
            <a:ext cx="27003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379413" y="1079500"/>
            <a:ext cx="5905500" cy="1873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/>
              <a:t>Маленькие дети </a:t>
            </a:r>
            <a:br>
              <a:rPr lang="ru-RU" sz="4000" b="1" dirty="0"/>
            </a:br>
            <a:r>
              <a:rPr lang="ru-RU" sz="4000" b="1" dirty="0"/>
              <a:t>     – большие проблемы!</a:t>
            </a:r>
            <a:endParaRPr lang="ru-RU" sz="4000" b="1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5288" y="5864225"/>
            <a:ext cx="7848600" cy="82073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Административная и Уголовная ответственность несовершеннолетних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spcAft>
                <a:spcPts val="2250"/>
              </a:spcAft>
            </a:pPr>
            <a:r>
              <a:rPr lang="ru-RU" sz="2900" b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Уголовная  ответственность несовершеннолетних.</a:t>
            </a:r>
            <a:r>
              <a:rPr lang="ru-RU" sz="13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3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endParaRPr lang="ru-RU" sz="4000" smtClean="0"/>
          </a:p>
        </p:txBody>
      </p:sp>
      <p:pic>
        <p:nvPicPr>
          <p:cNvPr id="34818" name="Picture 3" descr="D:\СОЦ ПЕДАГОГ  2011\МОИ презентации\Драки школьников РОЛИК ОВД\jailbig.jpg"/>
          <p:cNvPicPr>
            <a:picLocks noChangeAspect="1" noChangeArrowheads="1"/>
          </p:cNvPicPr>
          <p:nvPr/>
        </p:nvPicPr>
        <p:blipFill>
          <a:blip r:embed="rId2"/>
          <a:srcRect l="143" t="-44" r="32352" b="44"/>
          <a:stretch>
            <a:fillRect/>
          </a:stretch>
        </p:blipFill>
        <p:spPr bwMode="auto">
          <a:xfrm>
            <a:off x="2159000" y="1709738"/>
            <a:ext cx="6215063" cy="488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2" descr="D:\Д Т Г\Pictures\КОНСТИТУЦИЯ\уу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052513"/>
            <a:ext cx="1908175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388" y="2225675"/>
            <a:ext cx="8507412" cy="3900488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b="1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Статья 87. </a:t>
            </a: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Уголовная ответственность несовершеннолетних</a:t>
            </a:r>
            <a:endParaRPr lang="ru-RU" sz="2800" smtClean="0"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115000"/>
              </a:lnSpc>
              <a:buFont typeface="Arial" charset="0"/>
              <a:buNone/>
            </a:pPr>
            <a:endParaRPr lang="ru-RU" sz="2800" smtClean="0"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1. Несовершеннолетними признаются лица, которым ко времени совершения преступления исполнилось четырнадцать, но не исполнилось восемнадцати лет.</a:t>
            </a:r>
            <a:endParaRPr lang="ru-RU" sz="2400" smtClean="0"/>
          </a:p>
        </p:txBody>
      </p:sp>
      <p:pic>
        <p:nvPicPr>
          <p:cNvPr id="35843" name="Picture 2" descr="D:\СОЦ ПЕДАГОГ  2011\МОИ презентации\Административная ответственность\16.02 jjorozjj 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88913"/>
            <a:ext cx="2719388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СОЦ ПЕДАГОГ  2011\МОИ презентации\КОНФЛИКТ\72724237_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87824" y="5579"/>
            <a:ext cx="5143500" cy="6858000"/>
          </a:xfrm>
        </p:spPr>
      </p:pic>
      <p:pic>
        <p:nvPicPr>
          <p:cNvPr id="36867" name="Picture 2" descr="D:\Д Т Г\Pictures\КОНСТИТУЦИЯ\уу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81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513"/>
            <a:ext cx="8229600" cy="5073650"/>
          </a:xfrm>
        </p:spPr>
        <p:txBody>
          <a:bodyPr>
            <a:normAutofit/>
          </a:bodyPr>
          <a:lstStyle/>
          <a:p>
            <a:pPr indent="0" algn="just">
              <a:lnSpc>
                <a:spcPct val="95000"/>
              </a:lnSpc>
              <a:spcAft>
                <a:spcPts val="1000"/>
              </a:spcAft>
              <a:buFont typeface="Arial" charset="0"/>
              <a:buNone/>
            </a:pPr>
            <a:endParaRPr lang="ru-RU" sz="2500" b="1" smtClean="0">
              <a:solidFill>
                <a:srgbClr val="0070C0"/>
              </a:solidFill>
              <a:latin typeface="Arial" charset="0"/>
              <a:cs typeface="Times New Roman" pitchFamily="18" charset="0"/>
            </a:endParaRPr>
          </a:p>
          <a:p>
            <a:pPr indent="0" algn="just">
              <a:lnSpc>
                <a:spcPct val="95000"/>
              </a:lnSpc>
              <a:spcAft>
                <a:spcPts val="1000"/>
              </a:spcAft>
              <a:buFont typeface="Arial" charset="0"/>
              <a:buNone/>
            </a:pPr>
            <a:endParaRPr lang="ru-RU" sz="2500" b="1" smtClean="0">
              <a:solidFill>
                <a:srgbClr val="0070C0"/>
              </a:solidFill>
              <a:latin typeface="Arial" charset="0"/>
              <a:cs typeface="Times New Roman" pitchFamily="18" charset="0"/>
            </a:endParaRPr>
          </a:p>
          <a:p>
            <a:pPr indent="0">
              <a:lnSpc>
                <a:spcPct val="9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500" b="1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Статья 87. </a:t>
            </a:r>
            <a:r>
              <a:rPr lang="ru-RU" sz="25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Уголовная ответственность несовершеннолетних</a:t>
            </a:r>
            <a:endParaRPr lang="ru-RU" sz="2200" smtClean="0"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95000"/>
              </a:lnSpc>
              <a:buFont typeface="Arial" charset="0"/>
              <a:buNone/>
            </a:pPr>
            <a:endParaRPr lang="ru-RU" sz="2200" smtClean="0"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9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2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2. К несовершеннолетним, совершившим преступления, могут быть применены принудительные меры воспитательного воздействия либо им может быть назначено наказание, а при освобождении от наказания судом они могут быть также помещены в специальное учебно-воспитательное учреждение закрытого типа органа управления образованием.</a:t>
            </a:r>
            <a:endParaRPr lang="ru-RU" sz="2200" smtClean="0"/>
          </a:p>
        </p:txBody>
      </p:sp>
      <p:pic>
        <p:nvPicPr>
          <p:cNvPr id="37890" name="Picture 2" descr="D:\СОЦ ПЕДАГОГ  2011\МОИ презентации\Административная ответственность\53e639e7002f10fb4adafc919a31430b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0300" y="115888"/>
            <a:ext cx="2776538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8914" name="Picture 2" descr="D:\СОЦ ПЕДАГОГ  2011\МОИ презентации\Административная ответственность\299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463" y="0"/>
            <a:ext cx="9126537" cy="6845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b="1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Статья 88</a:t>
            </a: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 Виды наказаний, назначаемых несовершеннолетним</a:t>
            </a:r>
            <a:endParaRPr lang="ru-RU" sz="2800" smtClean="0"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AutoNum type="arabicPeriod"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Видами наказаний, назначаемых несовершеннолетним, являются:</a:t>
            </a:r>
            <a:r>
              <a:rPr lang="ru-RU" sz="2400" smtClean="0">
                <a:cs typeface="Times New Roman" pitchFamily="18" charset="0"/>
              </a:rPr>
              <a:t>    </a:t>
            </a:r>
            <a:endParaRPr lang="en-US" sz="2400" smtClean="0">
              <a:cs typeface="Times New Roman" pitchFamily="18" charset="0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400" smtClean="0">
                <a:cs typeface="Times New Roman" pitchFamily="18" charset="0"/>
              </a:rPr>
              <a:t>   </a:t>
            </a: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а) штраф;</a:t>
            </a:r>
            <a:endParaRPr lang="ru-RU" sz="2400" smtClean="0"/>
          </a:p>
          <a:p>
            <a:pPr indent="0"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  б) лишение права заниматься определенной деятельностью;</a:t>
            </a:r>
            <a:endParaRPr lang="ru-RU" sz="2400" smtClean="0"/>
          </a:p>
        </p:txBody>
      </p:sp>
      <p:pic>
        <p:nvPicPr>
          <p:cNvPr id="39939" name="Picture 2" descr="D:\СОЦ ПЕДАГОГ  2011\МОИ презентации\Административная ответственность\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581525"/>
            <a:ext cx="213677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ДТГ\Рабочий стол\налогоплательщик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5922" r="21057"/>
          <a:stretch>
            <a:fillRect/>
          </a:stretch>
        </p:blipFill>
        <p:spPr>
          <a:xfrm>
            <a:off x="1924050" y="0"/>
            <a:ext cx="5481638" cy="6858000"/>
          </a:xfrm>
        </p:spPr>
      </p:pic>
      <p:pic>
        <p:nvPicPr>
          <p:cNvPr id="40963" name="Picture 2" descr="D:\Д Т Г\Pictures\КОНСТИТУЦИЯ\уу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81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ъект 2"/>
          <p:cNvSpPr>
            <a:spLocks noGrp="1"/>
          </p:cNvSpPr>
          <p:nvPr>
            <p:ph sz="quarter"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b="1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Статья 88. </a:t>
            </a: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Виды наказаний, назначаемых несовершеннолетним</a:t>
            </a:r>
            <a:endParaRPr lang="ru-RU" sz="2800" smtClean="0">
              <a:ea typeface="Calibri" pitchFamily="34" charset="0"/>
              <a:cs typeface="Times New Roman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endParaRPr lang="ru-RU" sz="240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в) обязательные работы;</a:t>
            </a:r>
            <a:endParaRPr lang="ru-RU" sz="2400" smtClean="0"/>
          </a:p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г) исправительные работы;</a:t>
            </a:r>
            <a:endParaRPr lang="ru-RU" sz="2400" smtClean="0"/>
          </a:p>
        </p:txBody>
      </p:sp>
      <p:pic>
        <p:nvPicPr>
          <p:cNvPr id="41987" name="Picture 2" descr="D:\СОЦ ПЕДАГОГ  2011\МОИ презентации\Административная ответственность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188913"/>
            <a:ext cx="2171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ДТГ\Pictures\КОНФЛИКТ\38341829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30400" y="0"/>
            <a:ext cx="5018088" cy="6862763"/>
          </a:xfrm>
        </p:spPr>
      </p:pic>
      <p:pic>
        <p:nvPicPr>
          <p:cNvPr id="43011" name="Picture 2" descr="D:\Д Т Г\Pictures\КОНСТИТУЦИЯ\уу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81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35150"/>
            <a:ext cx="8229600" cy="4291013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b="1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Статья 88. </a:t>
            </a: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Виды наказаний, назначаемых несовершеннолетним</a:t>
            </a:r>
            <a:endParaRPr lang="ru-RU" sz="2800" smtClean="0"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115000"/>
              </a:lnSpc>
              <a:buFont typeface="Arial" charset="0"/>
              <a:buNone/>
            </a:pP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ru-RU" sz="2800" smtClean="0"/>
          </a:p>
          <a:p>
            <a:pPr indent="0" algn="just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6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д) ограничение свободы;</a:t>
            </a:r>
            <a:r>
              <a:rPr lang="ru-RU" sz="2600" smtClean="0">
                <a:cs typeface="Times New Roman" pitchFamily="18" charset="0"/>
              </a:rPr>
              <a:t> </a:t>
            </a:r>
            <a:r>
              <a:rPr lang="ru-RU" sz="26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(п. "д" в ред. Федерального </a:t>
            </a:r>
            <a:r>
              <a:rPr lang="ru-RU" sz="2600" smtClean="0">
                <a:solidFill>
                  <a:srgbClr val="666699"/>
                </a:solidFill>
                <a:latin typeface="Arial" charset="0"/>
                <a:cs typeface="Times New Roman" pitchFamily="18" charset="0"/>
                <a:hlinkClick r:id="rId2" tooltip="Федеральный закон от 27.12.2009 N 377-ФЗ &quot;О внесении изменений в отдельные законодательные акты Российской Федерации в связи с введением в действие положений Уголовного кодекса Российской Федерации и Уголовно-исполнительного кодекса Российской Федерации о"/>
              </a:rPr>
              <a:t>закона</a:t>
            </a:r>
            <a:r>
              <a:rPr lang="ru-RU" sz="26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от 27.12.2009 N 377-ФЗ)</a:t>
            </a:r>
            <a:endParaRPr lang="ru-RU" sz="2600" smtClean="0"/>
          </a:p>
          <a:p>
            <a:pPr indent="0" algn="just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6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е) лишение свободы на определенный срок.</a:t>
            </a:r>
            <a:endParaRPr lang="ru-RU" sz="2600" smtClean="0"/>
          </a:p>
          <a:p>
            <a:pPr indent="0"/>
            <a:endParaRPr lang="ru-RU" smtClean="0"/>
          </a:p>
        </p:txBody>
      </p:sp>
      <p:pic>
        <p:nvPicPr>
          <p:cNvPr id="44034" name="Picture 2" descr="D:\СОЦ ПЕДАГОГ  2011\МОИ презентации\Административная ответственность\4aa8f3e5ad744__292!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88913"/>
            <a:ext cx="3235325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825" y="3571875"/>
            <a:ext cx="6178550" cy="2643188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nstantia"/>
                <a:ea typeface="+mn-ea"/>
                <a:cs typeface="+mn-cs"/>
              </a:rPr>
              <a:t>Над принятием законов думают </a:t>
            </a:r>
            <a:r>
              <a:rPr lang="ru-RU" dirty="0" smtClean="0">
                <a:latin typeface="Constantia"/>
                <a:ea typeface="+mn-ea"/>
                <a:cs typeface="+mn-cs"/>
              </a:rPr>
              <a:t>сотни людей, </a:t>
            </a:r>
            <a:r>
              <a:rPr lang="ru-RU" dirty="0">
                <a:latin typeface="Constantia"/>
                <a:ea typeface="+mn-ea"/>
                <a:cs typeface="+mn-cs"/>
              </a:rPr>
              <a:t>а над тем, как обойти закон, думают </a:t>
            </a:r>
            <a:r>
              <a:rPr lang="ru-RU" dirty="0" smtClean="0">
                <a:latin typeface="Constantia"/>
                <a:ea typeface="+mn-ea"/>
                <a:cs typeface="+mn-cs"/>
              </a:rPr>
              <a:t>миллионы.</a:t>
            </a:r>
            <a:r>
              <a:rPr lang="ru-RU" dirty="0">
                <a:latin typeface="Constantia"/>
                <a:ea typeface="+mn-ea"/>
                <a:cs typeface="+mn-cs"/>
              </a:rPr>
              <a:t/>
            </a:r>
            <a:br>
              <a:rPr lang="ru-RU" dirty="0">
                <a:latin typeface="Constantia"/>
                <a:ea typeface="+mn-ea"/>
                <a:cs typeface="+mn-cs"/>
              </a:rPr>
            </a:br>
            <a:r>
              <a:rPr lang="ru-RU" b="1" i="1" dirty="0" smtClean="0"/>
              <a:t> 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26626" name="Содержимое 1"/>
          <p:cNvSpPr>
            <a:spLocks noGrp="1"/>
          </p:cNvSpPr>
          <p:nvPr>
            <p:ph sz="quarter" idx="1"/>
          </p:nvPr>
        </p:nvSpPr>
        <p:spPr>
          <a:xfrm>
            <a:off x="6300788" y="5548313"/>
            <a:ext cx="2471737" cy="13096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В. В. Путин</a:t>
            </a:r>
          </a:p>
        </p:txBody>
      </p:sp>
      <p:pic>
        <p:nvPicPr>
          <p:cNvPr id="26627" name="Picture 2" descr="F:\ИГРЫ ПО ПРАВУ УМЦ\067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188913"/>
            <a:ext cx="241141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D:\СОЦ ПЕДАГОГ  2011\МОИ презентации\Административная ответственность\12529062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1002" r="20229"/>
          <a:stretch>
            <a:fillRect/>
          </a:stretch>
        </p:blipFill>
        <p:spPr>
          <a:xfrm>
            <a:off x="2699792" y="0"/>
            <a:ext cx="5337175" cy="6858000"/>
          </a:xfrm>
        </p:spPr>
      </p:pic>
      <p:pic>
        <p:nvPicPr>
          <p:cNvPr id="45059" name="Picture 2" descr="D:\Д Т Г\Pictures\КОНСТИТУЦИЯ\уу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7034"/>
            <a:ext cx="19081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8313" y="1700213"/>
            <a:ext cx="8229600" cy="4786312"/>
          </a:xfrm>
        </p:spPr>
        <p:txBody>
          <a:bodyPr>
            <a:normAutofit/>
          </a:bodyPr>
          <a:lstStyle/>
          <a:p>
            <a:pPr indent="0">
              <a:lnSpc>
                <a:spcPct val="105000"/>
              </a:lnSpc>
              <a:spcAft>
                <a:spcPts val="1000"/>
              </a:spcAft>
              <a:buFont typeface="Arial" charset="0"/>
              <a:buNone/>
            </a:pPr>
            <a:r>
              <a:rPr lang="ru-RU" b="1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Статья 90. </a:t>
            </a: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Применение принудительных мер воспитательного воздействия</a:t>
            </a:r>
            <a:r>
              <a:rPr lang="ru-RU" sz="2800" smtClean="0">
                <a:cs typeface="Times New Roman" pitchFamily="18" charset="0"/>
              </a:rPr>
              <a:t>.</a:t>
            </a:r>
            <a:endParaRPr lang="ru-RU" sz="2800" smtClean="0">
              <a:ea typeface="Calibri" pitchFamily="34" charset="0"/>
              <a:cs typeface="Times New Roman" pitchFamily="18" charset="0"/>
            </a:endParaRPr>
          </a:p>
          <a:p>
            <a:pPr indent="0" algn="just">
              <a:lnSpc>
                <a:spcPct val="10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1. Несовершеннолетний, совершивший преступление небольшой или средней тяжести, может быть освобожден от уголовной ответственности, если будет признано, что его исправление может быть достигнуто путем применения принудительных мер воспитательного воздействия.</a:t>
            </a:r>
            <a:r>
              <a:rPr lang="ru-RU" sz="2400" smtClean="0">
                <a:cs typeface="Times New Roman" pitchFamily="18" charset="0"/>
              </a:rPr>
              <a:t> </a:t>
            </a: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(в ред. Федерального </a:t>
            </a:r>
            <a:r>
              <a:rPr lang="ru-RU" sz="2400" smtClean="0">
                <a:solidFill>
                  <a:srgbClr val="666699"/>
                </a:solidFill>
                <a:latin typeface="Arial" charset="0"/>
                <a:cs typeface="Times New Roman" pitchFamily="18" charset="0"/>
                <a:hlinkClick r:id="rId2" tooltip="Федеральный закон от 08.12.2003 N 162-ФЗ (ред. от 07.04.2010) &quot;О внесении изменений и дополнений в Уголовный кодекс Российской Федерации&quot;"/>
              </a:rPr>
              <a:t>закона</a:t>
            </a: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от 08.12.2003 N 162-ФЗ)</a:t>
            </a:r>
            <a:endParaRPr lang="ru-RU" sz="2400" smtClean="0"/>
          </a:p>
          <a:p>
            <a:pPr indent="0" algn="just">
              <a:lnSpc>
                <a:spcPct val="105000"/>
              </a:lnSpc>
              <a:spcAft>
                <a:spcPts val="1000"/>
              </a:spcAft>
              <a:buFont typeface="Arial" charset="0"/>
              <a:buNone/>
            </a:pPr>
            <a:endParaRPr lang="ru-RU" sz="2800" smtClean="0"/>
          </a:p>
        </p:txBody>
      </p:sp>
      <p:pic>
        <p:nvPicPr>
          <p:cNvPr id="46082" name="Picture 2" descr="D:\СОЦ ПЕДАГОГ  2011\МОИ презентации\Административная ответственность\361435_image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188913"/>
            <a:ext cx="17732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ДТГ\Pictures\КОНФЛИКТ\1277197147_12922817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r="40096"/>
          <a:stretch>
            <a:fillRect/>
          </a:stretch>
        </p:blipFill>
        <p:spPr>
          <a:xfrm>
            <a:off x="1908175" y="20638"/>
            <a:ext cx="5697538" cy="6742112"/>
          </a:xfrm>
        </p:spPr>
      </p:pic>
      <p:pic>
        <p:nvPicPr>
          <p:cNvPr id="47107" name="Picture 2" descr="D:\Д Т Г\Pictures\КОНСТИТУЦИЯ\уу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81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317750"/>
            <a:ext cx="8229600" cy="3808413"/>
          </a:xfrm>
        </p:spPr>
        <p:txBody>
          <a:bodyPr>
            <a:normAutofit/>
          </a:bodyPr>
          <a:lstStyle/>
          <a:p>
            <a:pPr indent="0">
              <a:lnSpc>
                <a:spcPct val="10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700" b="1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Статья 90. </a:t>
            </a:r>
            <a:r>
              <a:rPr lang="ru-RU" sz="27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Применение принудительных мер воспитательного воздействия</a:t>
            </a:r>
            <a:endParaRPr lang="ru-RU" sz="2400" smtClean="0"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105000"/>
              </a:lnSpc>
              <a:buFont typeface="Arial" charset="0"/>
              <a:buNone/>
            </a:pPr>
            <a:r>
              <a:rPr lang="ru-RU" sz="27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ru-RU" sz="2400" smtClean="0"/>
          </a:p>
          <a:p>
            <a:pPr indent="0">
              <a:lnSpc>
                <a:spcPct val="10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0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2. Несовершеннолетнему могут быть назначены следующие принудительные меры воспитательного воздействия:</a:t>
            </a:r>
            <a:endParaRPr lang="ru-RU" sz="2000" smtClean="0"/>
          </a:p>
          <a:p>
            <a:pPr indent="0">
              <a:lnSpc>
                <a:spcPct val="10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0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а) предупреждение;</a:t>
            </a:r>
            <a:endParaRPr lang="ru-RU" sz="2000" smtClean="0"/>
          </a:p>
          <a:p>
            <a:pPr indent="0">
              <a:lnSpc>
                <a:spcPct val="10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0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б) передача под надзор родителей или лиц, их заменяющих, либо специализированного государственного органа;</a:t>
            </a:r>
            <a:endParaRPr lang="ru-RU" sz="2000" smtClean="0"/>
          </a:p>
        </p:txBody>
      </p:sp>
      <p:pic>
        <p:nvPicPr>
          <p:cNvPr id="48130" name="Picture 2" descr="D:\СОЦ ПЕДАГОГ  2011\МОИ презентации\Драки школьников РОЛИК ОВД\medium_382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60350"/>
            <a:ext cx="27416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D:\Дунюшина     Т. Г\курсы Саратов\курсы саратов\крик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-25206"/>
            <a:ext cx="5472608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2" descr="D:\Д Т Г\Pictures\КОНСТИТУЦИЯ\уу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81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613"/>
            <a:ext cx="8229600" cy="5289550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b="1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Статья 90. </a:t>
            </a: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Применение принудительных мер воспитательного воздействия</a:t>
            </a:r>
            <a:endParaRPr lang="ru-RU" sz="2800" smtClean="0"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115000"/>
              </a:lnSpc>
              <a:buFont typeface="Arial" charset="0"/>
              <a:buNone/>
            </a:pP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ru-RU" sz="2800" smtClean="0"/>
          </a:p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в) возложение обязанности загладить причиненный вред;</a:t>
            </a:r>
            <a:endParaRPr lang="ru-RU" sz="2400" smtClean="0"/>
          </a:p>
          <a:p>
            <a:pPr indent="0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г) ограничение досуга и установление особых требований к поведению несовершеннолетнего.</a:t>
            </a:r>
            <a:endParaRPr lang="ru-RU" sz="2400" smtClean="0"/>
          </a:p>
          <a:p>
            <a:pPr indent="0"/>
            <a:endParaRPr lang="ru-RU" smtClean="0"/>
          </a:p>
        </p:txBody>
      </p:sp>
      <p:pic>
        <p:nvPicPr>
          <p:cNvPr id="50178" name="Picture 2" descr="D:\СОЦ ПЕДАГОГ  2011\МОИ презентации\Драки школьников РОЛИК ОВД\1216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45085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D:\Дунюшина     Т. Г\курсы Саратов\курсы саратов\суб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0"/>
            <a:ext cx="5184775" cy="6913563"/>
          </a:xfrm>
        </p:spPr>
      </p:pic>
      <p:pic>
        <p:nvPicPr>
          <p:cNvPr id="51203" name="Picture 2" descr="D:\Д Т Г\Pictures\КОНСТИТУЦИЯ\уу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81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3" descr="F:\ИГРЫ ПО ПРАВУ УМЦ\47348CAT2PBX7CAS5P4X7CAQWE1QXCAHYLQ6XCAR5H7MFCAK1B1C8CAHZH9S7CAUJZTY1CAYQP89LCA61H78MCA8OCAWMCA55TYR8CACYWXS6CAFX2WQWCAS4LYI2CAQ284ALCAWLTY10CAEXIWJ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05038"/>
            <a:ext cx="467360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462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4800" b="1" i="1" dirty="0">
                <a:latin typeface="Arbat" pitchFamily="2" charset="0"/>
                <a:ea typeface="Times New Roman" pitchFamily="18" charset="0"/>
                <a:cs typeface="Arial" pitchFamily="34" charset="0"/>
              </a:rPr>
              <a:t>Мы должны быть рабами законов, чтобы быть свободными.</a:t>
            </a:r>
            <a:r>
              <a:rPr lang="ru-RU" sz="4800" b="1" dirty="0">
                <a:latin typeface="Arbat" pitchFamily="2" charset="0"/>
                <a:ea typeface="+mn-ea"/>
                <a:cs typeface="+mn-cs"/>
              </a:rPr>
              <a:t/>
            </a:r>
            <a:br>
              <a:rPr lang="ru-RU" sz="4800" b="1" dirty="0">
                <a:latin typeface="Arbat" pitchFamily="2" charset="0"/>
                <a:ea typeface="+mn-ea"/>
                <a:cs typeface="+mn-cs"/>
              </a:rPr>
            </a:br>
            <a:endParaRPr lang="ru-RU" sz="4800" b="1" dirty="0"/>
          </a:p>
        </p:txBody>
      </p:sp>
      <p:sp>
        <p:nvSpPr>
          <p:cNvPr id="52227" name="Объект 2"/>
          <p:cNvSpPr>
            <a:spLocks noGrp="1"/>
          </p:cNvSpPr>
          <p:nvPr>
            <p:ph sz="quarter" idx="1"/>
          </p:nvPr>
        </p:nvSpPr>
        <p:spPr>
          <a:xfrm>
            <a:off x="6300788" y="3789363"/>
            <a:ext cx="2386012" cy="2336800"/>
          </a:xfrm>
        </p:spPr>
        <p:txBody>
          <a:bodyPr/>
          <a:lstStyle/>
          <a:p>
            <a:pPr marL="0" indent="0" algn="r">
              <a:buFont typeface="Arial" charset="0"/>
              <a:buNone/>
            </a:pPr>
            <a:r>
              <a:rPr lang="ru-RU" sz="2400" i="1" smtClean="0"/>
              <a:t>Цицерон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288" y="476250"/>
            <a:ext cx="8229600" cy="208915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2250"/>
              </a:spcAft>
              <a:buFont typeface="Arial" charset="0"/>
              <a:buNone/>
            </a:pPr>
            <a:r>
              <a:rPr lang="ru-RU" b="1" smtClean="0">
                <a:latin typeface="Arial" charset="0"/>
                <a:cs typeface="Times New Roman" pitchFamily="18" charset="0"/>
              </a:rPr>
              <a:t>Административное правонарушение и административная ответственность несовершеннолетних.</a:t>
            </a:r>
            <a:endParaRPr lang="ru-RU" sz="1400" smtClean="0"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mtClean="0"/>
          </a:p>
        </p:txBody>
      </p:sp>
      <p:pic>
        <p:nvPicPr>
          <p:cNvPr id="27650" name="Picture 2" descr="D:\СОЦ ПЕДАГОГ  2011\МОИ презентации\Административная ответственность\xrjofq9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008313"/>
            <a:ext cx="371633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5" descr="D:\СОЦ ПЕДАГОГ  2011\МОИ презентации\Административная ответственность\21614-278706-19-obl-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492375"/>
            <a:ext cx="2695575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600200"/>
            <a:ext cx="864235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95000"/>
              </a:lnSpc>
              <a:buFont typeface="Arial" charset="0"/>
              <a:buNone/>
            </a:pPr>
            <a:r>
              <a:rPr lang="ru-RU" sz="3000" b="1" smtClean="0">
                <a:solidFill>
                  <a:srgbClr val="000080"/>
                </a:solidFill>
                <a:latin typeface="Arial" charset="0"/>
                <a:cs typeface="Times New Roman" pitchFamily="18" charset="0"/>
              </a:rPr>
              <a:t>Статья 2.1.</a:t>
            </a:r>
            <a:r>
              <a:rPr lang="ru-RU" sz="30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Административное                         правонарушение</a:t>
            </a:r>
            <a:endParaRPr lang="ru-RU" sz="4100" smtClean="0"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95000"/>
              </a:lnSpc>
              <a:buFont typeface="Arial" charset="0"/>
              <a:buNone/>
            </a:pPr>
            <a:endParaRPr lang="ru-RU" sz="260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marL="0" indent="0">
              <a:lnSpc>
                <a:spcPct val="95000"/>
              </a:lnSpc>
              <a:buFont typeface="Arial" charset="0"/>
              <a:buNone/>
            </a:pPr>
            <a:r>
              <a:rPr lang="ru-RU" sz="26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1.Административным правонарушением признается противоправное, виновное действие (бездействие) физического или юридического лица, за которое настоящим Кодексом или законами субъектов Российской Федерации об административных правонарушениях установлена административная ответственность.</a:t>
            </a:r>
            <a:endParaRPr lang="ru-RU" sz="2600" smtClean="0"/>
          </a:p>
          <a:p>
            <a:pPr marL="0" indent="0">
              <a:lnSpc>
                <a:spcPct val="80000"/>
              </a:lnSpc>
            </a:pPr>
            <a:endParaRPr lang="ru-RU" sz="3000" smtClean="0"/>
          </a:p>
        </p:txBody>
      </p:sp>
      <p:pic>
        <p:nvPicPr>
          <p:cNvPr id="28674" name="Picture 2" descr="D:\СОЦ ПЕДАГОГ  2011\МОИ презентации\Драки школьников РОЛИК ОВД\107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60350"/>
            <a:ext cx="25400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СОЦ ПЕДАГОГ  2011\МОИ презентации\Драки школьников РОЛИК ОВД\26759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879" t="-301" r="33636" b="301"/>
          <a:stretch>
            <a:fillRect/>
          </a:stretch>
        </p:blipFill>
        <p:spPr>
          <a:xfrm>
            <a:off x="1476375" y="-4763"/>
            <a:ext cx="5803900" cy="6858001"/>
          </a:xfrm>
        </p:spPr>
      </p:pic>
      <p:pic>
        <p:nvPicPr>
          <p:cNvPr id="29699" name="Picture 3" descr="D:\Д Т Г\Pictures\КОНСТИТУЦИЯ\VWCA7ADC6SCAQPLG32CAM32J0CCAFVUZ78CA1G7546CA5OZ870CAO3WOSZCAPUV2PKCAGCS2JOCA5AA948CAT7LXTPCAWCRMKVCA7ILQMGCACB8M9OCAD1OX2YCAM8F4DBCAKH1J10CAOTCRFVCARZERK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763"/>
            <a:ext cx="1476375" cy="226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buFont typeface="Arial" charset="0"/>
              <a:buNone/>
            </a:pPr>
            <a:r>
              <a:rPr lang="ru-RU" b="1" smtClean="0">
                <a:solidFill>
                  <a:srgbClr val="000080"/>
                </a:solidFill>
                <a:latin typeface="Arial" charset="0"/>
                <a:cs typeface="Times New Roman" pitchFamily="18" charset="0"/>
              </a:rPr>
              <a:t>Статья 2.2.</a:t>
            </a: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Формы вины</a:t>
            </a:r>
            <a:endParaRPr lang="ru-RU" sz="4400" smtClean="0"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buFont typeface="Arial" charset="0"/>
              <a:buNone/>
            </a:pPr>
            <a:endParaRPr lang="ru-RU" sz="240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1.Административное правонарушение признается совершенным умышленно, если лицо, его совершившее, сознавало противоправный характер своего действия (бездействия), предвидело его вредные последствия и желало наступления таких последствий или сознательно их допускало либо относилось к ним безразлично.</a:t>
            </a:r>
            <a:endParaRPr lang="ru-RU" sz="2400" smtClean="0"/>
          </a:p>
          <a:p>
            <a:pPr marL="0" indent="0">
              <a:buFont typeface="Arial" charset="0"/>
              <a:buNone/>
            </a:pPr>
            <a:endParaRPr lang="ru-RU" sz="2400" smtClean="0"/>
          </a:p>
        </p:txBody>
      </p:sp>
      <p:pic>
        <p:nvPicPr>
          <p:cNvPr id="30722" name="Picture 2" descr="D:\СОЦ ПЕДАГОГ  2011\МОИ презентации\Административная ответственность\163892_image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260350"/>
            <a:ext cx="283686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СОЦ ПЕДАГОГ  2011\МОИ презентации\Драки школьников РОЛИК ОВД\file1097197_ec08936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6122" r="17500"/>
          <a:stretch>
            <a:fillRect/>
          </a:stretch>
        </p:blipFill>
        <p:spPr>
          <a:xfrm>
            <a:off x="1476375" y="0"/>
            <a:ext cx="6073775" cy="6858000"/>
          </a:xfrm>
        </p:spPr>
      </p:pic>
      <p:pic>
        <p:nvPicPr>
          <p:cNvPr id="31747" name="Picture 3" descr="D:\Д Т Г\Pictures\КОНСТИТУЦИЯ\VWCA7ADC6SCAQPLG32CAM32J0CCAFVUZ78CA1G7546CA5OZ870CAO3WOSZCAPUV2PKCAGCS2JOCA5AA948CAT7LXTPCAWCRMKVCA7ILQMGCACB8M9OCAD1OX2YCAM8F4DBCAKH1J10CAOTCRFVCARZERK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763"/>
            <a:ext cx="1476375" cy="226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8435975" cy="460851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buFont typeface="Arial" charset="0"/>
              <a:buNone/>
            </a:pPr>
            <a:r>
              <a:rPr lang="ru-RU" b="1" smtClean="0">
                <a:solidFill>
                  <a:srgbClr val="000080"/>
                </a:solidFill>
                <a:latin typeface="Arial" charset="0"/>
                <a:cs typeface="Times New Roman" pitchFamily="18" charset="0"/>
              </a:rPr>
              <a:t>Статья 2.3.</a:t>
            </a: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Возраст, по достижении которого наступает административная ответственность.</a:t>
            </a:r>
            <a:endParaRPr lang="ru-RU" sz="4400" smtClean="0"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buFont typeface="Arial" charset="0"/>
              <a:buNone/>
            </a:pPr>
            <a:endParaRPr lang="ru-RU" sz="240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1. Административной ответственности подлежит лицо, достигшее к моменту совершения административного правонарушения возраста  16 лет.</a:t>
            </a:r>
            <a:endParaRPr lang="ru-RU" sz="2400" smtClean="0"/>
          </a:p>
          <a:p>
            <a:pPr marL="0" indent="0"/>
            <a:endParaRPr lang="ru-RU" smtClean="0"/>
          </a:p>
        </p:txBody>
      </p:sp>
      <p:pic>
        <p:nvPicPr>
          <p:cNvPr id="32770" name="Picture 2" descr="D:\СОЦ ПЕДАГОГ  2011\МОИ презентации\Административная ответственность\5e0d5e4bc7c47ed2ad063549cb37091f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260350"/>
            <a:ext cx="231775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СОЦ ПЕДАГОГ  2011\МОИ презентации\Административная ответственность\6015875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8272" r="18755"/>
          <a:stretch>
            <a:fillRect/>
          </a:stretch>
        </p:blipFill>
        <p:spPr>
          <a:xfrm>
            <a:off x="1476463" y="6219"/>
            <a:ext cx="6635750" cy="6858001"/>
          </a:xfrm>
        </p:spPr>
      </p:pic>
      <p:pic>
        <p:nvPicPr>
          <p:cNvPr id="33795" name="Picture 3" descr="D:\Д Т Г\Pictures\КОНСТИТУЦИЯ\VWCA7ADC6SCAQPLG32CAM32J0CCAFVUZ78CA1G7546CA5OZ870CAO3WOSZCAPUV2PKCAGCS2JOCA5AA948CAT7LXTPCAWCRMKVCA7ILQMGCACB8M9OCAD1OX2YCAM8F4DBCAKH1J10CAOTCRFVCARZERK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763"/>
            <a:ext cx="1476375" cy="226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257</Words>
  <Application>Microsoft Office PowerPoint</Application>
  <PresentationFormat>Экран (4:3)</PresentationFormat>
  <Paragraphs>48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1_Тема Office</vt:lpstr>
      <vt:lpstr>Эркер</vt:lpstr>
      <vt:lpstr>Маленькие дети       – большие проблемы!</vt:lpstr>
      <vt:lpstr>Над принятием законов думают сотни людей, а над тем, как обойти закон, думают миллионы.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Уголовная  ответственность несовершеннолетних.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должны быть рабами законов, чтобы быть свободными.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Маша  и   Медведь</dc:title>
  <dc:creator>ДТГ</dc:creator>
  <cp:lastModifiedBy>Татьяна Ивановна</cp:lastModifiedBy>
  <cp:revision>16</cp:revision>
  <dcterms:created xsi:type="dcterms:W3CDTF">2011-11-26T21:19:57Z</dcterms:created>
  <dcterms:modified xsi:type="dcterms:W3CDTF">2018-01-19T09:13:51Z</dcterms:modified>
</cp:coreProperties>
</file>