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733" r:id="rId3"/>
  </p:sldMasterIdLst>
  <p:sldIdLst>
    <p:sldId id="256" r:id="rId4"/>
    <p:sldId id="257" r:id="rId5"/>
    <p:sldId id="260" r:id="rId6"/>
    <p:sldId id="258" r:id="rId7"/>
    <p:sldId id="261" r:id="rId8"/>
    <p:sldId id="259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102" y="-5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263DAB21-FF9C-46E0-9890-A55CA4C72CA6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DAFF6C6-DB10-4224-9A80-3D69996C89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263DAB21-FF9C-46E0-9890-A55CA4C72CA6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DAFF6C6-DB10-4224-9A80-3D69996C89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1604963"/>
            <a:ext cx="2170113" cy="45243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0" y="1604963"/>
            <a:ext cx="6362700" cy="45243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263DAB21-FF9C-46E0-9890-A55CA4C72CA6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DAFF6C6-DB10-4224-9A80-3D69996C89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376488"/>
            <a:ext cx="5256213" cy="21034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>
          <a:xfrm>
            <a:off x="457200" y="6245225"/>
            <a:ext cx="2132013" cy="474663"/>
          </a:xfrm>
        </p:spPr>
        <p:txBody>
          <a:bodyPr/>
          <a:lstStyle>
            <a:lvl1pPr>
              <a:defRPr/>
            </a:lvl1pPr>
          </a:lstStyle>
          <a:p>
            <a:fld id="{263DAB21-FF9C-46E0-9890-A55CA4C72CA6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>
          <a:xfrm>
            <a:off x="3124200" y="6245225"/>
            <a:ext cx="2894013" cy="474663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>
          <a:xfrm>
            <a:off x="6553200" y="6245225"/>
            <a:ext cx="2132013" cy="474663"/>
          </a:xfrm>
        </p:spPr>
        <p:txBody>
          <a:bodyPr/>
          <a:lstStyle>
            <a:lvl1pPr>
              <a:defRPr/>
            </a:lvl1pPr>
          </a:lstStyle>
          <a:p>
            <a:fld id="{2DAFF6C6-DB10-4224-9A80-3D69996C89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D4BF2A5C-F10A-4E74-9E93-BCD8AEB5614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62920EB5-2D75-4DDD-90BF-6CC6B628590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16CE601-1EA7-4B30-BB03-0FD40AFACC3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981200" y="1219200"/>
            <a:ext cx="3160713" cy="4905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94313" y="1219200"/>
            <a:ext cx="3162300" cy="4905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E1ACC68-7CB1-42EB-95EB-421D9484F6E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4AE34EE3-E90F-4EB1-87D0-C7104FE9F23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3C1C121-10D2-46A3-BD46-19C45E13BAF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47383279-CAC7-4BCC-878E-92F296B4098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263DAB21-FF9C-46E0-9890-A55CA4C72CA6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DAFF6C6-DB10-4224-9A80-3D69996C89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AF9C55C-EE2C-4690-916B-CF098CC5C05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ECC6D96E-3726-440D-BEBA-5EACFA06BCE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D5D06CC4-AD02-41EB-B550-E7275895CF1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-298450"/>
            <a:ext cx="2055813" cy="64230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-298450"/>
            <a:ext cx="6019800" cy="64230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3D4E94F-CE4F-44CE-B29B-FD85BC9EE8E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63DAB21-FF9C-46E0-9890-A55CA4C72CA6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DAFF6C6-DB10-4224-9A80-3D69996C89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3DAB21-FF9C-46E0-9890-A55CA4C72CA6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AFF6C6-DB10-4224-9A80-3D69996C89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63DAB21-FF9C-46E0-9890-A55CA4C72CA6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2DAFF6C6-DB10-4224-9A80-3D69996C89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3DAB21-FF9C-46E0-9890-A55CA4C72CA6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AFF6C6-DB10-4224-9A80-3D69996C89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3DAB21-FF9C-46E0-9890-A55CA4C72CA6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AFF6C6-DB10-4224-9A80-3D69996C89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3DAB21-FF9C-46E0-9890-A55CA4C72CA6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AFF6C6-DB10-4224-9A80-3D69996C89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263DAB21-FF9C-46E0-9890-A55CA4C72CA6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DAFF6C6-DB10-4224-9A80-3D69996C89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63DAB21-FF9C-46E0-9890-A55CA4C72CA6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AFF6C6-DB10-4224-9A80-3D69996C89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3DAB21-FF9C-46E0-9890-A55CA4C72CA6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AFF6C6-DB10-4224-9A80-3D69996C89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3DAB21-FF9C-46E0-9890-A55CA4C72CA6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AFF6C6-DB10-4224-9A80-3D69996C89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3DAB21-FF9C-46E0-9890-A55CA4C72CA6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AFF6C6-DB10-4224-9A80-3D69996C89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263DAB21-FF9C-46E0-9890-A55CA4C72CA6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DAFF6C6-DB10-4224-9A80-3D69996C89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7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6613" y="1604963"/>
            <a:ext cx="4038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263DAB21-FF9C-46E0-9890-A55CA4C72CA6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DAFF6C6-DB10-4224-9A80-3D69996C89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263DAB21-FF9C-46E0-9890-A55CA4C72CA6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DAFF6C6-DB10-4224-9A80-3D69996C89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263DAB21-FF9C-46E0-9890-A55CA4C72CA6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DAFF6C6-DB10-4224-9A80-3D69996C89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263DAB21-FF9C-46E0-9890-A55CA4C72CA6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DAFF6C6-DB10-4224-9A80-3D69996C89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263DAB21-FF9C-46E0-9890-A55CA4C72CA6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DAFF6C6-DB10-4224-9A80-3D69996C89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263DAB21-FF9C-46E0-9890-A55CA4C72CA6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DAFF6C6-DB10-4224-9A80-3D69996C89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0" y="2376488"/>
            <a:ext cx="5256213" cy="21034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245225"/>
            <a:ext cx="2132013" cy="4746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tabLst>
                <a:tab pos="723900" algn="l"/>
                <a:tab pos="1447800" algn="l"/>
              </a:tabLst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fld id="{263DAB21-FF9C-46E0-9890-A55CA4C72CA6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5225"/>
            <a:ext cx="2894013" cy="4746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5225"/>
            <a:ext cx="2132013" cy="4746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tabLst>
                <a:tab pos="723900" algn="l"/>
                <a:tab pos="1447800" algn="l"/>
              </a:tabLst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fld id="{2DAFF6C6-DB10-4224-9A80-3D69996C89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4963"/>
            <a:ext cx="8228013" cy="4524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EAEBC7"/>
          </a:solidFill>
          <a:latin typeface="+mj-lt"/>
          <a:ea typeface="+mj-ea"/>
          <a:cs typeface="+mj-cs"/>
        </a:defRPr>
      </a:lvl1pPr>
      <a:lvl2pPr marL="742950" indent="-28575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EAEBC7"/>
          </a:solidFill>
          <a:latin typeface="Times New Roman" pitchFamily="16" charset="0"/>
          <a:cs typeface="DejaVu Sans" charset="0"/>
        </a:defRPr>
      </a:lvl2pPr>
      <a:lvl3pPr marL="11430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EAEBC7"/>
          </a:solidFill>
          <a:latin typeface="Times New Roman" pitchFamily="16" charset="0"/>
          <a:cs typeface="DejaVu Sans" charset="0"/>
        </a:defRPr>
      </a:lvl3pPr>
      <a:lvl4pPr marL="16002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EAEBC7"/>
          </a:solidFill>
          <a:latin typeface="Times New Roman" pitchFamily="16" charset="0"/>
          <a:cs typeface="DejaVu Sans" charset="0"/>
        </a:defRPr>
      </a:lvl4pPr>
      <a:lvl5pPr marL="20574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EAEBC7"/>
          </a:solidFill>
          <a:latin typeface="Times New Roman" pitchFamily="16" charset="0"/>
          <a:cs typeface="DejaVu Sans" charset="0"/>
        </a:defRPr>
      </a:lvl5pPr>
      <a:lvl6pPr marL="25146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EAEBC7"/>
          </a:solidFill>
          <a:latin typeface="Times New Roman" pitchFamily="16" charset="0"/>
          <a:cs typeface="DejaVu Sans" charset="0"/>
        </a:defRPr>
      </a:lvl6pPr>
      <a:lvl7pPr marL="29718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EAEBC7"/>
          </a:solidFill>
          <a:latin typeface="Times New Roman" pitchFamily="16" charset="0"/>
          <a:cs typeface="DejaVu Sans" charset="0"/>
        </a:defRPr>
      </a:lvl7pPr>
      <a:lvl8pPr marL="34290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EAEBC7"/>
          </a:solidFill>
          <a:latin typeface="Times New Roman" pitchFamily="16" charset="0"/>
          <a:cs typeface="DejaVu Sans" charset="0"/>
        </a:defRPr>
      </a:lvl8pPr>
      <a:lvl9pPr marL="38862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EAEBC7"/>
          </a:solidFill>
          <a:latin typeface="Times New Roman" pitchFamily="16" charset="0"/>
          <a:cs typeface="DejaVu Sans" charset="0"/>
        </a:defRPr>
      </a:lvl9pPr>
    </p:titleStyle>
    <p:bodyStyle>
      <a:lvl1pPr marL="342900" indent="-342900" algn="l" defTabSz="449263" rtl="0" eaLnBrk="1" fontAlgn="base" hangingPunct="1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EAEBC7"/>
          </a:solidFill>
          <a:latin typeface="+mn-lt"/>
          <a:ea typeface="+mn-ea"/>
          <a:cs typeface="+mn-cs"/>
        </a:defRPr>
      </a:lvl1pPr>
      <a:lvl2pPr marL="742950" indent="-28575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EAEBC7"/>
          </a:solidFill>
          <a:latin typeface="+mn-lt"/>
          <a:cs typeface="+mn-cs"/>
        </a:defRPr>
      </a:lvl2pPr>
      <a:lvl3pPr marL="1143000" indent="-228600" algn="l" defTabSz="449263" rtl="0" eaLnBrk="1" fontAlgn="base" hangingPunct="1">
        <a:spcBef>
          <a:spcPts val="4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EAEBC7"/>
          </a:solidFill>
          <a:latin typeface="+mn-lt"/>
          <a:cs typeface="+mn-cs"/>
        </a:defRPr>
      </a:lvl3pPr>
      <a:lvl4pPr marL="1600200" indent="-228600" algn="l" defTabSz="449263" rtl="0" eaLnBrk="1" fontAlgn="base" hangingPunct="1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EAEBC7"/>
          </a:solidFill>
          <a:latin typeface="+mn-lt"/>
          <a:cs typeface="+mn-cs"/>
        </a:defRPr>
      </a:lvl4pPr>
      <a:lvl5pPr marL="2057400" indent="-228600" algn="l" defTabSz="449263" rtl="0" eaLnBrk="1" fontAlgn="base" hangingPunct="1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EAEBC7"/>
          </a:solidFill>
          <a:latin typeface="+mn-lt"/>
          <a:cs typeface="+mn-cs"/>
        </a:defRPr>
      </a:lvl5pPr>
      <a:lvl6pPr marL="2514600" indent="-228600" algn="l" defTabSz="449263" rtl="0" eaLnBrk="1" fontAlgn="base" hangingPunct="1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EAEBC7"/>
          </a:solidFill>
          <a:latin typeface="+mn-lt"/>
          <a:cs typeface="+mn-cs"/>
        </a:defRPr>
      </a:lvl6pPr>
      <a:lvl7pPr marL="2971800" indent="-228600" algn="l" defTabSz="449263" rtl="0" eaLnBrk="1" fontAlgn="base" hangingPunct="1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EAEBC7"/>
          </a:solidFill>
          <a:latin typeface="+mn-lt"/>
          <a:cs typeface="+mn-cs"/>
        </a:defRPr>
      </a:lvl7pPr>
      <a:lvl8pPr marL="3429000" indent="-228600" algn="l" defTabSz="449263" rtl="0" eaLnBrk="1" fontAlgn="base" hangingPunct="1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EAEBC7"/>
          </a:solidFill>
          <a:latin typeface="+mn-lt"/>
          <a:cs typeface="+mn-cs"/>
        </a:defRPr>
      </a:lvl8pPr>
      <a:lvl9pPr marL="3886200" indent="-228600" algn="l" defTabSz="449263" rtl="0" eaLnBrk="1" fontAlgn="base" hangingPunct="1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EAEBC7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-298450"/>
            <a:ext cx="8228013" cy="14335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81200" y="1219200"/>
            <a:ext cx="6475413" cy="4905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245225"/>
            <a:ext cx="2132013" cy="4746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>
                <a:solidFill>
                  <a:srgbClr val="000000"/>
                </a:solidFill>
              </a:defRPr>
            </a:lvl1pPr>
          </a:lstStyle>
          <a:p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5225"/>
            <a:ext cx="2894013" cy="4746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>
                <a:solidFill>
                  <a:srgbClr val="000000"/>
                </a:solidFill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5225"/>
            <a:ext cx="2132013" cy="4746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>
                <a:solidFill>
                  <a:srgbClr val="000000"/>
                </a:solidFill>
              </a:defRPr>
            </a:lvl1pPr>
          </a:lstStyle>
          <a:p>
            <a:fld id="{2EF8ED45-A5A8-499F-9BBF-D834C8B9AE90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EAEBC7"/>
          </a:solidFill>
          <a:latin typeface="+mj-lt"/>
          <a:ea typeface="+mj-ea"/>
          <a:cs typeface="+mj-cs"/>
        </a:defRPr>
      </a:lvl1pPr>
      <a:lvl2pPr marL="742950" indent="-28575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EAEBC7"/>
          </a:solidFill>
          <a:latin typeface="Times New Roman" pitchFamily="16" charset="0"/>
          <a:cs typeface="DejaVu Sans" charset="0"/>
        </a:defRPr>
      </a:lvl2pPr>
      <a:lvl3pPr marL="11430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EAEBC7"/>
          </a:solidFill>
          <a:latin typeface="Times New Roman" pitchFamily="16" charset="0"/>
          <a:cs typeface="DejaVu Sans" charset="0"/>
        </a:defRPr>
      </a:lvl3pPr>
      <a:lvl4pPr marL="16002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EAEBC7"/>
          </a:solidFill>
          <a:latin typeface="Times New Roman" pitchFamily="16" charset="0"/>
          <a:cs typeface="DejaVu Sans" charset="0"/>
        </a:defRPr>
      </a:lvl4pPr>
      <a:lvl5pPr marL="20574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EAEBC7"/>
          </a:solidFill>
          <a:latin typeface="Times New Roman" pitchFamily="16" charset="0"/>
          <a:cs typeface="DejaVu Sans" charset="0"/>
        </a:defRPr>
      </a:lvl5pPr>
      <a:lvl6pPr marL="25146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EAEBC7"/>
          </a:solidFill>
          <a:latin typeface="Times New Roman" pitchFamily="16" charset="0"/>
          <a:cs typeface="DejaVu Sans" charset="0"/>
        </a:defRPr>
      </a:lvl6pPr>
      <a:lvl7pPr marL="29718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EAEBC7"/>
          </a:solidFill>
          <a:latin typeface="Times New Roman" pitchFamily="16" charset="0"/>
          <a:cs typeface="DejaVu Sans" charset="0"/>
        </a:defRPr>
      </a:lvl7pPr>
      <a:lvl8pPr marL="34290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EAEBC7"/>
          </a:solidFill>
          <a:latin typeface="Times New Roman" pitchFamily="16" charset="0"/>
          <a:cs typeface="DejaVu Sans" charset="0"/>
        </a:defRPr>
      </a:lvl8pPr>
      <a:lvl9pPr marL="38862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EAEBC7"/>
          </a:solidFill>
          <a:latin typeface="Times New Roman" pitchFamily="16" charset="0"/>
          <a:cs typeface="DejaVu Sans" charset="0"/>
        </a:defRPr>
      </a:lvl9pPr>
    </p:titleStyle>
    <p:bodyStyle>
      <a:lvl1pPr marL="342900" indent="-342900" algn="l" defTabSz="449263" rtl="0" eaLnBrk="1" fontAlgn="base" hangingPunct="1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EAEBC7"/>
          </a:solidFill>
          <a:latin typeface="+mn-lt"/>
          <a:ea typeface="+mn-ea"/>
          <a:cs typeface="+mn-cs"/>
        </a:defRPr>
      </a:lvl1pPr>
      <a:lvl2pPr marL="742950" indent="-28575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EAEBC7"/>
          </a:solidFill>
          <a:latin typeface="+mn-lt"/>
          <a:cs typeface="+mn-cs"/>
        </a:defRPr>
      </a:lvl2pPr>
      <a:lvl3pPr marL="1143000" indent="-228600" algn="l" defTabSz="449263" rtl="0" eaLnBrk="1" fontAlgn="base" hangingPunct="1">
        <a:spcBef>
          <a:spcPts val="4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EAEBC7"/>
          </a:solidFill>
          <a:latin typeface="+mn-lt"/>
          <a:cs typeface="+mn-cs"/>
        </a:defRPr>
      </a:lvl3pPr>
      <a:lvl4pPr marL="1600200" indent="-228600" algn="l" defTabSz="449263" rtl="0" eaLnBrk="1" fontAlgn="base" hangingPunct="1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EAEBC7"/>
          </a:solidFill>
          <a:latin typeface="+mn-lt"/>
          <a:cs typeface="+mn-cs"/>
        </a:defRPr>
      </a:lvl4pPr>
      <a:lvl5pPr marL="2057400" indent="-228600" algn="l" defTabSz="449263" rtl="0" eaLnBrk="1" fontAlgn="base" hangingPunct="1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EAEBC7"/>
          </a:solidFill>
          <a:latin typeface="+mn-lt"/>
          <a:cs typeface="+mn-cs"/>
        </a:defRPr>
      </a:lvl5pPr>
      <a:lvl6pPr marL="2514600" indent="-228600" algn="l" defTabSz="449263" rtl="0" eaLnBrk="1" fontAlgn="base" hangingPunct="1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EAEBC7"/>
          </a:solidFill>
          <a:latin typeface="+mn-lt"/>
          <a:cs typeface="+mn-cs"/>
        </a:defRPr>
      </a:lvl6pPr>
      <a:lvl7pPr marL="2971800" indent="-228600" algn="l" defTabSz="449263" rtl="0" eaLnBrk="1" fontAlgn="base" hangingPunct="1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EAEBC7"/>
          </a:solidFill>
          <a:latin typeface="+mn-lt"/>
          <a:cs typeface="+mn-cs"/>
        </a:defRPr>
      </a:lvl7pPr>
      <a:lvl8pPr marL="3429000" indent="-228600" algn="l" defTabSz="449263" rtl="0" eaLnBrk="1" fontAlgn="base" hangingPunct="1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EAEBC7"/>
          </a:solidFill>
          <a:latin typeface="+mn-lt"/>
          <a:cs typeface="+mn-cs"/>
        </a:defRPr>
      </a:lvl8pPr>
      <a:lvl9pPr marL="3886200" indent="-228600" algn="l" defTabSz="449263" rtl="0" eaLnBrk="1" fontAlgn="base" hangingPunct="1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EAEBC7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263DAB21-FF9C-46E0-9890-A55CA4C72CA6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2DAFF6C6-DB10-4224-9A80-3D69996C899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2376263"/>
          </a:xfrm>
        </p:spPr>
        <p:txBody>
          <a:bodyPr/>
          <a:lstStyle/>
          <a:p>
            <a:r>
              <a:rPr lang="ru-RU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Подготовка к ГИА по  истории  России</a:t>
            </a:r>
            <a:endParaRPr lang="ru-RU" sz="4400" dirty="0">
              <a:solidFill>
                <a:srgbClr val="FFC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653136"/>
            <a:ext cx="6400800" cy="1800200"/>
          </a:xfrm>
        </p:spPr>
        <p:txBody>
          <a:bodyPr>
            <a:normAutofit/>
          </a:bodyPr>
          <a:lstStyle/>
          <a:p>
            <a:pPr algn="r"/>
            <a:r>
              <a:rPr lang="ru-RU" sz="1400" dirty="0" smtClean="0">
                <a:solidFill>
                  <a:srgbClr val="FFC000"/>
                </a:solidFill>
                <a:latin typeface="Calibri" pitchFamily="34" charset="0"/>
                <a:cs typeface="Calibri" pitchFamily="34" charset="0"/>
              </a:rPr>
              <a:t>Власенко  Л.Ф. </a:t>
            </a:r>
          </a:p>
          <a:p>
            <a:pPr algn="r"/>
            <a:r>
              <a:rPr lang="ru-RU" sz="1400" dirty="0" smtClean="0">
                <a:solidFill>
                  <a:srgbClr val="FFC000"/>
                </a:solidFill>
                <a:latin typeface="Calibri" pitchFamily="34" charset="0"/>
                <a:cs typeface="Calibri" pitchFamily="34" charset="0"/>
              </a:rPr>
              <a:t>учитель  истории  и  обществознания </a:t>
            </a:r>
          </a:p>
          <a:p>
            <a:pPr algn="r"/>
            <a:r>
              <a:rPr lang="ru-RU" sz="1400" dirty="0" smtClean="0">
                <a:solidFill>
                  <a:srgbClr val="FFC000"/>
                </a:solidFill>
                <a:latin typeface="Calibri" pitchFamily="34" charset="0"/>
                <a:cs typeface="Calibri" pitchFamily="34" charset="0"/>
              </a:rPr>
              <a:t> МБОУ СОШ №1 </a:t>
            </a:r>
          </a:p>
          <a:p>
            <a:pPr algn="r"/>
            <a:r>
              <a:rPr lang="ru-RU" sz="1400" dirty="0" smtClean="0">
                <a:solidFill>
                  <a:srgbClr val="FFC000"/>
                </a:solidFill>
                <a:latin typeface="Calibri" pitchFamily="34" charset="0"/>
                <a:cs typeface="Calibri" pitchFamily="34" charset="0"/>
              </a:rPr>
              <a:t> г.Поронайск  Сахалинская обл.</a:t>
            </a:r>
            <a:endParaRPr lang="ru-RU" sz="1400" dirty="0">
              <a:solidFill>
                <a:srgbClr val="FFC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0" y="188913"/>
            <a:ext cx="8820150" cy="1079500"/>
          </a:xfrm>
        </p:spPr>
        <p:txBody>
          <a:bodyPr>
            <a:normAutofit fontScale="90000"/>
          </a:bodyPr>
          <a:lstStyle/>
          <a:p>
            <a:r>
              <a:rPr lang="ru-RU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3100" b="1" u="sng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Древнерусское  государство  </a:t>
            </a:r>
            <a:r>
              <a:rPr lang="en-US" sz="3100" b="1" u="sng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IX</a:t>
            </a:r>
            <a:r>
              <a:rPr lang="ru-RU" sz="3100" b="1" u="sng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-</a:t>
            </a:r>
            <a:r>
              <a:rPr lang="en-US" sz="3100" b="1" u="sng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XII </a:t>
            </a:r>
            <a:r>
              <a:rPr lang="ru-RU" sz="3100" b="1" u="sng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вв.           </a:t>
            </a:r>
            <a:r>
              <a:rPr lang="ru-RU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/>
            </a:r>
            <a:br>
              <a:rPr lang="ru-RU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</a:br>
            <a:endParaRPr lang="ru-RU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95536" y="1916833"/>
          <a:ext cx="6840760" cy="43202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0190"/>
                <a:gridCol w="1710190"/>
                <a:gridCol w="2280252"/>
                <a:gridCol w="1140128"/>
              </a:tblGrid>
              <a:tr h="5591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Правитель</a:t>
                      </a:r>
                      <a:endParaRPr lang="ru-RU" sz="18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Внутренняя  политика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Внешняя  политика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Культура</a:t>
                      </a:r>
                    </a:p>
                  </a:txBody>
                  <a:tcPr marL="68580" marR="68580" marT="0" marB="0"/>
                </a:tc>
              </a:tr>
              <a:tr h="12216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Рюрик</a:t>
                      </a: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-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862-879гг.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в Новгороде Призвание варягов на Русь.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862 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г</a:t>
                      </a: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. сел править.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</a:tr>
              <a:tr h="24676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Олег (Вещий)-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879-912</a:t>
                      </a: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гг.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Образование Древнерусского государства.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 Объединение Киева и Новгорода.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C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rgbClr val="C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882</a:t>
                      </a:r>
                      <a:endParaRPr lang="ru-RU" sz="1400" dirty="0">
                        <a:solidFill>
                          <a:srgbClr val="C00000"/>
                        </a:solidFill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Поход Олега на Константинополь.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Договор Олега с Византией-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907г</a:t>
                      </a: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Дополнительный договор Олега с Византией-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911г.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7668344" cy="1412775"/>
          </a:xfrm>
        </p:spPr>
        <p:txBody>
          <a:bodyPr>
            <a:normAutofit/>
          </a:bodyPr>
          <a:lstStyle/>
          <a:p>
            <a:r>
              <a:rPr lang="ru-RU" sz="2800" b="1" u="sng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Древнерусское  государство  </a:t>
            </a:r>
            <a:r>
              <a:rPr lang="en-US" sz="2800" b="1" u="sng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IX</a:t>
            </a:r>
            <a:r>
              <a:rPr lang="ru-RU" sz="2800" b="1" u="sng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-</a:t>
            </a:r>
            <a:r>
              <a:rPr lang="en-US" sz="2800" b="1" u="sng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XII </a:t>
            </a:r>
            <a:r>
              <a:rPr lang="ru-RU" sz="2800" b="1" u="sng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вв.</a:t>
            </a:r>
            <a:endParaRPr lang="ru-RU" sz="2800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1484786"/>
          <a:ext cx="7164288" cy="51803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1072"/>
                <a:gridCol w="1791072"/>
                <a:gridCol w="2388095"/>
                <a:gridCol w="1194049"/>
              </a:tblGrid>
              <a:tr h="7205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FF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Правитель</a:t>
                      </a:r>
                      <a:endParaRPr lang="ru-RU" sz="20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Внутренняя  политика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Внешняя  политика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Культура</a:t>
                      </a:r>
                    </a:p>
                  </a:txBody>
                  <a:tcPr marL="68580" marR="68580" marT="0" marB="0"/>
                </a:tc>
              </a:tr>
              <a:tr h="26258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Игорь-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912-945гг.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Восстание древлян-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945г</a:t>
                      </a: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Первый поход Игоря на Константинополь-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941г.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Второй поход Игоря на Константинополь-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944г</a:t>
                      </a: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Подписание договора с 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Византией-945г.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</a:tr>
              <a:tr h="18339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Ольга-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945-957(962)гг.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Расправа с древлянами.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Регламентировала сбор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дани-уроки, погосты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. 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Поездка Ольги в Константинополь и её крещение в 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957г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71400"/>
            <a:ext cx="8964488" cy="720080"/>
          </a:xfrm>
        </p:spPr>
        <p:txBody>
          <a:bodyPr>
            <a:normAutofit/>
          </a:bodyPr>
          <a:lstStyle/>
          <a:p>
            <a:r>
              <a:rPr lang="ru-RU" sz="2800" b="1" u="sng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Древнерусское  государство  </a:t>
            </a:r>
            <a:r>
              <a:rPr lang="en-US" sz="2800" b="1" u="sng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IX</a:t>
            </a:r>
            <a:r>
              <a:rPr lang="ru-RU" sz="2800" b="1" u="sng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-</a:t>
            </a:r>
            <a:r>
              <a:rPr lang="en-US" sz="2800" b="1" u="sng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XII </a:t>
            </a:r>
            <a:r>
              <a:rPr lang="ru-RU" sz="2800" b="1" u="sng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вв.</a:t>
            </a:r>
            <a:endParaRPr lang="ru-RU" sz="2800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95537" y="764704"/>
          <a:ext cx="7488831" cy="58326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1209"/>
                <a:gridCol w="2035161"/>
                <a:gridCol w="2310182"/>
                <a:gridCol w="1982279"/>
              </a:tblGrid>
              <a:tr h="7610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Правитель</a:t>
                      </a:r>
                      <a:endParaRPr lang="ru-RU" sz="18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Внутренняя  политика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Внешняя  политика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Культура</a:t>
                      </a:r>
                    </a:p>
                  </a:txBody>
                  <a:tcPr marL="68580" marR="68580" marT="0" marB="0"/>
                </a:tc>
              </a:tr>
              <a:tr h="25026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Святослав-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962-972гг.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Присоединил северян, радимичей и вятичей.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Гибель Святослава от рук печенегов в 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972г.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Походы Святослава на хазар-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964-966г</a:t>
                      </a: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г.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Вторжение Святослава в Дунайскую Болгарию-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968г.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Хотел сделать столицей Руси г. </a:t>
                      </a:r>
                      <a:r>
                        <a:rPr lang="ru-RU" sz="1400" dirty="0" err="1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Переяславец</a:t>
                      </a: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 на Дунае.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Договор Святослава с Византией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-971</a:t>
                      </a: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г.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Его знаменитые выражения: «Иду на Вы», «Не посрамим земли русской, но ляжем костьми, мёртвые сраму не </a:t>
                      </a:r>
                      <a:r>
                        <a:rPr lang="ru-RU" sz="1400" dirty="0" err="1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имуть</a:t>
                      </a: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».</a:t>
                      </a:r>
                    </a:p>
                  </a:txBody>
                  <a:tcPr marL="68580" marR="68580" marT="0" marB="0"/>
                </a:tc>
              </a:tr>
              <a:tr h="25688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Владимир </a:t>
                      </a:r>
                      <a:r>
                        <a:rPr lang="en-US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I</a:t>
                      </a:r>
                      <a:endParaRPr lang="ru-RU" sz="14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Красно Солнышко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980-1015гг.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Первая религиозная реформа Владимира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-986г</a:t>
                      </a: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Крещение Руси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-988г</a:t>
                      </a: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Строительство приграничных рубежей.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Война  с  Польшей-  </a:t>
                      </a: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981г.</a:t>
                      </a:r>
                      <a:r>
                        <a:rPr lang="ru-RU" sz="1400" baseline="0" dirty="0" smtClean="0">
                          <a:solidFill>
                            <a:srgbClr val="FF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  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Присоединение </a:t>
                      </a:r>
                      <a:r>
                        <a:rPr lang="ru-RU" sz="1400" baseline="0" dirty="0" err="1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гг.Червень,Перемышль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  и др.</a:t>
                      </a:r>
                      <a:endParaRPr lang="ru-RU" sz="14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Война  против  Дунайской  Болгарии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 -</a:t>
                      </a:r>
                      <a:r>
                        <a:rPr lang="ru-RU" sz="1400" baseline="0" dirty="0" smtClean="0">
                          <a:solidFill>
                            <a:srgbClr val="FF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985 г.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Война  с  Волжской  </a:t>
                      </a:r>
                      <a:r>
                        <a:rPr lang="ru-RU" sz="1400" baseline="0" dirty="0" err="1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Булгарией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  -</a:t>
                      </a:r>
                      <a:r>
                        <a:rPr lang="ru-RU" sz="1400" baseline="0" dirty="0" smtClean="0">
                          <a:solidFill>
                            <a:srgbClr val="FF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985 г.</a:t>
                      </a:r>
                      <a:endParaRPr lang="ru-RU" sz="1400" dirty="0">
                        <a:solidFill>
                          <a:srgbClr val="FF0000"/>
                        </a:solidFill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Распространение христианства. Появление</a:t>
                      </a:r>
                      <a:r>
                        <a:rPr lang="ru-RU" sz="1400" baseline="0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 письменности. Открытие  училищ  для  </a:t>
                      </a:r>
                      <a:r>
                        <a:rPr lang="ru-RU" sz="1400" baseline="0" dirty="0" err="1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отроков.Десятинная</a:t>
                      </a:r>
                      <a:r>
                        <a:rPr lang="ru-RU" sz="1400" baseline="0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  церковь-первый каменный  православный храм.</a:t>
                      </a:r>
                      <a:endParaRPr lang="ru-RU" sz="14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8964488" cy="836711"/>
          </a:xfrm>
        </p:spPr>
        <p:txBody>
          <a:bodyPr>
            <a:normAutofit/>
          </a:bodyPr>
          <a:lstStyle/>
          <a:p>
            <a:r>
              <a:rPr lang="ru-RU" sz="2800" b="1" u="sng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Древнерусское  государство  </a:t>
            </a:r>
            <a:r>
              <a:rPr lang="en-US" sz="2800" b="1" u="sng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IX</a:t>
            </a:r>
            <a:r>
              <a:rPr lang="ru-RU" sz="2800" b="1" u="sng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-</a:t>
            </a:r>
            <a:r>
              <a:rPr lang="en-US" sz="2800" b="1" u="sng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XII </a:t>
            </a:r>
            <a:r>
              <a:rPr lang="ru-RU" sz="2800" b="1" u="sng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вв.</a:t>
            </a:r>
            <a:endParaRPr lang="ru-RU" sz="2800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51520" y="1340767"/>
          <a:ext cx="7272808" cy="50894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2565"/>
                <a:gridCol w="2188770"/>
                <a:gridCol w="1803271"/>
                <a:gridCol w="1818202"/>
              </a:tblGrid>
              <a:tr h="4274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Правитель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Внутренняя  политика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Внешняя  политика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Культура</a:t>
                      </a:r>
                    </a:p>
                  </a:txBody>
                  <a:tcPr marL="68580" marR="68580" marT="0" marB="0"/>
                </a:tc>
              </a:tr>
              <a:tr h="14656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Ярослав Мудрый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1019-1054гг.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Принят первый письменный свод законов Руси «Русская Правда».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В 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1051г</a:t>
                      </a: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. первым русским митрополитом стал Илларион.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Решительное поражение печенегов в 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1036г</a:t>
                      </a: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Ввёл династические браки.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Построен храм Святой Софии в Киеве.</a:t>
                      </a:r>
                    </a:p>
                  </a:txBody>
                  <a:tcPr marL="68580" marR="68580" marT="0" marB="0"/>
                </a:tc>
              </a:tr>
              <a:tr h="29313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Владимир Мономах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1113-1125гг.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Киевское восстание 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(1113 г.</a:t>
                      </a: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Он был инициатором съезда князей в </a:t>
                      </a:r>
                      <a:r>
                        <a:rPr lang="ru-RU" sz="1400" dirty="0" err="1">
                          <a:latin typeface="Calibri"/>
                          <a:ea typeface="Times New Roman"/>
                          <a:cs typeface="Times New Roman"/>
                        </a:rPr>
                        <a:t>Любече</a:t>
                      </a: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 err="1">
                          <a:latin typeface="Calibri"/>
                          <a:ea typeface="Times New Roman"/>
                          <a:cs typeface="Times New Roman"/>
                        </a:rPr>
                        <a:t>в</a:t>
                      </a: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1097г.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Принял законы, направленные на смягчение положения закупов –Устав Владимира 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Мономаха(1113г.)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Сумел на некоторое время приостановить распад Руси.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Борьба с половцами.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Написал книгу «Поучение детям». Возникла первая русская летопись «Повесть временных лет».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7596336" cy="980727"/>
          </a:xfrm>
        </p:spPr>
        <p:txBody>
          <a:bodyPr>
            <a:normAutofit/>
          </a:bodyPr>
          <a:lstStyle/>
          <a:p>
            <a:r>
              <a:rPr lang="ru-RU" sz="2800" b="1" u="sng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Древнерусское  государство  </a:t>
            </a:r>
            <a:r>
              <a:rPr lang="en-US" sz="2800" b="1" u="sng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IX</a:t>
            </a:r>
            <a:r>
              <a:rPr lang="ru-RU" sz="2800" b="1" u="sng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-</a:t>
            </a:r>
            <a:r>
              <a:rPr lang="en-US" sz="2800" b="1" u="sng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XII </a:t>
            </a:r>
            <a:r>
              <a:rPr lang="ru-RU" sz="2800" b="1" u="sng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вв.</a:t>
            </a:r>
            <a:r>
              <a:rPr lang="ru-RU" sz="2800" b="1" u="sng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ru-RU" sz="2800" b="1" u="sng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Северо-Восточные  княжества </a:t>
            </a:r>
            <a:endParaRPr lang="ru-RU" sz="2800" dirty="0">
              <a:solidFill>
                <a:srgbClr val="FFC000"/>
              </a:solidFill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79512" y="1397000"/>
          <a:ext cx="7632849" cy="47616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2219"/>
                <a:gridCol w="1890210"/>
                <a:gridCol w="1890210"/>
                <a:gridCol w="1890210"/>
              </a:tblGrid>
              <a:tr h="3996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Правитель</a:t>
                      </a:r>
                      <a:endParaRPr lang="ru-RU" sz="14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Внутренняя  политика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Внешняя  политика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Культура</a:t>
                      </a:r>
                    </a:p>
                  </a:txBody>
                  <a:tcPr marL="68580" marR="68580" marT="0" marB="0"/>
                </a:tc>
              </a:tr>
              <a:tr h="13221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Юрий Долгорукий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1125-1157гг.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Первый самостоятельный князь Ростово-Суздальской </a:t>
                      </a:r>
                      <a:r>
                        <a:rPr lang="ru-RU" sz="1400" dirty="0" err="1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земли.Распад</a:t>
                      </a: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 Руси.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Первое летописное упоминание о Москве в 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1147г.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«Приди ко мне брате в </a:t>
                      </a:r>
                      <a:r>
                        <a:rPr lang="ru-RU" sz="1400" dirty="0" err="1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Москов</a:t>
                      </a: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» </a:t>
                      </a:r>
                    </a:p>
                  </a:txBody>
                  <a:tcPr marL="68580" marR="68580" marT="0" marB="0"/>
                </a:tc>
              </a:tr>
              <a:tr h="5288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Андрей </a:t>
                      </a:r>
                      <a:r>
                        <a:rPr lang="ru-RU" sz="1400" dirty="0" err="1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Боголюбский</a:t>
                      </a:r>
                      <a:endParaRPr lang="ru-RU" sz="14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1157-1174гг.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Укрепил княжескую власть во Владимире.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Война с Волжской </a:t>
                      </a:r>
                      <a:r>
                        <a:rPr lang="ru-RU" sz="1400" dirty="0" err="1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Булгарией</a:t>
                      </a:r>
                      <a:endParaRPr lang="ru-RU" sz="14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Построил храм Покрова на Нерли в </a:t>
                      </a:r>
                    </a:p>
                  </a:txBody>
                  <a:tcPr marL="68580" marR="68580" marT="0" marB="0"/>
                </a:tc>
              </a:tr>
              <a:tr h="7933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Всеволод Большое Гнездо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1176-1212гг.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Первый провозгласил себя «великим князем Владимирским».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Победа над Волжской Булгарией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 «Слово о полку Игореве»-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1185г.</a:t>
                      </a:r>
                    </a:p>
                  </a:txBody>
                  <a:tcPr marL="68580" marR="68580" marT="0" marB="0"/>
                </a:tc>
              </a:tr>
              <a:tr h="13221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1252-1263гг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Александр </a:t>
                      </a: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Невский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rgbClr val="FF0000"/>
                        </a:solidFill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С Золотой Ордой вёл  мирную политику.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Возвращаясь в очередной раз из Золотой Орды в дороге заболел и умер.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Невская битва-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1240г.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Ледовое </a:t>
                      </a:r>
                      <a:r>
                        <a:rPr lang="ru-RU" sz="1400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побоище-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5 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апреля 1242г.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Тема1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Times New Roman"/>
        <a:ea typeface=""/>
        <a:cs typeface="DejaVu Sans"/>
      </a:majorFont>
      <a:minorFont>
        <a:latin typeface="Times New Roman"/>
        <a:ea typeface=""/>
        <a:cs typeface="DejaVu San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DejaVu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DejaVu Sans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Times New Roman"/>
        <a:ea typeface=""/>
        <a:cs typeface="DejaVu Sans"/>
      </a:majorFont>
      <a:minorFont>
        <a:latin typeface="Times New Roman"/>
        <a:ea typeface=""/>
        <a:cs typeface="DejaVu San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DejaVu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DejaVu Sans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9956</TotalTime>
  <Words>511</Words>
  <Application>Microsoft Office PowerPoint</Application>
  <PresentationFormat>Экран (4:3)</PresentationFormat>
  <Paragraphs>109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6</vt:i4>
      </vt:variant>
    </vt:vector>
  </HeadingPairs>
  <TitlesOfParts>
    <vt:vector size="9" baseType="lpstr">
      <vt:lpstr>Тема1</vt:lpstr>
      <vt:lpstr>Тема Office</vt:lpstr>
      <vt:lpstr>Изящная</vt:lpstr>
      <vt:lpstr>Подготовка к ГИА по  истории  России</vt:lpstr>
      <vt:lpstr> Древнерусское  государство  IX-XII вв.            </vt:lpstr>
      <vt:lpstr>Древнерусское  государство  IX-XII вв.</vt:lpstr>
      <vt:lpstr>Древнерусское  государство  IX-XII вв.</vt:lpstr>
      <vt:lpstr>Древнерусское  государство  IX-XII вв.</vt:lpstr>
      <vt:lpstr>Древнерусское  государство  IX-XII вв. Северо-Восточные  княжества 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Подготовка к ЕГЭ  по  истории</dc:title>
  <dc:creator>Пользователь</dc:creator>
  <cp:lastModifiedBy>Пользователь</cp:lastModifiedBy>
  <cp:revision>996</cp:revision>
  <dcterms:created xsi:type="dcterms:W3CDTF">2022-11-09T07:03:21Z</dcterms:created>
  <dcterms:modified xsi:type="dcterms:W3CDTF">2022-11-17T06:41:42Z</dcterms:modified>
</cp:coreProperties>
</file>