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theme/themeOverride5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6.xml" ContentType="application/vnd.openxmlformats-officedocument.themeOverride+xml"/>
  <Override PartName="/ppt/charts/chart11.xml" ContentType="application/vnd.openxmlformats-officedocument.drawingml.chart+xml"/>
  <Override PartName="/ppt/theme/themeOverride7.xml" ContentType="application/vnd.openxmlformats-officedocument.themeOverr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heme/themeOverride10.xml" ContentType="application/vnd.openxmlformats-officedocument.themeOverride+xml"/>
  <Override PartName="/ppt/charts/chart17.xml" ContentType="application/vnd.openxmlformats-officedocument.drawingml.chart+xml"/>
  <Override PartName="/ppt/theme/themeOverride11.xml" ContentType="application/vnd.openxmlformats-officedocument.themeOverr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theme/themeOverride12.xml" ContentType="application/vnd.openxmlformats-officedocument.themeOverride+xml"/>
  <Override PartName="/ppt/charts/chart20.xml" ContentType="application/vnd.openxmlformats-officedocument.drawingml.chart+xml"/>
  <Override PartName="/ppt/theme/themeOverride13.xml" ContentType="application/vnd.openxmlformats-officedocument.themeOverr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14.xml" ContentType="application/vnd.openxmlformats-officedocument.themeOverride+xml"/>
  <Override PartName="/ppt/charts/chart23.xml" ContentType="application/vnd.openxmlformats-officedocument.drawingml.chart+xml"/>
  <Override PartName="/ppt/theme/themeOverride15.xml" ContentType="application/vnd.openxmlformats-officedocument.themeOverr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theme/themeOverride16.xml" ContentType="application/vnd.openxmlformats-officedocument.themeOverride+xml"/>
  <Override PartName="/ppt/charts/chart26.xml" ContentType="application/vnd.openxmlformats-officedocument.drawingml.chart+xml"/>
  <Override PartName="/ppt/theme/themeOverride17.xml" ContentType="application/vnd.openxmlformats-officedocument.themeOverrid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theme/themeOverride18.xml" ContentType="application/vnd.openxmlformats-officedocument.themeOverride+xml"/>
  <Override PartName="/ppt/charts/chart30.xml" ContentType="application/vnd.openxmlformats-officedocument.drawingml.chart+xml"/>
  <Override PartName="/ppt/theme/themeOverride19.xml" ContentType="application/vnd.openxmlformats-officedocument.themeOverride+xml"/>
  <Override PartName="/ppt/notesSlides/notesSlide1.xml" ContentType="application/vnd.openxmlformats-officedocument.presentationml.notesSlide+xml"/>
  <Override PartName="/ppt/charts/chart31.xml" ContentType="application/vnd.openxmlformats-officedocument.drawingml.chart+xml"/>
  <Override PartName="/ppt/theme/themeOverride20.xml" ContentType="application/vnd.openxmlformats-officedocument.themeOverride+xml"/>
  <Override PartName="/ppt/charts/chart32.xml" ContentType="application/vnd.openxmlformats-officedocument.drawingml.chart+xml"/>
  <Override PartName="/ppt/theme/themeOverride21.xml" ContentType="application/vnd.openxmlformats-officedocument.themeOverride+xml"/>
  <Override PartName="/ppt/charts/chart33.xml" ContentType="application/vnd.openxmlformats-officedocument.drawingml.chart+xml"/>
  <Override PartName="/ppt/theme/themeOverride22.xml" ContentType="application/vnd.openxmlformats-officedocument.themeOverride+xml"/>
  <Override PartName="/ppt/charts/chart34.xml" ContentType="application/vnd.openxmlformats-officedocument.drawingml.chart+xml"/>
  <Override PartName="/ppt/theme/themeOverride23.xml" ContentType="application/vnd.openxmlformats-officedocument.themeOverride+xml"/>
  <Override PartName="/ppt/charts/chart35.xml" ContentType="application/vnd.openxmlformats-officedocument.drawingml.chart+xml"/>
  <Override PartName="/ppt/theme/themeOverride24.xml" ContentType="application/vnd.openxmlformats-officedocument.themeOverride+xml"/>
  <Override PartName="/ppt/charts/chart36.xml" ContentType="application/vnd.openxmlformats-officedocument.drawingml.chart+xml"/>
  <Override PartName="/ppt/theme/themeOverride25.xml" ContentType="application/vnd.openxmlformats-officedocument.themeOverride+xml"/>
  <Override PartName="/ppt/charts/chart37.xml" ContentType="application/vnd.openxmlformats-officedocument.drawingml.chart+xml"/>
  <Override PartName="/ppt/theme/themeOverride26.xml" ContentType="application/vnd.openxmlformats-officedocument.themeOverride+xml"/>
  <Override PartName="/ppt/charts/chart38.xml" ContentType="application/vnd.openxmlformats-officedocument.drawingml.chart+xml"/>
  <Override PartName="/ppt/theme/themeOverride27.xml" ContentType="application/vnd.openxmlformats-officedocument.themeOverride+xml"/>
  <Override PartName="/ppt/charts/chart39.xml" ContentType="application/vnd.openxmlformats-officedocument.drawingml.chart+xml"/>
  <Override PartName="/ppt/theme/themeOverride28.xml" ContentType="application/vnd.openxmlformats-officedocument.themeOverride+xml"/>
  <Override PartName="/ppt/charts/chart40.xml" ContentType="application/vnd.openxmlformats-officedocument.drawingml.chart+xml"/>
  <Override PartName="/ppt/theme/themeOverride29.xml" ContentType="application/vnd.openxmlformats-officedocument.themeOverride+xml"/>
  <Override PartName="/ppt/charts/chart41.xml" ContentType="application/vnd.openxmlformats-officedocument.drawingml.chart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308" r:id="rId3"/>
    <p:sldId id="309" r:id="rId4"/>
    <p:sldId id="310" r:id="rId5"/>
    <p:sldId id="257" r:id="rId6"/>
    <p:sldId id="281" r:id="rId7"/>
    <p:sldId id="273" r:id="rId8"/>
    <p:sldId id="282" r:id="rId9"/>
    <p:sldId id="274" r:id="rId10"/>
    <p:sldId id="283" r:id="rId11"/>
    <p:sldId id="275" r:id="rId12"/>
    <p:sldId id="284" r:id="rId13"/>
    <p:sldId id="276" r:id="rId14"/>
    <p:sldId id="285" r:id="rId15"/>
    <p:sldId id="277" r:id="rId16"/>
    <p:sldId id="286" r:id="rId17"/>
    <p:sldId id="278" r:id="rId18"/>
    <p:sldId id="287" r:id="rId19"/>
    <p:sldId id="279" r:id="rId20"/>
    <p:sldId id="288" r:id="rId21"/>
    <p:sldId id="280" r:id="rId22"/>
    <p:sldId id="289" r:id="rId23"/>
    <p:sldId id="271" r:id="rId24"/>
    <p:sldId id="292" r:id="rId25"/>
    <p:sldId id="293" r:id="rId26"/>
    <p:sldId id="294" r:id="rId27"/>
    <p:sldId id="311" r:id="rId28"/>
    <p:sldId id="296" r:id="rId29"/>
    <p:sldId id="297" r:id="rId30"/>
    <p:sldId id="298" r:id="rId31"/>
    <p:sldId id="299" r:id="rId32"/>
    <p:sldId id="300" r:id="rId33"/>
    <p:sldId id="306" r:id="rId34"/>
    <p:sldId id="307" r:id="rId35"/>
    <p:sldId id="303" r:id="rId36"/>
    <p:sldId id="304" r:id="rId37"/>
    <p:sldId id="302" r:id="rId38"/>
    <p:sldId id="305" r:id="rId39"/>
    <p:sldId id="272" r:id="rId40"/>
    <p:sldId id="31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8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0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1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13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.xlsx"/><Relationship Id="rId1" Type="http://schemas.openxmlformats.org/officeDocument/2006/relationships/themeOverride" Target="../theme/themeOverride14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3.xlsx"/><Relationship Id="rId1" Type="http://schemas.openxmlformats.org/officeDocument/2006/relationships/themeOverride" Target="../theme/themeOverride15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5.xlsx"/><Relationship Id="rId1" Type="http://schemas.openxmlformats.org/officeDocument/2006/relationships/themeOverride" Target="../theme/themeOverride16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6.xlsx"/><Relationship Id="rId1" Type="http://schemas.openxmlformats.org/officeDocument/2006/relationships/themeOverride" Target="../theme/themeOverride17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9.xlsx"/><Relationship Id="rId1" Type="http://schemas.openxmlformats.org/officeDocument/2006/relationships/themeOverride" Target="../theme/themeOverride18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0.xlsx"/><Relationship Id="rId1" Type="http://schemas.openxmlformats.org/officeDocument/2006/relationships/themeOverride" Target="../theme/themeOverride19.xm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1.xlsx"/><Relationship Id="rId1" Type="http://schemas.openxmlformats.org/officeDocument/2006/relationships/themeOverride" Target="../theme/themeOverride20.xml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2.xlsx"/><Relationship Id="rId1" Type="http://schemas.openxmlformats.org/officeDocument/2006/relationships/themeOverride" Target="../theme/themeOverride21.xm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3.xlsx"/><Relationship Id="rId1" Type="http://schemas.openxmlformats.org/officeDocument/2006/relationships/themeOverride" Target="../theme/themeOverride22.xm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4.xlsx"/><Relationship Id="rId1" Type="http://schemas.openxmlformats.org/officeDocument/2006/relationships/themeOverride" Target="../theme/themeOverride23.xml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5.xlsx"/><Relationship Id="rId1" Type="http://schemas.openxmlformats.org/officeDocument/2006/relationships/themeOverride" Target="../theme/themeOverride24.xm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6.xlsx"/><Relationship Id="rId1" Type="http://schemas.openxmlformats.org/officeDocument/2006/relationships/themeOverride" Target="../theme/themeOverride25.xml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7.xlsx"/><Relationship Id="rId1" Type="http://schemas.openxmlformats.org/officeDocument/2006/relationships/themeOverride" Target="../theme/themeOverride26.xm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8.xlsx"/><Relationship Id="rId1" Type="http://schemas.openxmlformats.org/officeDocument/2006/relationships/themeOverride" Target="../theme/themeOverride27.xm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9.xlsx"/><Relationship Id="rId1" Type="http://schemas.openxmlformats.org/officeDocument/2006/relationships/themeOverride" Target="../theme/themeOverride28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0.xlsx"/><Relationship Id="rId1" Type="http://schemas.openxmlformats.org/officeDocument/2006/relationships/themeOverride" Target="../theme/themeOverride29.xm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1.xlsx"/><Relationship Id="rId1" Type="http://schemas.openxmlformats.org/officeDocument/2006/relationships/themeOverride" Target="../theme/themeOverride30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4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5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8441088"/>
        <c:axId val="5509504"/>
        <c:axId val="0"/>
      </c:bar3DChart>
      <c:catAx>
        <c:axId val="78441088"/>
        <c:scaling>
          <c:orientation val="minMax"/>
        </c:scaling>
        <c:delete val="0"/>
        <c:axPos val="b"/>
        <c:majorTickMark val="none"/>
        <c:minorTickMark val="none"/>
        <c:tickLblPos val="nextTo"/>
        <c:crossAx val="5509504"/>
        <c:crosses val="autoZero"/>
        <c:auto val="1"/>
        <c:lblAlgn val="ctr"/>
        <c:lblOffset val="100"/>
        <c:noMultiLvlLbl val="0"/>
      </c:catAx>
      <c:valAx>
        <c:axId val="550950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78441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93</c:v>
                </c:pt>
                <c:pt idx="2">
                  <c:v>79</c:v>
                </c:pt>
                <c:pt idx="3">
                  <c:v>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</c:v>
                </c:pt>
                <c:pt idx="1">
                  <c:v>7</c:v>
                </c:pt>
                <c:pt idx="2">
                  <c:v>21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050624"/>
        <c:axId val="37052416"/>
        <c:axId val="0"/>
      </c:bar3DChart>
      <c:catAx>
        <c:axId val="37050624"/>
        <c:scaling>
          <c:orientation val="minMax"/>
        </c:scaling>
        <c:delete val="0"/>
        <c:axPos val="b"/>
        <c:majorTickMark val="none"/>
        <c:minorTickMark val="none"/>
        <c:tickLblPos val="nextTo"/>
        <c:crossAx val="37052416"/>
        <c:crosses val="autoZero"/>
        <c:auto val="1"/>
        <c:lblAlgn val="ctr"/>
        <c:lblOffset val="100"/>
        <c:noMultiLvlLbl val="0"/>
      </c:catAx>
      <c:valAx>
        <c:axId val="3705241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7050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462592"/>
        <c:axId val="82464128"/>
        <c:axId val="0"/>
      </c:bar3DChart>
      <c:catAx>
        <c:axId val="82462592"/>
        <c:scaling>
          <c:orientation val="minMax"/>
        </c:scaling>
        <c:delete val="0"/>
        <c:axPos val="b"/>
        <c:majorTickMark val="none"/>
        <c:minorTickMark val="none"/>
        <c:tickLblPos val="nextTo"/>
        <c:crossAx val="82464128"/>
        <c:crosses val="autoZero"/>
        <c:auto val="1"/>
        <c:lblAlgn val="ctr"/>
        <c:lblOffset val="100"/>
        <c:noMultiLvlLbl val="0"/>
      </c:catAx>
      <c:valAx>
        <c:axId val="8246412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24625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507648"/>
        <c:axId val="82509184"/>
      </c:barChart>
      <c:catAx>
        <c:axId val="82507648"/>
        <c:scaling>
          <c:orientation val="minMax"/>
        </c:scaling>
        <c:delete val="0"/>
        <c:axPos val="b"/>
        <c:majorTickMark val="out"/>
        <c:minorTickMark val="none"/>
        <c:tickLblPos val="nextTo"/>
        <c:crossAx val="82509184"/>
        <c:crosses val="autoZero"/>
        <c:auto val="1"/>
        <c:lblAlgn val="ctr"/>
        <c:lblOffset val="100"/>
        <c:noMultiLvlLbl val="0"/>
      </c:catAx>
      <c:valAx>
        <c:axId val="82509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507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87.5</c:v>
                </c:pt>
                <c:pt idx="1">
                  <c:v>81</c:v>
                </c:pt>
                <c:pt idx="2">
                  <c:v>31</c:v>
                </c:pt>
                <c:pt idx="3">
                  <c:v>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12.5</c:v>
                </c:pt>
                <c:pt idx="1">
                  <c:v>19</c:v>
                </c:pt>
                <c:pt idx="2">
                  <c:v>69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047680"/>
        <c:axId val="95049216"/>
        <c:axId val="0"/>
      </c:bar3DChart>
      <c:catAx>
        <c:axId val="95047680"/>
        <c:scaling>
          <c:orientation val="minMax"/>
        </c:scaling>
        <c:delete val="0"/>
        <c:axPos val="b"/>
        <c:majorTickMark val="none"/>
        <c:minorTickMark val="none"/>
        <c:tickLblPos val="nextTo"/>
        <c:crossAx val="95049216"/>
        <c:crosses val="autoZero"/>
        <c:auto val="1"/>
        <c:lblAlgn val="ctr"/>
        <c:lblOffset val="100"/>
        <c:noMultiLvlLbl val="0"/>
      </c:catAx>
      <c:valAx>
        <c:axId val="9504921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95047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489024"/>
        <c:axId val="95490816"/>
        <c:axId val="0"/>
      </c:bar3DChart>
      <c:catAx>
        <c:axId val="95489024"/>
        <c:scaling>
          <c:orientation val="minMax"/>
        </c:scaling>
        <c:delete val="0"/>
        <c:axPos val="b"/>
        <c:majorTickMark val="none"/>
        <c:minorTickMark val="none"/>
        <c:tickLblPos val="nextTo"/>
        <c:crossAx val="95490816"/>
        <c:crosses val="autoZero"/>
        <c:auto val="1"/>
        <c:lblAlgn val="ctr"/>
        <c:lblOffset val="100"/>
        <c:noMultiLvlLbl val="0"/>
      </c:catAx>
      <c:valAx>
        <c:axId val="954908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954890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7024"/>
        <c:axId val="95538560"/>
      </c:barChart>
      <c:catAx>
        <c:axId val="95537024"/>
        <c:scaling>
          <c:orientation val="minMax"/>
        </c:scaling>
        <c:delete val="0"/>
        <c:axPos val="b"/>
        <c:majorTickMark val="out"/>
        <c:minorTickMark val="none"/>
        <c:tickLblPos val="nextTo"/>
        <c:crossAx val="95538560"/>
        <c:crosses val="autoZero"/>
        <c:auto val="1"/>
        <c:lblAlgn val="ctr"/>
        <c:lblOffset val="100"/>
        <c:noMultiLvlLbl val="0"/>
      </c:catAx>
      <c:valAx>
        <c:axId val="9553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537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93</c:v>
                </c:pt>
                <c:pt idx="2">
                  <c:v>79</c:v>
                </c:pt>
                <c:pt idx="3">
                  <c:v>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</c:v>
                </c:pt>
                <c:pt idx="1">
                  <c:v>7</c:v>
                </c:pt>
                <c:pt idx="2">
                  <c:v>21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95456"/>
        <c:axId val="45426944"/>
        <c:axId val="0"/>
      </c:bar3DChart>
      <c:catAx>
        <c:axId val="37395456"/>
        <c:scaling>
          <c:orientation val="minMax"/>
        </c:scaling>
        <c:delete val="0"/>
        <c:axPos val="b"/>
        <c:majorTickMark val="none"/>
        <c:minorTickMark val="none"/>
        <c:tickLblPos val="nextTo"/>
        <c:crossAx val="45426944"/>
        <c:crosses val="autoZero"/>
        <c:auto val="1"/>
        <c:lblAlgn val="ctr"/>
        <c:lblOffset val="100"/>
        <c:noMultiLvlLbl val="0"/>
      </c:catAx>
      <c:valAx>
        <c:axId val="4542694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7395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467840"/>
        <c:axId val="82526592"/>
        <c:axId val="0"/>
      </c:bar3DChart>
      <c:catAx>
        <c:axId val="82467840"/>
        <c:scaling>
          <c:orientation val="minMax"/>
        </c:scaling>
        <c:delete val="0"/>
        <c:axPos val="b"/>
        <c:majorTickMark val="none"/>
        <c:minorTickMark val="none"/>
        <c:tickLblPos val="nextTo"/>
        <c:crossAx val="82526592"/>
        <c:crosses val="autoZero"/>
        <c:auto val="1"/>
        <c:lblAlgn val="ctr"/>
        <c:lblOffset val="100"/>
        <c:noMultiLvlLbl val="0"/>
      </c:catAx>
      <c:valAx>
        <c:axId val="8252659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246784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965952"/>
        <c:axId val="95967488"/>
      </c:barChart>
      <c:catAx>
        <c:axId val="95965952"/>
        <c:scaling>
          <c:orientation val="minMax"/>
        </c:scaling>
        <c:delete val="0"/>
        <c:axPos val="b"/>
        <c:majorTickMark val="out"/>
        <c:minorTickMark val="none"/>
        <c:tickLblPos val="nextTo"/>
        <c:crossAx val="95967488"/>
        <c:crosses val="autoZero"/>
        <c:auto val="1"/>
        <c:lblAlgn val="ctr"/>
        <c:lblOffset val="100"/>
        <c:noMultiLvlLbl val="0"/>
      </c:catAx>
      <c:valAx>
        <c:axId val="95967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965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82</c:v>
                </c:pt>
                <c:pt idx="2">
                  <c:v>50</c:v>
                </c:pt>
                <c:pt idx="3">
                  <c:v>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</c:v>
                </c:pt>
                <c:pt idx="1">
                  <c:v>18</c:v>
                </c:pt>
                <c:pt idx="2">
                  <c:v>50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559104"/>
        <c:axId val="96560640"/>
        <c:axId val="0"/>
      </c:bar3DChart>
      <c:catAx>
        <c:axId val="96559104"/>
        <c:scaling>
          <c:orientation val="minMax"/>
        </c:scaling>
        <c:delete val="0"/>
        <c:axPos val="b"/>
        <c:majorTickMark val="none"/>
        <c:minorTickMark val="none"/>
        <c:tickLblPos val="nextTo"/>
        <c:crossAx val="96560640"/>
        <c:crosses val="autoZero"/>
        <c:auto val="1"/>
        <c:lblAlgn val="ctr"/>
        <c:lblOffset val="100"/>
        <c:noMultiLvlLbl val="0"/>
      </c:catAx>
      <c:valAx>
        <c:axId val="9656064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96559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560576"/>
        <c:axId val="32051200"/>
        <c:axId val="0"/>
      </c:bar3DChart>
      <c:catAx>
        <c:axId val="5560576"/>
        <c:scaling>
          <c:orientation val="minMax"/>
        </c:scaling>
        <c:delete val="0"/>
        <c:axPos val="b"/>
        <c:majorTickMark val="none"/>
        <c:minorTickMark val="none"/>
        <c:tickLblPos val="nextTo"/>
        <c:crossAx val="32051200"/>
        <c:crosses val="autoZero"/>
        <c:auto val="1"/>
        <c:lblAlgn val="ctr"/>
        <c:lblOffset val="100"/>
        <c:noMultiLvlLbl val="0"/>
      </c:catAx>
      <c:valAx>
        <c:axId val="3205120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5605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574848"/>
        <c:axId val="96593024"/>
        <c:axId val="0"/>
      </c:bar3DChart>
      <c:catAx>
        <c:axId val="96574848"/>
        <c:scaling>
          <c:orientation val="minMax"/>
        </c:scaling>
        <c:delete val="0"/>
        <c:axPos val="b"/>
        <c:majorTickMark val="none"/>
        <c:minorTickMark val="none"/>
        <c:tickLblPos val="nextTo"/>
        <c:crossAx val="96593024"/>
        <c:crosses val="autoZero"/>
        <c:auto val="1"/>
        <c:lblAlgn val="ctr"/>
        <c:lblOffset val="100"/>
        <c:noMultiLvlLbl val="0"/>
      </c:catAx>
      <c:valAx>
        <c:axId val="9659302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965748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014976"/>
        <c:axId val="106020864"/>
      </c:barChart>
      <c:catAx>
        <c:axId val="106014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06020864"/>
        <c:crosses val="autoZero"/>
        <c:auto val="1"/>
        <c:lblAlgn val="ctr"/>
        <c:lblOffset val="100"/>
        <c:noMultiLvlLbl val="0"/>
      </c:catAx>
      <c:valAx>
        <c:axId val="106020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014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70</c:v>
                </c:pt>
                <c:pt idx="2">
                  <c:v>82</c:v>
                </c:pt>
                <c:pt idx="3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688960"/>
        <c:axId val="115690496"/>
        <c:axId val="0"/>
      </c:bar3DChart>
      <c:catAx>
        <c:axId val="1156889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15690496"/>
        <c:crosses val="autoZero"/>
        <c:auto val="1"/>
        <c:lblAlgn val="ctr"/>
        <c:lblOffset val="100"/>
        <c:noMultiLvlLbl val="0"/>
      </c:catAx>
      <c:valAx>
        <c:axId val="11569049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15688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757824"/>
        <c:axId val="115759360"/>
        <c:axId val="0"/>
      </c:bar3DChart>
      <c:catAx>
        <c:axId val="1157578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15759360"/>
        <c:crosses val="autoZero"/>
        <c:auto val="1"/>
        <c:lblAlgn val="ctr"/>
        <c:lblOffset val="100"/>
        <c:noMultiLvlLbl val="0"/>
      </c:catAx>
      <c:valAx>
        <c:axId val="1157593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15757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89184"/>
        <c:axId val="115790976"/>
      </c:barChart>
      <c:catAx>
        <c:axId val="11578918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790976"/>
        <c:crosses val="autoZero"/>
        <c:auto val="1"/>
        <c:lblAlgn val="ctr"/>
        <c:lblOffset val="100"/>
        <c:noMultiLvlLbl val="0"/>
      </c:catAx>
      <c:valAx>
        <c:axId val="115790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789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71.5</c:v>
                </c:pt>
                <c:pt idx="1">
                  <c:v>100</c:v>
                </c:pt>
                <c:pt idx="2">
                  <c:v>12</c:v>
                </c:pt>
                <c:pt idx="3">
                  <c:v>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28</c:v>
                </c:pt>
                <c:pt idx="1">
                  <c:v>0</c:v>
                </c:pt>
                <c:pt idx="2">
                  <c:v>88</c:v>
                </c:pt>
                <c:pt idx="3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14816"/>
        <c:axId val="116920704"/>
        <c:axId val="0"/>
      </c:bar3DChart>
      <c:catAx>
        <c:axId val="116914816"/>
        <c:scaling>
          <c:orientation val="minMax"/>
        </c:scaling>
        <c:delete val="0"/>
        <c:axPos val="b"/>
        <c:majorTickMark val="none"/>
        <c:minorTickMark val="none"/>
        <c:tickLblPos val="nextTo"/>
        <c:crossAx val="116920704"/>
        <c:crosses val="autoZero"/>
        <c:auto val="1"/>
        <c:lblAlgn val="ctr"/>
        <c:lblOffset val="100"/>
        <c:noMultiLvlLbl val="0"/>
      </c:catAx>
      <c:valAx>
        <c:axId val="11692070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16914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59488"/>
        <c:axId val="116969472"/>
        <c:axId val="0"/>
      </c:bar3DChart>
      <c:catAx>
        <c:axId val="116959488"/>
        <c:scaling>
          <c:orientation val="minMax"/>
        </c:scaling>
        <c:delete val="0"/>
        <c:axPos val="b"/>
        <c:majorTickMark val="none"/>
        <c:minorTickMark val="none"/>
        <c:tickLblPos val="nextTo"/>
        <c:crossAx val="116969472"/>
        <c:crosses val="autoZero"/>
        <c:auto val="1"/>
        <c:lblAlgn val="ctr"/>
        <c:lblOffset val="100"/>
        <c:noMultiLvlLbl val="0"/>
      </c:catAx>
      <c:valAx>
        <c:axId val="11696947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169594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032064"/>
        <c:axId val="117033600"/>
      </c:barChart>
      <c:catAx>
        <c:axId val="117032064"/>
        <c:scaling>
          <c:orientation val="minMax"/>
        </c:scaling>
        <c:delete val="0"/>
        <c:axPos val="b"/>
        <c:majorTickMark val="out"/>
        <c:minorTickMark val="none"/>
        <c:tickLblPos val="nextTo"/>
        <c:crossAx val="117033600"/>
        <c:crosses val="autoZero"/>
        <c:auto val="1"/>
        <c:lblAlgn val="ctr"/>
        <c:lblOffset val="100"/>
        <c:noMultiLvlLbl val="0"/>
      </c:catAx>
      <c:valAx>
        <c:axId val="117033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032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147385827653686E-2"/>
          <c:y val="5.2249583112540153E-2"/>
          <c:w val="0.71777068388177256"/>
          <c:h val="0.57091147166512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Долг и ответственность</c:v>
                </c:pt>
                <c:pt idx="1">
                  <c:v>Бережливость</c:v>
                </c:pt>
                <c:pt idx="2">
                  <c:v>Дисциплинированность</c:v>
                </c:pt>
                <c:pt idx="3">
                  <c:v>Отношение к учёбе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43</c:v>
                </c:pt>
                <c:pt idx="2">
                  <c:v>49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Долг и ответственность</c:v>
                </c:pt>
                <c:pt idx="1">
                  <c:v>Бережливость</c:v>
                </c:pt>
                <c:pt idx="2">
                  <c:v>Дисциплинированность</c:v>
                </c:pt>
                <c:pt idx="3">
                  <c:v>Отношение к учёбе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60</c:v>
                </c:pt>
                <c:pt idx="1">
                  <c:v>21</c:v>
                </c:pt>
                <c:pt idx="2">
                  <c:v>51</c:v>
                </c:pt>
                <c:pt idx="3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Долг и ответственность</c:v>
                </c:pt>
                <c:pt idx="1">
                  <c:v>Бережливость</c:v>
                </c:pt>
                <c:pt idx="2">
                  <c:v>Дисциплинированность</c:v>
                </c:pt>
                <c:pt idx="3">
                  <c:v>Отношение к учёбе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15</c:v>
                </c:pt>
                <c:pt idx="1">
                  <c:v>36</c:v>
                </c:pt>
                <c:pt idx="2">
                  <c:v>0</c:v>
                </c:pt>
                <c:pt idx="3">
                  <c:v>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Недопустимый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Долг и ответственность</c:v>
                </c:pt>
                <c:pt idx="1">
                  <c:v>Бережливость</c:v>
                </c:pt>
                <c:pt idx="2">
                  <c:v>Дисциплинированность</c:v>
                </c:pt>
                <c:pt idx="3">
                  <c:v>Отношение к учёбе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320320"/>
        <c:axId val="117338496"/>
      </c:barChart>
      <c:catAx>
        <c:axId val="1173203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7338496"/>
        <c:crosses val="autoZero"/>
        <c:auto val="1"/>
        <c:lblAlgn val="ctr"/>
        <c:lblOffset val="100"/>
        <c:noMultiLvlLbl val="0"/>
      </c:catAx>
      <c:valAx>
        <c:axId val="117338496"/>
        <c:scaling>
          <c:orientation val="minMax"/>
          <c:max val="100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7320320"/>
        <c:crosses val="autoZero"/>
        <c:crossBetween val="between"/>
        <c:majorUnit val="10"/>
        <c:minorUnit val="5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79222281087225377"/>
          <c:y val="4.0154794729704214E-2"/>
          <c:w val="0.19910333654387349"/>
          <c:h val="0.591756405995994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5183372646381803E-2"/>
          <c:y val="5.2249583112540153E-2"/>
          <c:w val="0.72733137548536853"/>
          <c:h val="0.68932116950030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Отношение к общественному труду</c:v>
                </c:pt>
                <c:pt idx="1">
                  <c:v>Коллективизм</c:v>
                </c:pt>
                <c:pt idx="2">
                  <c:v>Доброта</c:v>
                </c:pt>
                <c:pt idx="3">
                  <c:v>Честность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</c:v>
                </c:pt>
                <c:pt idx="1">
                  <c:v>61</c:v>
                </c:pt>
                <c:pt idx="2">
                  <c:v>91</c:v>
                </c:pt>
                <c:pt idx="3">
                  <c:v>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Отношение к общественному труду</c:v>
                </c:pt>
                <c:pt idx="1">
                  <c:v>Коллективизм</c:v>
                </c:pt>
                <c:pt idx="2">
                  <c:v>Доброта</c:v>
                </c:pt>
                <c:pt idx="3">
                  <c:v>Честность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</c:v>
                </c:pt>
                <c:pt idx="1">
                  <c:v>39</c:v>
                </c:pt>
                <c:pt idx="2">
                  <c:v>9</c:v>
                </c:pt>
                <c:pt idx="3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Отношение к общественному труду</c:v>
                </c:pt>
                <c:pt idx="1">
                  <c:v>Коллективизм</c:v>
                </c:pt>
                <c:pt idx="2">
                  <c:v>Доброта</c:v>
                </c:pt>
                <c:pt idx="3">
                  <c:v>Честность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Недопустимый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Отношение к общественному труду</c:v>
                </c:pt>
                <c:pt idx="1">
                  <c:v>Коллективизм</c:v>
                </c:pt>
                <c:pt idx="2">
                  <c:v>Доброта</c:v>
                </c:pt>
                <c:pt idx="3">
                  <c:v>Честность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407104"/>
        <c:axId val="117412992"/>
      </c:barChart>
      <c:catAx>
        <c:axId val="117407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17412992"/>
        <c:crosses val="autoZero"/>
        <c:auto val="1"/>
        <c:lblAlgn val="ctr"/>
        <c:lblOffset val="100"/>
        <c:noMultiLvlLbl val="0"/>
      </c:catAx>
      <c:valAx>
        <c:axId val="117412992"/>
        <c:scaling>
          <c:orientation val="minMax"/>
          <c:max val="100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7407104"/>
        <c:crosses val="autoZero"/>
        <c:crossBetween val="between"/>
        <c:majorUnit val="10"/>
        <c:minorUnit val="5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79222281087225377"/>
          <c:y val="4.0154794729704214E-2"/>
          <c:w val="0.19910333654387349"/>
          <c:h val="0.591756405995994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09696"/>
        <c:axId val="32111232"/>
      </c:barChart>
      <c:catAx>
        <c:axId val="32109696"/>
        <c:scaling>
          <c:orientation val="minMax"/>
        </c:scaling>
        <c:delete val="0"/>
        <c:axPos val="b"/>
        <c:majorTickMark val="out"/>
        <c:minorTickMark val="none"/>
        <c:tickLblPos val="nextTo"/>
        <c:crossAx val="32111232"/>
        <c:crosses val="autoZero"/>
        <c:auto val="1"/>
        <c:lblAlgn val="ctr"/>
        <c:lblOffset val="100"/>
        <c:noMultiLvlLbl val="0"/>
      </c:catAx>
      <c:valAx>
        <c:axId val="32111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109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615915495156186"/>
          <c:y val="5.2249583112540153E-2"/>
          <c:w val="0.66955221228862538"/>
          <c:h val="0.755858503755729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Простота</c:v>
                </c:pt>
                <c:pt idx="1">
                  <c:v>Культурный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79</c:v>
                </c:pt>
                <c:pt idx="1">
                  <c:v>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Простота</c:v>
                </c:pt>
                <c:pt idx="1">
                  <c:v>Культурный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20</c:v>
                </c:pt>
                <c:pt idx="1">
                  <c:v>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Простота</c:v>
                </c:pt>
                <c:pt idx="1">
                  <c:v>Культурный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Недопустимый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Простота</c:v>
                </c:pt>
                <c:pt idx="1">
                  <c:v>Культурный уровень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289344"/>
        <c:axId val="117290880"/>
      </c:barChart>
      <c:catAx>
        <c:axId val="117289344"/>
        <c:scaling>
          <c:orientation val="minMax"/>
        </c:scaling>
        <c:delete val="0"/>
        <c:axPos val="b"/>
        <c:majorTickMark val="out"/>
        <c:minorTickMark val="none"/>
        <c:tickLblPos val="nextTo"/>
        <c:crossAx val="117290880"/>
        <c:crosses val="autoZero"/>
        <c:auto val="1"/>
        <c:lblAlgn val="ctr"/>
        <c:lblOffset val="100"/>
        <c:noMultiLvlLbl val="0"/>
      </c:catAx>
      <c:valAx>
        <c:axId val="117290880"/>
        <c:scaling>
          <c:orientation val="minMax"/>
          <c:max val="100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7289344"/>
        <c:crosses val="autoZero"/>
        <c:crossBetween val="between"/>
        <c:majorUnit val="10"/>
        <c:minorUnit val="5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79222281087225377"/>
          <c:y val="4.0154794729704214E-2"/>
          <c:w val="0.19910333654387344"/>
          <c:h val="0.591756405995994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830055613655414E-2"/>
          <c:y val="3.7450873514053989E-2"/>
          <c:w val="0.96016994438634462"/>
          <c:h val="0.7749211893122985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Мой выбор</c:v>
                </c:pt>
                <c:pt idx="1">
                  <c:v>Влияние родителей</c:v>
                </c:pt>
                <c:pt idx="2">
                  <c:v>Много слышал о колледже</c:v>
                </c:pt>
                <c:pt idx="3">
                  <c:v>Здесь учатся знакомые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108</c:v>
                </c:pt>
                <c:pt idx="1">
                  <c:v>9</c:v>
                </c:pt>
                <c:pt idx="2">
                  <c:v>13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8110080"/>
        <c:axId val="118111616"/>
        <c:axId val="0"/>
      </c:bar3DChart>
      <c:catAx>
        <c:axId val="118110080"/>
        <c:scaling>
          <c:orientation val="minMax"/>
        </c:scaling>
        <c:delete val="0"/>
        <c:axPos val="b"/>
        <c:majorTickMark val="out"/>
        <c:minorTickMark val="none"/>
        <c:tickLblPos val="nextTo"/>
        <c:crossAx val="118111616"/>
        <c:crosses val="autoZero"/>
        <c:auto val="1"/>
        <c:lblAlgn val="ctr"/>
        <c:lblOffset val="100"/>
        <c:noMultiLvlLbl val="0"/>
      </c:catAx>
      <c:valAx>
        <c:axId val="118111616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8110080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830055613655414E-2"/>
          <c:y val="3.7450873514053989E-2"/>
          <c:w val="0.96016994438634462"/>
          <c:h val="0.7749211893122985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Хочу получить эту специальность</c:v>
                </c:pt>
                <c:pt idx="1">
                  <c:v>Недостаток информации о других специальностях</c:v>
                </c:pt>
                <c:pt idx="2">
                  <c:v>Востребованность на рынке труда</c:v>
                </c:pt>
                <c:pt idx="3">
                  <c:v>Мнение родственников</c:v>
                </c:pt>
                <c:pt idx="4">
                  <c:v>Специальность соответствует моим интересам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71</c:v>
                </c:pt>
                <c:pt idx="1">
                  <c:v>11</c:v>
                </c:pt>
                <c:pt idx="2">
                  <c:v>13</c:v>
                </c:pt>
                <c:pt idx="3">
                  <c:v>53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8149120"/>
        <c:axId val="118150656"/>
        <c:axId val="0"/>
      </c:bar3DChart>
      <c:catAx>
        <c:axId val="1181491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8150656"/>
        <c:crosses val="autoZero"/>
        <c:auto val="1"/>
        <c:lblAlgn val="ctr"/>
        <c:lblOffset val="100"/>
        <c:noMultiLvlLbl val="0"/>
      </c:catAx>
      <c:valAx>
        <c:axId val="118150656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8149120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830055613655414E-2"/>
          <c:y val="3.7450873514053989E-2"/>
          <c:w val="0.96016994438634462"/>
          <c:h val="0.7749211893122985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Собираюсь</c:v>
                </c:pt>
                <c:pt idx="1">
                  <c:v>Не собираюсь</c:v>
                </c:pt>
                <c:pt idx="2">
                  <c:v>Пойду учиться Дальше</c:v>
                </c:pt>
                <c:pt idx="3">
                  <c:v>Пока не определился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5</c:v>
                </c:pt>
                <c:pt idx="2">
                  <c:v>51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8224768"/>
        <c:axId val="118226304"/>
        <c:axId val="0"/>
      </c:bar3DChart>
      <c:catAx>
        <c:axId val="118224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8226304"/>
        <c:crosses val="autoZero"/>
        <c:auto val="1"/>
        <c:lblAlgn val="ctr"/>
        <c:lblOffset val="100"/>
        <c:noMultiLvlLbl val="0"/>
      </c:catAx>
      <c:valAx>
        <c:axId val="118226304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8224768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830055613655414E-2"/>
          <c:y val="3.7450873514053989E-2"/>
          <c:w val="0.96016994438634462"/>
          <c:h val="0.7749211893122985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Устраивает</c:v>
                </c:pt>
                <c:pt idx="1">
                  <c:v>Устраивает частично</c:v>
                </c:pt>
                <c:pt idx="2">
                  <c:v>Не устраивает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117</c:v>
                </c:pt>
                <c:pt idx="1">
                  <c:v>29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312384"/>
        <c:axId val="119313920"/>
        <c:axId val="0"/>
      </c:bar3DChart>
      <c:catAx>
        <c:axId val="119312384"/>
        <c:scaling>
          <c:orientation val="minMax"/>
        </c:scaling>
        <c:delete val="0"/>
        <c:axPos val="b"/>
        <c:majorTickMark val="out"/>
        <c:minorTickMark val="none"/>
        <c:tickLblPos val="nextTo"/>
        <c:crossAx val="119313920"/>
        <c:crosses val="autoZero"/>
        <c:auto val="1"/>
        <c:lblAlgn val="ctr"/>
        <c:lblOffset val="100"/>
        <c:noMultiLvlLbl val="0"/>
      </c:catAx>
      <c:valAx>
        <c:axId val="119313920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9312384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1689823720229435"/>
          <c:h val="0.693350391623153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4"/>
                <c:pt idx="0">
                  <c:v>Помощник в учёбе</c:v>
                </c:pt>
                <c:pt idx="1">
                  <c:v>Информатор по всем вопросам</c:v>
                </c:pt>
                <c:pt idx="2">
                  <c:v>Активный участник студенческой жизни</c:v>
                </c:pt>
                <c:pt idx="3">
                  <c:v>Человек, помогающий развиваться во всех направлениях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26</c:v>
                </c:pt>
                <c:pt idx="1">
                  <c:v>38</c:v>
                </c:pt>
                <c:pt idx="2">
                  <c:v>24</c:v>
                </c:pt>
                <c:pt idx="3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347072"/>
        <c:axId val="119348608"/>
        <c:axId val="0"/>
      </c:bar3DChart>
      <c:catAx>
        <c:axId val="119347072"/>
        <c:scaling>
          <c:orientation val="minMax"/>
        </c:scaling>
        <c:delete val="0"/>
        <c:axPos val="b"/>
        <c:majorTickMark val="out"/>
        <c:minorTickMark val="none"/>
        <c:tickLblPos val="nextTo"/>
        <c:crossAx val="119348608"/>
        <c:crosses val="autoZero"/>
        <c:auto val="1"/>
        <c:lblAlgn val="ctr"/>
        <c:lblOffset val="100"/>
        <c:noMultiLvlLbl val="0"/>
      </c:catAx>
      <c:valAx>
        <c:axId val="119348608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9347072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1689823720229435"/>
          <c:h val="0.8503857210309965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  <c:pt idx="3">
                  <c:v>Никогда не получаю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91</c:v>
                </c:pt>
                <c:pt idx="1">
                  <c:v>6</c:v>
                </c:pt>
                <c:pt idx="2">
                  <c:v>49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488512"/>
        <c:axId val="119490048"/>
        <c:axId val="0"/>
      </c:bar3DChart>
      <c:catAx>
        <c:axId val="119488512"/>
        <c:scaling>
          <c:orientation val="minMax"/>
        </c:scaling>
        <c:delete val="0"/>
        <c:axPos val="b"/>
        <c:majorTickMark val="out"/>
        <c:minorTickMark val="none"/>
        <c:tickLblPos val="nextTo"/>
        <c:crossAx val="119490048"/>
        <c:crosses val="autoZero"/>
        <c:auto val="1"/>
        <c:lblAlgn val="ctr"/>
        <c:lblOffset val="100"/>
        <c:noMultiLvlLbl val="0"/>
      </c:catAx>
      <c:valAx>
        <c:axId val="119490048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9488512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329318092296448"/>
          <c:h val="0.801376583157426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4"/>
                <c:pt idx="0">
                  <c:v>Мы все хорошо общаемся</c:v>
                </c:pt>
                <c:pt idx="1">
                  <c:v>Общаемся в мини группах</c:v>
                </c:pt>
                <c:pt idx="2">
                  <c:v>Не общаемся совсем</c:v>
                </c:pt>
                <c:pt idx="3">
                  <c:v>Общаемся только на тему учёбы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110</c:v>
                </c:pt>
                <c:pt idx="1">
                  <c:v>27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510912"/>
        <c:axId val="119512448"/>
        <c:axId val="0"/>
      </c:bar3DChart>
      <c:catAx>
        <c:axId val="119510912"/>
        <c:scaling>
          <c:orientation val="minMax"/>
        </c:scaling>
        <c:delete val="0"/>
        <c:axPos val="b"/>
        <c:majorTickMark val="out"/>
        <c:minorTickMark val="none"/>
        <c:tickLblPos val="nextTo"/>
        <c:crossAx val="119512448"/>
        <c:crosses val="autoZero"/>
        <c:auto val="1"/>
        <c:lblAlgn val="ctr"/>
        <c:lblOffset val="100"/>
        <c:noMultiLvlLbl val="0"/>
      </c:catAx>
      <c:valAx>
        <c:axId val="119512448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9510912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0086466517494379"/>
          <c:h val="0.611779593934007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5"/>
                <c:pt idx="0">
                  <c:v>Сила воли</c:v>
                </c:pt>
                <c:pt idx="1">
                  <c:v>Целеустремлённость</c:v>
                </c:pt>
                <c:pt idx="2">
                  <c:v>Терпимость</c:v>
                </c:pt>
                <c:pt idx="3">
                  <c:v>Активность</c:v>
                </c:pt>
                <c:pt idx="4">
                  <c:v>Всё вышеперечисленное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5"/>
                <c:pt idx="0">
                  <c:v>20</c:v>
                </c:pt>
                <c:pt idx="1">
                  <c:v>69</c:v>
                </c:pt>
                <c:pt idx="2">
                  <c:v>23</c:v>
                </c:pt>
                <c:pt idx="3">
                  <c:v>9</c:v>
                </c:pt>
                <c:pt idx="4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0651776"/>
        <c:axId val="120653312"/>
        <c:axId val="0"/>
      </c:bar3DChart>
      <c:catAx>
        <c:axId val="120651776"/>
        <c:scaling>
          <c:orientation val="minMax"/>
        </c:scaling>
        <c:delete val="0"/>
        <c:axPos val="b"/>
        <c:majorTickMark val="out"/>
        <c:minorTickMark val="none"/>
        <c:tickLblPos val="nextTo"/>
        <c:crossAx val="120653312"/>
        <c:crosses val="autoZero"/>
        <c:auto val="1"/>
        <c:lblAlgn val="ctr"/>
        <c:lblOffset val="100"/>
        <c:noMultiLvlLbl val="0"/>
      </c:catAx>
      <c:valAx>
        <c:axId val="120653312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20651776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329318092296448"/>
          <c:h val="0.515554174536162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5"/>
                <c:pt idx="0">
                  <c:v>В учёбе</c:v>
                </c:pt>
                <c:pt idx="1">
                  <c:v>В общении с группой</c:v>
                </c:pt>
                <c:pt idx="2">
                  <c:v>В общении с преподпавателями</c:v>
                </c:pt>
                <c:pt idx="3">
                  <c:v>В общении с куратором</c:v>
                </c:pt>
                <c:pt idx="4">
                  <c:v>В общении с родителями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5"/>
                <c:pt idx="0">
                  <c:v>79</c:v>
                </c:pt>
                <c:pt idx="1">
                  <c:v>18</c:v>
                </c:pt>
                <c:pt idx="2">
                  <c:v>2</c:v>
                </c:pt>
                <c:pt idx="3">
                  <c:v>0</c:v>
                </c:pt>
                <c:pt idx="4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0682368"/>
        <c:axId val="120683904"/>
        <c:axId val="0"/>
      </c:bar3DChart>
      <c:catAx>
        <c:axId val="120682368"/>
        <c:scaling>
          <c:orientation val="minMax"/>
        </c:scaling>
        <c:delete val="0"/>
        <c:axPos val="b"/>
        <c:majorTickMark val="out"/>
        <c:minorTickMark val="none"/>
        <c:tickLblPos val="nextTo"/>
        <c:crossAx val="120683904"/>
        <c:crosses val="autoZero"/>
        <c:auto val="1"/>
        <c:lblAlgn val="ctr"/>
        <c:lblOffset val="100"/>
        <c:noMultiLvlLbl val="0"/>
      </c:catAx>
      <c:valAx>
        <c:axId val="120683904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20682368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84</c:v>
                </c:pt>
                <c:pt idx="1">
                  <c:v>89.5</c:v>
                </c:pt>
                <c:pt idx="2">
                  <c:v>3.5</c:v>
                </c:pt>
                <c:pt idx="3">
                  <c:v>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</c:v>
                </c:pt>
                <c:pt idx="1">
                  <c:v>10.5</c:v>
                </c:pt>
                <c:pt idx="2">
                  <c:v>1.8</c:v>
                </c:pt>
                <c:pt idx="3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667776"/>
        <c:axId val="36669312"/>
        <c:axId val="0"/>
      </c:bar3DChart>
      <c:catAx>
        <c:axId val="36667776"/>
        <c:scaling>
          <c:orientation val="minMax"/>
        </c:scaling>
        <c:delete val="0"/>
        <c:axPos val="b"/>
        <c:majorTickMark val="none"/>
        <c:minorTickMark val="none"/>
        <c:tickLblPos val="nextTo"/>
        <c:crossAx val="36669312"/>
        <c:crosses val="autoZero"/>
        <c:auto val="1"/>
        <c:lblAlgn val="ctr"/>
        <c:lblOffset val="100"/>
        <c:noMultiLvlLbl val="0"/>
      </c:catAx>
      <c:valAx>
        <c:axId val="3666931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6667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2564382194448547"/>
          <c:h val="0.849878138540162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4"/>
                <c:pt idx="0">
                  <c:v>Участвую активно</c:v>
                </c:pt>
                <c:pt idx="1">
                  <c:v>Участвую изредка</c:v>
                </c:pt>
                <c:pt idx="2">
                  <c:v>Не участвую</c:v>
                </c:pt>
                <c:pt idx="3">
                  <c:v>Нет желания участвовать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29</c:v>
                </c:pt>
                <c:pt idx="1">
                  <c:v>78</c:v>
                </c:pt>
                <c:pt idx="2">
                  <c:v>25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0766464"/>
        <c:axId val="120768000"/>
        <c:axId val="0"/>
      </c:bar3DChart>
      <c:catAx>
        <c:axId val="120766464"/>
        <c:scaling>
          <c:orientation val="minMax"/>
        </c:scaling>
        <c:delete val="0"/>
        <c:axPos val="b"/>
        <c:majorTickMark val="out"/>
        <c:minorTickMark val="none"/>
        <c:tickLblPos val="nextTo"/>
        <c:crossAx val="120768000"/>
        <c:crosses val="autoZero"/>
        <c:auto val="1"/>
        <c:lblAlgn val="ctr"/>
        <c:lblOffset val="100"/>
        <c:noMultiLvlLbl val="0"/>
      </c:catAx>
      <c:valAx>
        <c:axId val="120768000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20766464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360230542662347E-2"/>
          <c:y val="2.4223176591489839E-2"/>
          <c:w val="0.92564382194448547"/>
          <c:h val="0.874128916231529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2"/>
                <c:pt idx="0">
                  <c:v>Да</c:v>
                </c:pt>
                <c:pt idx="1">
                  <c:v>Нет желания участвовать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2"/>
                <c:pt idx="0">
                  <c:v>105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353472"/>
        <c:axId val="115355008"/>
        <c:axId val="0"/>
      </c:bar3DChart>
      <c:catAx>
        <c:axId val="115353472"/>
        <c:scaling>
          <c:orientation val="minMax"/>
        </c:scaling>
        <c:delete val="0"/>
        <c:axPos val="b"/>
        <c:majorTickMark val="out"/>
        <c:minorTickMark val="none"/>
        <c:tickLblPos val="nextTo"/>
        <c:crossAx val="115355008"/>
        <c:crosses val="autoZero"/>
        <c:auto val="1"/>
        <c:lblAlgn val="ctr"/>
        <c:lblOffset val="100"/>
        <c:noMultiLvlLbl val="0"/>
      </c:catAx>
      <c:valAx>
        <c:axId val="115355008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5353472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408704"/>
        <c:axId val="36410496"/>
        <c:axId val="0"/>
      </c:bar3DChart>
      <c:catAx>
        <c:axId val="36408704"/>
        <c:scaling>
          <c:orientation val="minMax"/>
        </c:scaling>
        <c:delete val="0"/>
        <c:axPos val="b"/>
        <c:majorTickMark val="none"/>
        <c:minorTickMark val="none"/>
        <c:tickLblPos val="nextTo"/>
        <c:crossAx val="36410496"/>
        <c:crosses val="autoZero"/>
        <c:auto val="1"/>
        <c:lblAlgn val="ctr"/>
        <c:lblOffset val="100"/>
        <c:noMultiLvlLbl val="0"/>
      </c:catAx>
      <c:valAx>
        <c:axId val="364104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64087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452608"/>
        <c:axId val="36466688"/>
      </c:barChart>
      <c:catAx>
        <c:axId val="3645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36466688"/>
        <c:crosses val="autoZero"/>
        <c:auto val="1"/>
        <c:lblAlgn val="ctr"/>
        <c:lblOffset val="100"/>
        <c:noMultiLvlLbl val="0"/>
      </c:catAx>
      <c:valAx>
        <c:axId val="36466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45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92</c:v>
                </c:pt>
                <c:pt idx="1">
                  <c:v>92</c:v>
                </c:pt>
                <c:pt idx="2">
                  <c:v>75</c:v>
                </c:pt>
                <c:pt idx="3">
                  <c:v>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25</c:v>
                </c:pt>
                <c:pt idx="3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164160"/>
        <c:axId val="37165696"/>
        <c:axId val="0"/>
      </c:bar3DChart>
      <c:catAx>
        <c:axId val="37164160"/>
        <c:scaling>
          <c:orientation val="minMax"/>
        </c:scaling>
        <c:delete val="0"/>
        <c:axPos val="b"/>
        <c:majorTickMark val="none"/>
        <c:minorTickMark val="none"/>
        <c:tickLblPos val="nextTo"/>
        <c:crossAx val="37165696"/>
        <c:crosses val="autoZero"/>
        <c:auto val="1"/>
        <c:lblAlgn val="ctr"/>
        <c:lblOffset val="100"/>
        <c:noMultiLvlLbl val="0"/>
      </c:catAx>
      <c:valAx>
        <c:axId val="3716569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7164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43202022387376"/>
          <c:y val="4.0030858940023409E-2"/>
          <c:w val="0.65948593431139235"/>
          <c:h val="0.579030194916831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Предел нормы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94.5</c:v>
                </c:pt>
                <c:pt idx="1">
                  <c:v>100</c:v>
                </c:pt>
                <c:pt idx="2">
                  <c:v>61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Отношения в семье</c:v>
                </c:pt>
                <c:pt idx="1">
                  <c:v>Агрессивность</c:v>
                </c:pt>
                <c:pt idx="2">
                  <c:v>Недоверие к людям</c:v>
                </c:pt>
                <c:pt idx="3">
                  <c:v>Неуверенность в себе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5.5</c:v>
                </c:pt>
                <c:pt idx="1">
                  <c:v>0</c:v>
                </c:pt>
                <c:pt idx="2">
                  <c:v>39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77920"/>
        <c:axId val="43221376"/>
        <c:axId val="0"/>
      </c:bar3DChart>
      <c:catAx>
        <c:axId val="37377920"/>
        <c:scaling>
          <c:orientation val="minMax"/>
        </c:scaling>
        <c:delete val="0"/>
        <c:axPos val="b"/>
        <c:majorTickMark val="none"/>
        <c:minorTickMark val="none"/>
        <c:tickLblPos val="nextTo"/>
        <c:crossAx val="43221376"/>
        <c:crosses val="autoZero"/>
        <c:auto val="1"/>
        <c:lblAlgn val="ctr"/>
        <c:lblOffset val="100"/>
        <c:noMultiLvlLbl val="0"/>
      </c:catAx>
      <c:valAx>
        <c:axId val="432213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3779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465344981161932"/>
          <c:y val="5.7424796613323975E-2"/>
          <c:w val="0.21606395585675667"/>
          <c:h val="0.567156640074193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Сильная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Слабая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Интенсивность познавательной потребности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030912"/>
        <c:axId val="37036800"/>
      </c:barChart>
      <c:catAx>
        <c:axId val="37030912"/>
        <c:scaling>
          <c:orientation val="minMax"/>
        </c:scaling>
        <c:delete val="0"/>
        <c:axPos val="b"/>
        <c:majorTickMark val="out"/>
        <c:minorTickMark val="none"/>
        <c:tickLblPos val="nextTo"/>
        <c:crossAx val="37036800"/>
        <c:crosses val="autoZero"/>
        <c:auto val="1"/>
        <c:lblAlgn val="ctr"/>
        <c:lblOffset val="100"/>
        <c:noMultiLvlLbl val="0"/>
      </c:catAx>
      <c:valAx>
        <c:axId val="37036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030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2820242195312"/>
          <c:y val="4.2364935642071541E-2"/>
          <c:w val="0.18739664609915138"/>
          <c:h val="0.562531345723491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786AB-F154-447C-BDAB-4629D9CFC34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25A35-5376-4011-B8A2-22E9D959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40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5A35-5376-4011-B8A2-22E9D9590643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8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80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89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32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7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76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3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098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64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314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03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88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62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5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8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9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3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5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6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8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9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0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4536504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Результаты мониторинговых исследования вновь прибывшего контингента обучающихся.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Подготовила:Блохина</a:t>
            </a:r>
            <a:r>
              <a:rPr lang="ru-RU" dirty="0" smtClean="0">
                <a:solidFill>
                  <a:schemeClr val="tx1"/>
                </a:solidFill>
              </a:rPr>
              <a:t> Т.И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42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15694799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31121227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99227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8280920" cy="626469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14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75426531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66243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72919243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75110592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32775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8280920" cy="626469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13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11359387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73550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70733695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5116826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35120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8280920" cy="626469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12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84967414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36741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16731301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82647074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66202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864096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Отделение техники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80920" cy="554461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843-01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35473982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4712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77331606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370636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46530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8280920" cy="626469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11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58332434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66346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568952" cy="6217096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Выявление детей группы риска.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Выявление </a:t>
            </a:r>
            <a:r>
              <a:rPr lang="ru-RU" dirty="0">
                <a:solidFill>
                  <a:schemeClr val="tx1"/>
                </a:solidFill>
              </a:rPr>
              <a:t>познавательных потребностей и учебной мотивации студентов.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Уровень </a:t>
            </a:r>
            <a:r>
              <a:rPr lang="ru-RU" dirty="0">
                <a:solidFill>
                  <a:schemeClr val="tx1"/>
                </a:solidFill>
              </a:rPr>
              <a:t>воспитанности.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Социальная </a:t>
            </a:r>
            <a:r>
              <a:rPr lang="ru-RU" dirty="0">
                <a:solidFill>
                  <a:schemeClr val="tx1"/>
                </a:solidFill>
              </a:rPr>
              <a:t>адаптация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i="1" dirty="0" smtClean="0">
                <a:solidFill>
                  <a:schemeClr val="tx1"/>
                </a:solidFill>
              </a:rPr>
              <a:t>Все анкетирования, кроме «Выявления детей группы риска» проводились анонимно. </a:t>
            </a:r>
          </a:p>
          <a:p>
            <a:pPr algn="l"/>
            <a:r>
              <a:rPr lang="ru-RU" i="1" dirty="0" smtClean="0">
                <a:solidFill>
                  <a:schemeClr val="tx1"/>
                </a:solidFill>
              </a:rPr>
              <a:t>Приняли участие 193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308475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44382586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91155142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49737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1152128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Отделение медицины и ветеринарии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821-01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51543086"/>
              </p:ext>
            </p:extLst>
          </p:nvPr>
        </p:nvGraphicFramePr>
        <p:xfrm>
          <a:off x="467544" y="1772816"/>
          <a:ext cx="8208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1351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92077764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45488413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44183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864096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Уровень воспитанности.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424936" cy="56886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Учащимся </a:t>
            </a:r>
            <a:r>
              <a:rPr lang="ru-RU" dirty="0">
                <a:solidFill>
                  <a:schemeClr val="tx1"/>
                </a:solidFill>
              </a:rPr>
              <a:t>предлагалось оценить себя по следующим </a:t>
            </a:r>
            <a:r>
              <a:rPr lang="ru-RU" dirty="0" smtClean="0">
                <a:solidFill>
                  <a:schemeClr val="tx1"/>
                </a:solidFill>
              </a:rPr>
              <a:t>направлениям: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1. Долг и ответственность.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. Бережливость.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3. Дисциплинированность.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4. Ответственное отношение к учёбе.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5. Отношение к общественному труду.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6. Коллективизм, чувство товарищества.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7. Доброта и отзывчивость.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8. Честность и справедливость.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9. Простота и скромность.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10. Культурный уровень.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152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Диагностика показала, что по всем направлениям обучающиеся  показали преимущественно высокий уровень воспитанности: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4643007"/>
              </p:ext>
            </p:extLst>
          </p:nvPr>
        </p:nvGraphicFramePr>
        <p:xfrm>
          <a:off x="179512" y="1268760"/>
          <a:ext cx="8712968" cy="534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19853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04133615"/>
              </p:ext>
            </p:extLst>
          </p:nvPr>
        </p:nvGraphicFramePr>
        <p:xfrm>
          <a:off x="179512" y="1268760"/>
          <a:ext cx="8712968" cy="534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130012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35244314"/>
              </p:ext>
            </p:extLst>
          </p:nvPr>
        </p:nvGraphicFramePr>
        <p:xfrm>
          <a:off x="179512" y="1268760"/>
          <a:ext cx="8712968" cy="534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94162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адаптация.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	Социальная </a:t>
            </a:r>
            <a:r>
              <a:rPr lang="ru-RU" sz="2400" i="1" dirty="0">
                <a:solidFill>
                  <a:prstClr val="black"/>
                </a:solidFill>
              </a:rPr>
              <a:t>адаптация –это приспособление человека к социальной группе или обществу, в котором он живёт.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400" i="1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	От </a:t>
            </a:r>
            <a:r>
              <a:rPr lang="ru-RU" sz="2400" i="1" dirty="0">
                <a:solidFill>
                  <a:prstClr val="black"/>
                </a:solidFill>
              </a:rPr>
              <a:t>успешности социальной адаптации на младших курсах во многом зависят дальнейшая профессиональная карьера и личностное развитие будущего специалиста.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400" i="1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	Адаптационные </a:t>
            </a:r>
            <a:r>
              <a:rPr lang="ru-RU" sz="2400" i="1" dirty="0">
                <a:solidFill>
                  <a:prstClr val="black"/>
                </a:solidFill>
              </a:rPr>
              <a:t>проблемы приводят к сильному стрессу, в результате которого могут возникают проблемы со здоровьем: недомогание, нервозность. Эмоциональное перенапряжение может спровоцировать и психические заболевания. </a:t>
            </a:r>
          </a:p>
          <a:p>
            <a:pPr marL="0" indent="0">
              <a:buNone/>
            </a:pP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350056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1.Почему Вы выбрали этот колледж для своего профессионального обучения?</a:t>
            </a:r>
            <a:endParaRPr lang="ru-RU" sz="15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083150358"/>
              </p:ext>
            </p:extLst>
          </p:nvPr>
        </p:nvGraphicFramePr>
        <p:xfrm>
          <a:off x="179512" y="908720"/>
          <a:ext cx="885698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7375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2.Укажите, что повлияло на выбор </a:t>
            </a: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специальности.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20797597"/>
              </p:ext>
            </p:extLst>
          </p:nvPr>
        </p:nvGraphicFramePr>
        <p:xfrm>
          <a:off x="179512" y="908720"/>
          <a:ext cx="885698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367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51977"/>
            <a:ext cx="8712968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Выявление </a:t>
            </a:r>
            <a:r>
              <a:rPr lang="ru-RU" b="1" dirty="0"/>
              <a:t>детей группы риска</a:t>
            </a:r>
            <a:r>
              <a:rPr lang="ru-RU" b="1" dirty="0" smtClean="0"/>
              <a:t>.</a:t>
            </a:r>
            <a:r>
              <a:rPr lang="ru-RU" i="1" dirty="0"/>
              <a:t> </a:t>
            </a:r>
            <a:r>
              <a:rPr lang="ru-RU" sz="2700" dirty="0"/>
              <a:t>(Диаграммы сиреневого цвета)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340768"/>
            <a:ext cx="8712968" cy="53285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Диагностика проводилась по 4 направлениям:</a:t>
            </a:r>
          </a:p>
          <a:p>
            <a:r>
              <a:rPr lang="ru-RU" dirty="0" smtClean="0"/>
              <a:t>Отношения в семье</a:t>
            </a:r>
          </a:p>
          <a:p>
            <a:pPr marL="0" indent="0">
              <a:buNone/>
            </a:pPr>
            <a:r>
              <a:rPr lang="ru-RU" sz="2400" i="1" dirty="0" smtClean="0"/>
              <a:t>Неудовлетворительные отношения в семье оказывают сильное разрушающее воздействие как на психическое так и на физическое здоровье детей.</a:t>
            </a:r>
          </a:p>
          <a:p>
            <a:r>
              <a:rPr lang="ru-RU" dirty="0" smtClean="0"/>
              <a:t>Агрессивность</a:t>
            </a:r>
          </a:p>
          <a:p>
            <a:pPr marL="0" indent="0">
              <a:buNone/>
            </a:pPr>
            <a:r>
              <a:rPr lang="ru-RU" sz="2400" i="1" dirty="0" smtClean="0"/>
              <a:t>Дети с высоким уровнем агрессивности чаще склонны к рискованному и девиантному поведению.</a:t>
            </a:r>
            <a:endParaRPr lang="ru-RU" sz="2400" i="1" dirty="0"/>
          </a:p>
          <a:p>
            <a:r>
              <a:rPr lang="ru-RU" dirty="0" smtClean="0"/>
              <a:t>Недоверие к людям</a:t>
            </a:r>
          </a:p>
          <a:p>
            <a:pPr marL="0" indent="0">
              <a:buNone/>
            </a:pPr>
            <a:r>
              <a:rPr lang="ru-RU" sz="2400" i="1" dirty="0" smtClean="0"/>
              <a:t>Обучающиеся, входящие в эту группу риска, чаще склонны к проявлению враждебного поведения, имеют коммуникативные проблемы.</a:t>
            </a:r>
          </a:p>
          <a:p>
            <a:r>
              <a:rPr lang="ru-RU" dirty="0" smtClean="0"/>
              <a:t>Неуверенность в себе</a:t>
            </a:r>
          </a:p>
          <a:p>
            <a:pPr marL="0" indent="0">
              <a:buNone/>
            </a:pPr>
            <a:r>
              <a:rPr lang="ru-RU" sz="2400" i="1" dirty="0" smtClean="0"/>
              <a:t>Такие подростки тревожны, страдают заниженной самооценкой, в особо сложных случаях можно говорить о комплексе неполноценности. Такие качества так же являются благоприятной почвой для всевозможных поведенческих отклонений.</a:t>
            </a:r>
            <a:endParaRPr lang="ru-RU" sz="2400" i="1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67556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3.Собираетесь ли Вы работать по своей специальности?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04926009"/>
              </p:ext>
            </p:extLst>
          </p:nvPr>
        </p:nvGraphicFramePr>
        <p:xfrm>
          <a:off x="179512" y="908720"/>
          <a:ext cx="885698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701128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4. Как Вы оцениваете преподавание в колледже?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0993029"/>
              </p:ext>
            </p:extLst>
          </p:nvPr>
        </p:nvGraphicFramePr>
        <p:xfrm>
          <a:off x="179512" y="908720"/>
          <a:ext cx="885698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68623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5. Кем для Вас является куратор?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776254534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8502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6. Получаете ли вы помощь от преподавателей в решении учебных и жизненных вопросов?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57209403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940472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7</a:t>
            </a: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 Как Вы оцениваете взаимоотношения в Вашей учебной группе?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10349127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733552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8. Какие черты характера, по-Вашему мнению, нужны студенту для успешного обучения в колледже?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02762791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887595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9. Какие трудности Вы сейчас испытываете?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94823201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93942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10. Участвуете ли Вы во внеклассных мероприятиях колледжа?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130072819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38523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424936" cy="6552728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r>
              <a:rPr lang="ru-RU" sz="2200" b="1" i="1" cap="small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11. Изменился ли Ваш образ жизни с началом учёбы в колледже?</a:t>
            </a: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pPr lvl="0" algn="l">
              <a:spcBef>
                <a:spcPts val="600"/>
              </a:spcBef>
              <a:buClr>
                <a:srgbClr val="4E67C8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41577146"/>
              </p:ext>
            </p:extLst>
          </p:nvPr>
        </p:nvGraphicFramePr>
        <p:xfrm>
          <a:off x="179512" y="836712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51331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3"/>
            <a:ext cx="8856984" cy="720079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Предложения И РЕУКОМЕНДАЦИИ: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9512" y="692696"/>
            <a:ext cx="8856984" cy="6048672"/>
          </a:xfrm>
        </p:spPr>
        <p:txBody>
          <a:bodyPr>
            <a:normAutofit fontScale="77500" lnSpcReduction="20000"/>
          </a:bodyPr>
          <a:lstStyle/>
          <a:p>
            <a:pPr marL="285750" lvl="0" indent="-28575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1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</a:t>
            </a: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Мотивировать учащихся к учебной деятельности с учётом преобладающей мотивации.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 </a:t>
            </a: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Проводить мероприятия (лекции, беседы, классные часы…) направленные на повышение познавательной мотивации.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 Проводить мероприятия (лекции, беседы, классные часы…) направленные на повышение уровня познавательной потребности.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Способствовать формированию СОЦИАЛЬНО ПРИЕМЛЕМЫХ представлений и убеждений.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Развивать у обучающихся чувство товарищеского долга, коллективизма, сплочённости, доброжелательное отношение друг к другу.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 Развивать потребность в трудовой деятельности, добросовестное отношение к труду.</a:t>
            </a:r>
          </a:p>
          <a:p>
            <a:pPr marL="342900" lvl="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Способствовать </a:t>
            </a: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формированию умения управлять своим поведением, признавать и анализировать свои ошибки, правильно распределять время учёбы и отдыха.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Проводить мероприятия (беседы, классные часы) как коллективные так и индивидуальные направленные на формирование у обучающихся более осознанного, ответственного отношения к выбранной ими специальности.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Способствовать осознанию учащимися себя как будущих специалистов.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Повышать мотивацию ответственного отношения к учёбе.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Стремиться к своевременному урегулированию потенциальных конфликтов между обучающимися как в учебных группа, так и в группах совместного проживания.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Стимулировать, поощрять сплочённость студенческого коллектива.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Привлекать обучающихся к участию в социально значимой деятельности (праздниках, акциях и т.п.), в деятельности общественных организаций и объединений.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Кураторам в индивидуальном порядке обратиться к социальному педагогу для получения более полной информации собранной в результате мониторинга о группе.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ru-RU" sz="2100" dirty="0">
                <a:solidFill>
                  <a:prstClr val="black">
                    <a:lumMod val="95000"/>
                    <a:lumOff val="5000"/>
                  </a:prstClr>
                </a:solidFill>
                <a:latin typeface="Arial Narrow" pitchFamily="34" charset="0"/>
              </a:rPr>
              <a:t>Строить индивидуальную и групповую работу с учётом преобладающей группы риска.</a:t>
            </a:r>
          </a:p>
        </p:txBody>
      </p:sp>
    </p:spTree>
    <p:extLst>
      <p:ext uri="{BB962C8B-B14F-4D97-AF65-F5344CB8AC3E}">
        <p14:creationId xmlns:p14="http://schemas.microsoft.com/office/powerpoint/2010/main" val="3567870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01000" cy="144016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Выявление познавательных потребностей и учебной мотивации студентов</a:t>
            </a:r>
            <a:r>
              <a:rPr lang="ru-RU" sz="3600" b="1" dirty="0" smtClean="0"/>
              <a:t>.</a:t>
            </a:r>
            <a:br>
              <a:rPr lang="ru-RU" sz="3600" b="1" dirty="0" smtClean="0"/>
            </a:br>
            <a:r>
              <a:rPr lang="ru-RU" sz="3100" i="1" dirty="0" smtClean="0"/>
              <a:t> </a:t>
            </a:r>
            <a:r>
              <a:rPr lang="ru-RU" sz="3100" i="1" dirty="0"/>
              <a:t>(Диаграммы серого цвета)</a:t>
            </a:r>
            <a:br>
              <a:rPr lang="ru-RU" sz="3100" i="1" dirty="0"/>
            </a:br>
            <a:endParaRPr lang="ru-RU" sz="31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628800"/>
            <a:ext cx="8712968" cy="5040560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Основная масса обучающихся продемонстрировала </a:t>
            </a:r>
            <a:r>
              <a:rPr lang="ru-RU" sz="3400" b="1" i="1" dirty="0" smtClean="0"/>
              <a:t>умеренную</a:t>
            </a:r>
            <a:r>
              <a:rPr lang="ru-RU" sz="3400" dirty="0" smtClean="0"/>
              <a:t> интенсивность познавательных потребностей.</a:t>
            </a:r>
          </a:p>
          <a:p>
            <a:r>
              <a:rPr lang="ru-RU" sz="3400" b="1" i="1" dirty="0" smtClean="0"/>
              <a:t>Социальная</a:t>
            </a:r>
            <a:r>
              <a:rPr lang="ru-RU" sz="3400" dirty="0" smtClean="0"/>
              <a:t> мотивация учебной деятельности, в подавляющем большинстве, преобладает над </a:t>
            </a:r>
            <a:r>
              <a:rPr lang="ru-RU" sz="3400" i="1" dirty="0" smtClean="0"/>
              <a:t>познавательной.</a:t>
            </a:r>
            <a:r>
              <a:rPr lang="ru-RU" sz="3400" i="1" dirty="0"/>
              <a:t> </a:t>
            </a:r>
            <a:endParaRPr lang="ru-RU" sz="3400" i="1" dirty="0" smtClean="0"/>
          </a:p>
          <a:p>
            <a:endParaRPr lang="ru-RU" i="1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100" i="1" dirty="0"/>
              <a:t>Это говорит о том, что собственно желание учиться, умение получать удовольствие от самого процесса обучения у большинства студентов не достаточно сформировано. </a:t>
            </a:r>
            <a:r>
              <a:rPr lang="ru-RU" sz="3100" i="1" dirty="0" smtClean="0"/>
              <a:t>Обучение </a:t>
            </a:r>
            <a:r>
              <a:rPr lang="ru-RU" sz="3100" i="1" dirty="0"/>
              <a:t>в колледже продиктовано более материальными факторами: престижность наличия образования, высокий статус именно этого образовательного учреждения, желание получить профессию востребованную на рынке труда </a:t>
            </a:r>
            <a:r>
              <a:rPr lang="ru-RU" sz="3100" i="1" dirty="0" err="1"/>
              <a:t>и.т.д</a:t>
            </a:r>
            <a:r>
              <a:rPr lang="ru-RU" sz="3100" i="1" dirty="0"/>
              <a:t>.</a:t>
            </a:r>
          </a:p>
          <a:p>
            <a:pPr marL="0" indent="0">
              <a:buNone/>
            </a:pPr>
            <a:r>
              <a:rPr lang="ru-RU" sz="3100" i="1" dirty="0" smtClean="0"/>
              <a:t>	Обучающиеся </a:t>
            </a:r>
            <a:r>
              <a:rPr lang="ru-RU" sz="3100" i="1" dirty="0"/>
              <a:t>с преобладанием социальной мотивации нуждаются в дополнительной стимуляции, контроле. Таким детям сложнее проявлять волевые качества в отношении учёбы. </a:t>
            </a:r>
          </a:p>
        </p:txBody>
      </p:sp>
    </p:spTree>
    <p:extLst>
      <p:ext uri="{BB962C8B-B14F-4D97-AF65-F5344CB8AC3E}">
        <p14:creationId xmlns:p14="http://schemas.microsoft.com/office/powerpoint/2010/main" val="1478093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4824536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6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864096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Отделение педагогики и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80920" cy="554461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814-01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0982269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27807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39434838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77294214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15517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19268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815-01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26134753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96038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624"/>
            <a:ext cx="8280920" cy="63367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Преобладает социальная мотивация учебной деятельности.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6439053"/>
              </p:ext>
            </p:extLst>
          </p:nvPr>
        </p:nvGraphicFramePr>
        <p:xfrm>
          <a:off x="4644008" y="5661248"/>
          <a:ext cx="432048" cy="751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93556004"/>
              </p:ext>
            </p:extLst>
          </p:nvPr>
        </p:nvGraphicFramePr>
        <p:xfrm>
          <a:off x="827584" y="1268760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1858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2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864096"/>
          </a:xfrm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Отделение технологий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80920" cy="554461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831-01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64347027"/>
              </p:ext>
            </p:extLst>
          </p:nvPr>
        </p:nvGraphicFramePr>
        <p:xfrm>
          <a:off x="467544" y="1340768"/>
          <a:ext cx="820891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32902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8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9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0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</TotalTime>
  <Words>664</Words>
  <Application>Microsoft Office PowerPoint</Application>
  <PresentationFormat>Экран (4:3)</PresentationFormat>
  <Paragraphs>95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Результаты мониторинговых исследования вновь прибывшего контингента обучающихся.</vt:lpstr>
      <vt:lpstr>Презентация PowerPoint</vt:lpstr>
      <vt:lpstr>  Выявление детей группы риска. (Диаграммы сиреневого цвета)  </vt:lpstr>
      <vt:lpstr>Выявление познавательных потребностей и учебной мотивации студентов.  (Диаграммы серого цвета) </vt:lpstr>
      <vt:lpstr>Отделение педагогики и культуры</vt:lpstr>
      <vt:lpstr>Презентация PowerPoint</vt:lpstr>
      <vt:lpstr>Презентация PowerPoint</vt:lpstr>
      <vt:lpstr>Презентация PowerPoint</vt:lpstr>
      <vt:lpstr>Отделение технологий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Отделение техники</vt:lpstr>
      <vt:lpstr>Презентация PowerPoint</vt:lpstr>
      <vt:lpstr>Презентация PowerPoint</vt:lpstr>
      <vt:lpstr>Презентация PowerPoint</vt:lpstr>
      <vt:lpstr>Отделение медицины и ветеринарии</vt:lpstr>
      <vt:lpstr>Презентация PowerPoint</vt:lpstr>
      <vt:lpstr>Уровень воспитанности.</vt:lpstr>
      <vt:lpstr>Презентация PowerPoint</vt:lpstr>
      <vt:lpstr>Презентация PowerPoint</vt:lpstr>
      <vt:lpstr>Презентация PowerPoint</vt:lpstr>
      <vt:lpstr>Социальная адаптация.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Предложения И РЕУКОМЕНДАЦИИ: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за 2017-2018 учебный год. Отдел воспитательной и социально-бытовой работы. Подготовила заместитель директора по ВиСБР Г.П. Бакулина</dc:title>
  <dc:creator>4-110-Демидова</dc:creator>
  <cp:lastModifiedBy>Татьяна Ивановна</cp:lastModifiedBy>
  <cp:revision>64</cp:revision>
  <cp:lastPrinted>2018-11-13T02:49:15Z</cp:lastPrinted>
  <dcterms:created xsi:type="dcterms:W3CDTF">2018-09-24T06:00:42Z</dcterms:created>
  <dcterms:modified xsi:type="dcterms:W3CDTF">2022-11-15T09:51:21Z</dcterms:modified>
</cp:coreProperties>
</file>