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9" r:id="rId2"/>
    <p:sldId id="256" r:id="rId3"/>
    <p:sldId id="257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58" r:id="rId12"/>
    <p:sldId id="261" r:id="rId13"/>
    <p:sldId id="262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</p:sldIdLst>
  <p:sldSz cx="9144000" cy="6858000" type="screen4x3"/>
  <p:notesSz cx="6858000" cy="9144000"/>
  <p:custShowLst>
    <p:custShow name="Произвольный показ 1" id="0">
      <p:sldLst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  <p:sld r:id="rId22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17F23B2-29BE-4288-9E77-53D1D4F625A2}">
          <p14:sldIdLst>
            <p14:sldId id="279"/>
            <p14:sldId id="256"/>
            <p14:sldId id="257"/>
            <p14:sldId id="263"/>
            <p14:sldId id="264"/>
            <p14:sldId id="265"/>
            <p14:sldId id="266"/>
            <p14:sldId id="267"/>
            <p14:sldId id="268"/>
            <p14:sldId id="269"/>
            <p14:sldId id="258"/>
            <p14:sldId id="261"/>
            <p14:sldId id="262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Rg st="1" end="34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6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" y="116631"/>
            <a:ext cx="9030977" cy="677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23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7"/>
            <a:ext cx="9143999" cy="686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42979"/>
      </p:ext>
    </p:extLst>
  </p:cSld>
  <p:clrMapOvr>
    <a:masterClrMapping/>
  </p:clrMapOvr>
  <p:transition spd="slow" advTm="627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7"/>
            <a:ext cx="9144000" cy="686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437919"/>
      </p:ext>
    </p:extLst>
  </p:cSld>
  <p:clrMapOvr>
    <a:masterClrMapping/>
  </p:clrMapOvr>
  <p:transition spd="slow" advTm="1004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7"/>
            <a:ext cx="9144000" cy="686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88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133">
        <p14:reveal/>
      </p:transition>
    </mc:Choice>
    <mc:Fallback xmlns="">
      <p:transition spd="slow" advTm="31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" y="-3517"/>
            <a:ext cx="9139316" cy="6861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49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267">
        <p:split orient="vert"/>
      </p:transition>
    </mc:Choice>
    <mc:Fallback xmlns="">
      <p:transition spd="slow" advTm="226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" y="-3517"/>
            <a:ext cx="9139316" cy="6861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96998"/>
      </p:ext>
    </p:extLst>
  </p:cSld>
  <p:clrMapOvr>
    <a:masterClrMapping/>
  </p:clrMapOvr>
  <p:transition spd="slow" advTm="624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35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804">
        <p:fade/>
      </p:transition>
    </mc:Choice>
    <mc:Fallback xmlns="">
      <p:transition spd="med" advTm="78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7"/>
            <a:ext cx="9143999" cy="686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189468"/>
      </p:ext>
    </p:extLst>
  </p:cSld>
  <p:clrMapOvr>
    <a:masterClrMapping/>
  </p:clrMapOvr>
  <p:transition spd="slow" advTm="4009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7"/>
            <a:ext cx="9143999" cy="686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61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5617">
        <p14:shred/>
      </p:transition>
    </mc:Choice>
    <mc:Fallback xmlns="">
      <p:transition spd="slow" advTm="56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45" y="185316"/>
            <a:ext cx="8636535" cy="648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84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776">
        <p:circle/>
      </p:transition>
    </mc:Choice>
    <mc:Fallback xmlns="">
      <p:transition spd="slow" advTm="5776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7"/>
            <a:ext cx="9143999" cy="686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3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126">
        <p14:vortex dir="r"/>
      </p:transition>
    </mc:Choice>
    <mc:Fallback xmlns="">
      <p:transition spd="slow" advTm="51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festival.1september.ru/articles/593513/presentation/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" t="4780" r="2946" b="6325"/>
          <a:stretch/>
        </p:blipFill>
        <p:spPr bwMode="auto">
          <a:xfrm>
            <a:off x="124691" y="188641"/>
            <a:ext cx="882985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1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625">
        <p:circle/>
      </p:transition>
    </mc:Choice>
    <mc:Fallback xmlns="">
      <p:transition spd="slow" advTm="3625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59" y="185316"/>
            <a:ext cx="8540622" cy="6412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61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8603">
        <p14:ripple/>
      </p:transition>
    </mc:Choice>
    <mc:Fallback xmlns="">
      <p:transition spd="slow" advTm="86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7"/>
            <a:ext cx="9144000" cy="686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14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624">
        <p:blinds dir="vert"/>
      </p:transition>
    </mc:Choice>
    <mc:Fallback xmlns="">
      <p:transition spd="slow" advTm="4624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912" y="1772816"/>
            <a:ext cx="6267416" cy="470605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45692" y="188640"/>
            <a:ext cx="508985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dirty="0"/>
              <a:t>Автомеханик</a:t>
            </a:r>
          </a:p>
        </p:txBody>
      </p:sp>
    </p:spTree>
    <p:extLst>
      <p:ext uri="{BB962C8B-B14F-4D97-AF65-F5344CB8AC3E}">
        <p14:creationId xmlns:p14="http://schemas.microsoft.com/office/powerpoint/2010/main" val="128093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0648"/>
            <a:ext cx="669446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/>
              <a:t>История профессии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443840"/>
            <a:ext cx="882047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Первые автомеханики появились ещё в середине XVIII века в странах, где ранее всего появился транспорт, способный передвигаться самостоятельно. По мере развития автомобильного транспорта усиливалась потребность в людях, способных поддерживать автомобили в исправном состоянии. Резкое увеличение количества автомобилей в 30-е годы XX века в связи с изобретением конвейера Генри Фордом обусловило спрос на специалистов по их ремонту. </a:t>
            </a:r>
          </a:p>
        </p:txBody>
      </p:sp>
    </p:spTree>
    <p:extLst>
      <p:ext uri="{BB962C8B-B14F-4D97-AF65-F5344CB8AC3E}">
        <p14:creationId xmlns:p14="http://schemas.microsoft.com/office/powerpoint/2010/main" val="52336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88640"/>
            <a:ext cx="62167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/>
              <a:t>Краткое описание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039" y="1556792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cs typeface="Times New Roman" pitchFamily="18" charset="0"/>
              </a:rPr>
              <a:t>Автомеханик</a:t>
            </a:r>
            <a:r>
              <a:rPr lang="ru-RU" sz="2800" dirty="0">
                <a:cs typeface="Times New Roman" pitchFamily="18" charset="0"/>
              </a:rPr>
              <a:t> - рабочий, выполняющий ремонт и техническое обслуживание автомобильного транспорта, а также осуществляющий контроль над техническим состоянием автомобилей </a:t>
            </a:r>
            <a:r>
              <a:rPr lang="ru-RU" sz="2800" dirty="0" smtClean="0">
                <a:cs typeface="Times New Roman" pitchFamily="18" charset="0"/>
              </a:rPr>
              <a:t>с помощью</a:t>
            </a:r>
            <a:r>
              <a:rPr lang="ru-RU" sz="2800" dirty="0">
                <a:cs typeface="Times New Roman" pitchFamily="18" charset="0"/>
              </a:rPr>
              <a:t> </a:t>
            </a:r>
            <a:endParaRPr lang="ru-RU" sz="2800" dirty="0" smtClean="0"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dirty="0" smtClean="0">
                <a:cs typeface="Times New Roman" pitchFamily="18" charset="0"/>
              </a:rPr>
              <a:t>диагностического</a:t>
            </a:r>
            <a:r>
              <a:rPr lang="ru-RU" sz="2800" dirty="0">
                <a:cs typeface="Times New Roman" pitchFamily="18" charset="0"/>
              </a:rPr>
              <a:t> оборудования и приборов, таких как например, динамометр, </a:t>
            </a:r>
            <a:r>
              <a:rPr lang="ru-RU" sz="2800" dirty="0" smtClean="0">
                <a:cs typeface="Times New Roman" pitchFamily="18" charset="0"/>
              </a:rPr>
              <a:t>сканер</a:t>
            </a:r>
            <a:r>
              <a:rPr lang="ru-RU" sz="2800" dirty="0">
                <a:cs typeface="Times New Roman" pitchFamily="18" charset="0"/>
              </a:rPr>
              <a:t> и т. д. </a:t>
            </a:r>
          </a:p>
          <a:p>
            <a:pPr algn="ctr">
              <a:defRPr/>
            </a:pPr>
            <a:r>
              <a:rPr lang="ru-RU" sz="2800" dirty="0">
                <a:cs typeface="Times New Roman" pitchFamily="18" charset="0"/>
              </a:rPr>
              <a:t>Механик - руководящая должность в автотранспортных хозяйствах. </a:t>
            </a:r>
          </a:p>
        </p:txBody>
      </p:sp>
    </p:spTree>
    <p:extLst>
      <p:ext uri="{BB962C8B-B14F-4D97-AF65-F5344CB8AC3E}">
        <p14:creationId xmlns:p14="http://schemas.microsoft.com/office/powerpoint/2010/main" val="54881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48680"/>
            <a:ext cx="8928992" cy="5178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/>
              <a:t>Профессия автомеханика имеет широкий профиль, поэтому весьма популярна и очень востребована. Рабочие-автомеханики производят техническое обслуживание и ремонт автомобилей, следят за техническим состоянием автотранспорта при помощи специальных приборов для диагностики, а также могут управлять автотранспортными средствами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8863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Требования к индивидуальным особенностям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9532" y="836712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Физическим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/>
              <a:t>сила и выносливость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/>
              <a:t>хорошее зрение и глазомер (линейный и объемный)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/>
              <a:t>развитая крупная и мелкая моторика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/>
              <a:t>мышечная чувствительность.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1371" y="3514368"/>
            <a:ext cx="8583681" cy="2790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/>
              <a:t>Психическим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/>
              <a:t>высокий объём и распределение внимания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/>
              <a:t>хорошая память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/>
              <a:t>наблюдательность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/>
              <a:t>быстрая реакция.</a:t>
            </a:r>
          </a:p>
        </p:txBody>
      </p:sp>
    </p:spTree>
    <p:extLst>
      <p:ext uri="{BB962C8B-B14F-4D97-AF65-F5344CB8AC3E}">
        <p14:creationId xmlns:p14="http://schemas.microsoft.com/office/powerpoint/2010/main" val="189368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8204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Социальная значимость профессии в обществе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764" y="1052736"/>
            <a:ext cx="8496944" cy="5560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/>
              <a:t>В современном мире профессия автомеханика очень востребована, так как улицы городов переполнены автотранспортом российского и зарубежного производства. </a:t>
            </a:r>
          </a:p>
          <a:p>
            <a:pPr algn="ctr">
              <a:lnSpc>
                <a:spcPct val="150000"/>
              </a:lnSpc>
            </a:pPr>
            <a:r>
              <a:rPr lang="ru-RU" sz="2400" dirty="0"/>
              <a:t>Благодаря работе автомеханика срок службы автомобиля значительно увеличивается, что, в свою очередь, снижает риск возникновения дорожно-транспортных происшествий и обеспечивает безопасность водителя на дороге.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3045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В зависимости от вида деятельности в этой профессии можно выделить несколько специализаций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12776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МОТОРИСТ – занимается обслуживанием и устранением неполадок двигателя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24" y="2243773"/>
            <a:ext cx="4249280" cy="28165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208" y="3971616"/>
            <a:ext cx="4237087" cy="283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36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АВТОЭЛЕКТРИК – занимается устранением неисправностей в электрооборудовании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718" y="1340768"/>
            <a:ext cx="4651077" cy="30963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3549704"/>
            <a:ext cx="4597127" cy="305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6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38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560160"/>
      </p:ext>
    </p:extLst>
  </p:cSld>
  <p:clrMapOvr>
    <a:masterClrMapping/>
  </p:clrMapOvr>
  <p:transition spd="slow" advTm="977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8892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МАЛЯР – выполняет лакокрасочные работы кузова автомобиля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340768"/>
            <a:ext cx="4572396" cy="30421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034" y="3760964"/>
            <a:ext cx="4133446" cy="309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32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ВУЛКНИЗАТОРЩИК – занимается ремонтом колес и шин автомобиля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68760"/>
            <a:ext cx="4617114" cy="30963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3416805"/>
            <a:ext cx="4621606" cy="344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3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964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АВТОЖЕСТЯНЩИК – выполняет кузовные работы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052736"/>
            <a:ext cx="4392488" cy="29173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941" y="3861048"/>
            <a:ext cx="5339547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53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Механик – диагност – выполняет работы по выявлению неисправностей автомобиля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50" y="997994"/>
            <a:ext cx="4764090" cy="29759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8868" y="3858862"/>
            <a:ext cx="4328527" cy="288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9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АВТОСВАРЩИК – владеет всем спектором сварочных работ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07" y="1019636"/>
            <a:ext cx="4970486" cy="27900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3713725"/>
            <a:ext cx="4716412" cy="314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36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59" y="131254"/>
            <a:ext cx="8612630" cy="646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454043"/>
      </p:ext>
    </p:extLst>
  </p:cSld>
  <p:clrMapOvr>
    <a:masterClrMapping/>
  </p:clrMapOvr>
  <p:transition spd="slow" advTm="839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7"/>
            <a:ext cx="9144000" cy="686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20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687">
        <p:fade/>
      </p:transition>
    </mc:Choice>
    <mc:Fallback xmlns="">
      <p:transition spd="med" advTm="86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7"/>
            <a:ext cx="9144000" cy="686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365719"/>
      </p:ext>
    </p:extLst>
  </p:cSld>
  <p:clrMapOvr>
    <a:masterClrMapping/>
  </p:clrMapOvr>
  <p:transition spd="slow" advTm="598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7"/>
            <a:ext cx="9144000" cy="686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5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774">
        <p:split orient="vert"/>
      </p:transition>
    </mc:Choice>
    <mc:Fallback xmlns="">
      <p:transition spd="slow" advTm="777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7"/>
            <a:ext cx="9144000" cy="686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73752"/>
      </p:ext>
    </p:extLst>
  </p:cSld>
  <p:clrMapOvr>
    <a:masterClrMapping/>
  </p:clrMapOvr>
  <p:transition spd="slow" advTm="6334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" y="-3517"/>
            <a:ext cx="9139316" cy="6861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697453"/>
      </p:ext>
    </p:extLst>
  </p:cSld>
  <p:clrMapOvr>
    <a:masterClrMapping/>
  </p:clrMapOvr>
  <p:transition spd="slow" advTm="506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1529</TotalTime>
  <Words>217</Words>
  <Application>Microsoft Office PowerPoint</Application>
  <PresentationFormat>Экран (4:3)</PresentationFormat>
  <Paragraphs>30</Paragraphs>
  <Slides>34</Slides>
  <Notes>0</Notes>
  <HiddenSlides>0</HiddenSlides>
  <MMClips>20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  <vt:variant>
        <vt:lpstr>Произвольные показы</vt:lpstr>
      </vt:variant>
      <vt:variant>
        <vt:i4>1</vt:i4>
      </vt:variant>
    </vt:vector>
  </HeadingPairs>
  <TitlesOfParts>
    <vt:vector size="41" baseType="lpstr">
      <vt:lpstr>Arial</vt:lpstr>
      <vt:lpstr>Century Schoolbook</vt:lpstr>
      <vt:lpstr>Times New Roman</vt:lpstr>
      <vt:lpstr>Wingdings</vt:lpstr>
      <vt:lpstr>Wingdings 2</vt:lpstr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Произвольный показ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зс</dc:creator>
  <cp:lastModifiedBy>Мамонов Светлана</cp:lastModifiedBy>
  <cp:revision>17</cp:revision>
  <dcterms:created xsi:type="dcterms:W3CDTF">2014-12-02T14:53:19Z</dcterms:created>
  <dcterms:modified xsi:type="dcterms:W3CDTF">2022-11-11T08:16:01Z</dcterms:modified>
</cp:coreProperties>
</file>