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20"/>
  </p:notesMasterIdLst>
  <p:sldIdLst>
    <p:sldId id="282" r:id="rId2"/>
    <p:sldId id="257" r:id="rId3"/>
    <p:sldId id="259" r:id="rId4"/>
    <p:sldId id="258" r:id="rId5"/>
    <p:sldId id="260" r:id="rId6"/>
    <p:sldId id="262" r:id="rId7"/>
    <p:sldId id="263" r:id="rId8"/>
    <p:sldId id="265" r:id="rId9"/>
    <p:sldId id="264" r:id="rId10"/>
    <p:sldId id="269" r:id="rId11"/>
    <p:sldId id="280" r:id="rId12"/>
    <p:sldId id="285" r:id="rId13"/>
    <p:sldId id="286" r:id="rId14"/>
    <p:sldId id="284" r:id="rId15"/>
    <p:sldId id="287" r:id="rId16"/>
    <p:sldId id="281" r:id="rId17"/>
    <p:sldId id="271" r:id="rId18"/>
    <p:sldId id="283" r:id="rId19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66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818" autoAdjust="0"/>
  </p:normalViewPr>
  <p:slideViewPr>
    <p:cSldViewPr snapToGrid="0">
      <p:cViewPr>
        <p:scale>
          <a:sx n="100" d="100"/>
          <a:sy n="100" d="100"/>
        </p:scale>
        <p:origin x="-294" y="-6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56307854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7e1e80866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7e1e80866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7e1e808665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7e1e808665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7e1e808665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7e1e808665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7e1e808665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7e1e808665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7e1e808665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7e1e808665_0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7e1e808665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7e1e808665_0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7e1e808665_0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7e1e808665_0_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7e1e808665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7e1e808665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 dpi="0" rotWithShape="1">
          <a:blip r:embed="rId11">
            <a:alphaModFix amt="5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detki.guru/otdyh/detskaja-moda/kak-svyazat-modnyy-ryukzachok.html" TargetMode="External"/><Relationship Id="rId2" Type="http://schemas.openxmlformats.org/officeDocument/2006/relationships/hyperlink" Target="https://masterclassy.ru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vereteno39.ru/kakuju-prjazhu-vybrat-dlja-sumki-sovety-nachinajushhim-rukodelnicam/" TargetMode="External"/><Relationship Id="rId4" Type="http://schemas.openxmlformats.org/officeDocument/2006/relationships/hyperlink" Target="https://yandex.ru/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700" y="0"/>
            <a:ext cx="8520600" cy="756355"/>
          </a:xfrm>
        </p:spPr>
        <p:txBody>
          <a:bodyPr/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общеобразовательное учреждение</a:t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школа №7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расносельского района г. Санкт-Петербурга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11700" y="530579"/>
            <a:ext cx="8520600" cy="4707465"/>
          </a:xfrm>
        </p:spPr>
        <p:txBody>
          <a:bodyPr/>
          <a:lstStyle/>
          <a:p>
            <a:pPr marL="114300" indent="0" algn="ctr">
              <a:buNone/>
            </a:pPr>
            <a:endParaRPr lang="ru-RU" sz="2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ctr"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Творческий проект</a:t>
            </a:r>
          </a:p>
          <a:p>
            <a:pPr marL="114300" indent="0" algn="ctr"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«Вязание крючком. «Летний рюкзак»</a:t>
            </a:r>
          </a:p>
          <a:p>
            <a:pPr marL="114300" indent="0" algn="r">
              <a:buNone/>
            </a:pP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r">
              <a:buNone/>
            </a:pP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r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 обучающиеся 11-А класса</a:t>
            </a:r>
          </a:p>
          <a:p>
            <a:pPr marL="114300" indent="0" algn="r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Смолина Валерия</a:t>
            </a:r>
          </a:p>
          <a:p>
            <a:pPr marL="114300" indent="0" algn="r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проекта </a:t>
            </a:r>
          </a:p>
          <a:p>
            <a:pPr marL="114300" indent="0" algn="r">
              <a:buNone/>
            </a:pP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технологии</a:t>
            </a:r>
          </a:p>
          <a:p>
            <a:pPr marL="114300" indent="0" algn="r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Прокопенко Е.В.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ctr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4614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777" y="0"/>
            <a:ext cx="2370338" cy="1154097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66"/>
                </a:solidFill>
              </a:rPr>
              <a:t>Выбор </a:t>
            </a:r>
            <a:br>
              <a:rPr lang="ru-RU" dirty="0" smtClean="0">
                <a:solidFill>
                  <a:srgbClr val="FF0066"/>
                </a:solidFill>
              </a:rPr>
            </a:br>
            <a:r>
              <a:rPr lang="ru-RU" dirty="0" smtClean="0">
                <a:solidFill>
                  <a:srgbClr val="FF0066"/>
                </a:solidFill>
              </a:rPr>
              <a:t>материалов </a:t>
            </a:r>
            <a:endParaRPr lang="ru-RU" dirty="0">
              <a:solidFill>
                <a:srgbClr val="FF0066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602" y="461000"/>
            <a:ext cx="5689761" cy="4499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265" y="1170951"/>
            <a:ext cx="1272374" cy="1411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0632" y="3808617"/>
            <a:ext cx="1385745" cy="1246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7837" y="412157"/>
            <a:ext cx="2316163" cy="4548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utoShape 11" descr="пряжа для сумок крючком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6682" y="7937"/>
            <a:ext cx="1885600" cy="1271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AutoShape 14" descr="пряжа для сумок крючком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3545052"/>
            <a:ext cx="1850639" cy="1232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46" y="3311964"/>
            <a:ext cx="1990913" cy="1119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0" name="Picture 1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3885" y="160338"/>
            <a:ext cx="1853474" cy="1188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3985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700" y="1"/>
            <a:ext cx="8520600" cy="733778"/>
          </a:xfrm>
        </p:spPr>
        <p:txBody>
          <a:bodyPr/>
          <a:lstStyle/>
          <a:p>
            <a:pPr algn="ctr"/>
            <a:r>
              <a:rPr lang="ru-RU" sz="3600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Расчет себестоимости</a:t>
            </a:r>
            <a:endParaRPr lang="ru-RU" sz="3600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11700" y="733779"/>
            <a:ext cx="8520600" cy="4312354"/>
          </a:xfrm>
        </p:spPr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Трикотажная пряжа трех цветов- 208 х 2,5=600  руб.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Крючок № 8 -130 руб.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Ножницы- 0 руб.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Украшения – 0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ИТОГО: на изготовление изделия мною потрачено</a:t>
            </a:r>
          </a:p>
          <a:p>
            <a:pPr marL="11430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730  рублей, всё остальное имелось в классе.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b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118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700" y="124287"/>
            <a:ext cx="8520600" cy="621437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Схема вязания 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6290" y="665825"/>
            <a:ext cx="8520600" cy="3876417"/>
          </a:xfrm>
        </p:spPr>
        <p:txBody>
          <a:bodyPr/>
          <a:lstStyle/>
          <a:p>
            <a:pPr marL="114300" indent="0">
              <a:buNone/>
            </a:pPr>
            <a:r>
              <a:rPr lang="ru-RU" dirty="0" smtClean="0"/>
              <a:t>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модуль 1                                                                                    модуль 2</a:t>
            </a:r>
          </a:p>
          <a:p>
            <a:pPr marL="11430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дно рюкзака                                                                           стенки рюкзака   </a:t>
            </a:r>
          </a:p>
          <a:p>
            <a:pPr marL="114300" indent="0">
              <a:buNone/>
            </a:pPr>
            <a:endParaRPr lang="ru-RU" dirty="0"/>
          </a:p>
          <a:p>
            <a:pPr marL="114300" indent="0">
              <a:buNone/>
            </a:pPr>
            <a:endParaRPr lang="ru-RU" dirty="0" smtClean="0"/>
          </a:p>
          <a:p>
            <a:pPr marL="114300" indent="0" algn="r">
              <a:buNone/>
            </a:pPr>
            <a:r>
              <a:rPr lang="ru-RU" b="1" dirty="0" smtClean="0"/>
              <a:t>                                  7-26 </a:t>
            </a:r>
            <a:r>
              <a:rPr lang="ru-RU" b="1" dirty="0"/>
              <a:t>ряды: </a:t>
            </a:r>
            <a:r>
              <a:rPr lang="ru-RU" dirty="0"/>
              <a:t>вяжем столбиками </a:t>
            </a:r>
            <a:endParaRPr lang="ru-RU" dirty="0" smtClean="0"/>
          </a:p>
          <a:p>
            <a:pPr marL="114300" indent="0" algn="r">
              <a:buNone/>
            </a:pPr>
            <a:r>
              <a:rPr lang="ru-RU" dirty="0" smtClean="0"/>
              <a:t>                                   «</a:t>
            </a:r>
            <a:r>
              <a:rPr lang="ru-RU" dirty="0"/>
              <a:t>в раскол</a:t>
            </a:r>
            <a:r>
              <a:rPr lang="ru-RU" dirty="0" smtClean="0"/>
              <a:t>»</a:t>
            </a:r>
            <a:r>
              <a:rPr lang="ru-RU" b="1" dirty="0" smtClean="0"/>
              <a:t> </a:t>
            </a:r>
            <a:r>
              <a:rPr lang="ru-RU" b="1" dirty="0"/>
              <a:t>(в ряду 46 петель).</a:t>
            </a:r>
            <a:endParaRPr lang="ru-RU" dirty="0"/>
          </a:p>
          <a:p>
            <a:pPr marL="114300" indent="0">
              <a:buNone/>
            </a:pPr>
            <a:r>
              <a:rPr lang="ru-RU" dirty="0" smtClean="0"/>
              <a:t>                                                   </a:t>
            </a:r>
            <a:endParaRPr lang="ru-RU" dirty="0"/>
          </a:p>
        </p:txBody>
      </p:sp>
      <p:pic>
        <p:nvPicPr>
          <p:cNvPr id="4" name="Рисунок 3" descr="https://avatars.mds.yandex.net/get-pdb/2510728/2279f26f-f34b-444b-a13e-beb9a5c204b2/s1200"/>
          <p:cNvPicPr/>
          <p:nvPr/>
        </p:nvPicPr>
        <p:blipFill>
          <a:blip r:embed="rId2" cstate="print"/>
          <a:srcRect b="18956"/>
          <a:stretch>
            <a:fillRect/>
          </a:stretch>
        </p:blipFill>
        <p:spPr bwMode="auto">
          <a:xfrm rot="10800000">
            <a:off x="319598" y="1842119"/>
            <a:ext cx="3515559" cy="2210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84210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700" y="186431"/>
            <a:ext cx="8520600" cy="58592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Схема вязания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11700" y="887767"/>
            <a:ext cx="8520600" cy="3681108"/>
          </a:xfrm>
        </p:spPr>
        <p:txBody>
          <a:bodyPr/>
          <a:lstStyle/>
          <a:p>
            <a:pPr marL="11430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одуль 3                                                                       модуль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4: </a:t>
            </a:r>
          </a:p>
          <a:p>
            <a:pPr marL="114300" indent="0">
              <a:buNone/>
            </a:pPr>
            <a:r>
              <a:rPr lang="ru-RU" dirty="0" smtClean="0"/>
              <a:t>вязание клапана                                                 вязание </a:t>
            </a:r>
            <a:r>
              <a:rPr lang="ru-RU" dirty="0"/>
              <a:t>ручки и лямок рюкзака.</a:t>
            </a:r>
            <a:endParaRPr lang="ru-RU" b="1" dirty="0"/>
          </a:p>
          <a:p>
            <a:pPr marL="114300" indent="0">
              <a:buNone/>
            </a:pPr>
            <a:r>
              <a:rPr lang="ru-RU" dirty="0" smtClean="0"/>
              <a:t>                                                                </a:t>
            </a:r>
          </a:p>
          <a:p>
            <a:pPr marL="11430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admin\Downloads\20220303_1150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831" y="2089586"/>
            <a:ext cx="2572385" cy="2624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5977" y="2018716"/>
            <a:ext cx="4498634" cy="2695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7670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700" y="115410"/>
            <a:ext cx="8520600" cy="834501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Правила техники безопасности при работе с крючком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37350" y="763480"/>
            <a:ext cx="8494949" cy="4119237"/>
          </a:xfrm>
        </p:spPr>
        <p:txBody>
          <a:bodyPr/>
          <a:lstStyle/>
          <a:p>
            <a:pPr eaLnBrk="1" hangingPunct="1">
              <a:buNone/>
            </a:pPr>
            <a:r>
              <a:rPr lang="ru-RU" altLang="ru-RU" dirty="0">
                <a:solidFill>
                  <a:schemeClr val="tx1"/>
                </a:solidFill>
              </a:rPr>
              <a:t>1. Держите крючок правильно</a:t>
            </a:r>
          </a:p>
          <a:p>
            <a:pPr eaLnBrk="1" hangingPunct="1">
              <a:buNone/>
            </a:pPr>
            <a:r>
              <a:rPr lang="ru-RU" altLang="ru-RU" dirty="0">
                <a:solidFill>
                  <a:schemeClr val="tx1"/>
                </a:solidFill>
              </a:rPr>
              <a:t>2.Крючок должен быть хорошо отшлифован</a:t>
            </a:r>
          </a:p>
          <a:p>
            <a:pPr eaLnBrk="1" hangingPunct="1">
              <a:buNone/>
            </a:pPr>
            <a:r>
              <a:rPr lang="ru-RU" altLang="ru-RU" dirty="0">
                <a:solidFill>
                  <a:schemeClr val="tx1"/>
                </a:solidFill>
              </a:rPr>
              <a:t>3.Не делайте резких движений в сторону рядом сидящего</a:t>
            </a:r>
          </a:p>
          <a:p>
            <a:pPr eaLnBrk="1" hangingPunct="1">
              <a:buNone/>
            </a:pPr>
            <a:r>
              <a:rPr lang="ru-RU" altLang="ru-RU" dirty="0">
                <a:solidFill>
                  <a:schemeClr val="tx1"/>
                </a:solidFill>
              </a:rPr>
              <a:t>4.Не вяжите лежа – это вредно для зрения.</a:t>
            </a:r>
          </a:p>
          <a:p>
            <a:pPr eaLnBrk="1" hangingPunct="1">
              <a:buNone/>
            </a:pPr>
            <a:r>
              <a:rPr lang="ru-RU" altLang="ru-RU" dirty="0">
                <a:solidFill>
                  <a:schemeClr val="tx1"/>
                </a:solidFill>
              </a:rPr>
              <a:t>5.Не вяжите лежа – это вредно для зрения.</a:t>
            </a:r>
          </a:p>
          <a:p>
            <a:pPr eaLnBrk="1" hangingPunct="1">
              <a:buNone/>
            </a:pPr>
            <a:r>
              <a:rPr lang="ru-RU" altLang="ru-RU" dirty="0">
                <a:solidFill>
                  <a:schemeClr val="tx1"/>
                </a:solidFill>
              </a:rPr>
              <a:t>6.Не отвлекайтесь во время работы</a:t>
            </a:r>
          </a:p>
          <a:p>
            <a:pPr eaLnBrk="1" hangingPunct="1">
              <a:buNone/>
            </a:pPr>
            <a:r>
              <a:rPr lang="ru-RU" altLang="ru-RU" dirty="0">
                <a:solidFill>
                  <a:schemeClr val="tx1"/>
                </a:solidFill>
              </a:rPr>
              <a:t>7.Не оставляйте крючок на изделии</a:t>
            </a:r>
          </a:p>
          <a:p>
            <a:pPr eaLnBrk="1" hangingPunct="1">
              <a:buNone/>
            </a:pPr>
            <a:r>
              <a:rPr lang="ru-RU" altLang="ru-RU" dirty="0" smtClean="0">
                <a:solidFill>
                  <a:schemeClr val="tx1"/>
                </a:solidFill>
              </a:rPr>
              <a:t>8. </a:t>
            </a:r>
            <a:r>
              <a:rPr lang="ru-RU" altLang="ru-RU" dirty="0">
                <a:solidFill>
                  <a:schemeClr val="tx1"/>
                </a:solidFill>
              </a:rPr>
              <a:t>Не подносите его к глазам</a:t>
            </a:r>
          </a:p>
          <a:p>
            <a:pPr eaLnBrk="1" hangingPunct="1">
              <a:buNone/>
            </a:pPr>
            <a:r>
              <a:rPr lang="ru-RU" altLang="ru-RU" dirty="0" smtClean="0">
                <a:solidFill>
                  <a:schemeClr val="tx1"/>
                </a:solidFill>
              </a:rPr>
              <a:t>9. </a:t>
            </a:r>
            <a:r>
              <a:rPr lang="ru-RU" altLang="ru-RU" dirty="0">
                <a:solidFill>
                  <a:schemeClr val="tx1"/>
                </a:solidFill>
              </a:rPr>
              <a:t>Место должно быть чистым, удобным для работы</a:t>
            </a:r>
          </a:p>
          <a:p>
            <a:pPr eaLnBrk="1" hangingPunct="1">
              <a:buNone/>
            </a:pPr>
            <a:r>
              <a:rPr lang="ru-RU" altLang="ru-RU" dirty="0" smtClean="0">
                <a:solidFill>
                  <a:schemeClr val="tx1"/>
                </a:solidFill>
              </a:rPr>
              <a:t>10. </a:t>
            </a:r>
            <a:r>
              <a:rPr lang="ru-RU" altLang="ru-RU" dirty="0">
                <a:solidFill>
                  <a:schemeClr val="tx1"/>
                </a:solidFill>
              </a:rPr>
              <a:t>На рабочем месте не должно быть ничего лишнего</a:t>
            </a:r>
          </a:p>
          <a:p>
            <a:pPr eaLnBrk="1" hangingPunct="1">
              <a:buNone/>
            </a:pPr>
            <a:r>
              <a:rPr lang="ru-RU" altLang="ru-RU" dirty="0" smtClean="0">
                <a:solidFill>
                  <a:schemeClr val="tx1"/>
                </a:solidFill>
              </a:rPr>
              <a:t>11. </a:t>
            </a:r>
            <a:r>
              <a:rPr lang="ru-RU" altLang="ru-RU" dirty="0">
                <a:solidFill>
                  <a:schemeClr val="tx1"/>
                </a:solidFill>
              </a:rPr>
              <a:t>Используйте крючок по назначению. </a:t>
            </a:r>
          </a:p>
          <a:p>
            <a:pPr eaLnBrk="1" hangingPunct="1">
              <a:buNone/>
            </a:pPr>
            <a:r>
              <a:rPr lang="ru-RU" altLang="ru-RU" dirty="0" smtClean="0">
                <a:solidFill>
                  <a:schemeClr val="tx1"/>
                </a:solidFill>
              </a:rPr>
              <a:t>12. </a:t>
            </a:r>
            <a:r>
              <a:rPr lang="ru-RU" altLang="ru-RU" dirty="0">
                <a:solidFill>
                  <a:schemeClr val="tx1"/>
                </a:solidFill>
              </a:rPr>
              <a:t>После окончания работы храним крючки в специальных пеналах или  коробках .</a:t>
            </a:r>
          </a:p>
          <a:p>
            <a:pPr eaLnBrk="1" hangingPunct="1"/>
            <a:endParaRPr lang="ru-RU" alt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1337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Экологическая оценка изделия</a:t>
            </a:r>
            <a:r>
              <a:rPr lang="ru-RU" dirty="0">
                <a:solidFill>
                  <a:schemeClr val="tx2"/>
                </a:solidFill>
              </a:rPr>
              <a:t/>
            </a:r>
            <a:br>
              <a:rPr lang="ru-RU" dirty="0">
                <a:solidFill>
                  <a:schemeClr val="tx2"/>
                </a:solidFill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14300" indent="0">
              <a:buNone/>
            </a:pPr>
            <a:endParaRPr lang="ru-RU" dirty="0" smtClean="0"/>
          </a:p>
          <a:p>
            <a:pPr marL="114300" indent="0">
              <a:buNone/>
            </a:pPr>
            <a:endParaRPr lang="ru-RU" dirty="0"/>
          </a:p>
          <a:p>
            <a:pPr marL="114300" indent="0">
              <a:buNone/>
            </a:pP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928" y="2254928"/>
            <a:ext cx="8297863" cy="2225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56948" y="1422373"/>
            <a:ext cx="816084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Изделие,  связанное своими руками не принесёт вреда здоровью, оно экологически чистое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585232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700" y="79022"/>
            <a:ext cx="8520600" cy="846667"/>
          </a:xfrm>
        </p:spPr>
        <p:txBody>
          <a:bodyPr/>
          <a:lstStyle/>
          <a:p>
            <a:pPr algn="ctr"/>
            <a:r>
              <a:rPr lang="ru-RU" sz="3600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Самооценка </a:t>
            </a:r>
            <a:endParaRPr lang="ru-RU" sz="3600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11700" y="745724"/>
            <a:ext cx="8520600" cy="4397775"/>
          </a:xfrm>
        </p:spPr>
        <p:txBody>
          <a:bodyPr/>
          <a:lstStyle/>
          <a:p>
            <a:pPr marL="114300" indent="0">
              <a:buNone/>
            </a:pPr>
            <a:r>
              <a:rPr lang="ru-RU" dirty="0" smtClean="0"/>
              <a:t>     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довольна своей работой, так как добилась желаемой цели –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изделие связано и готово к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конкурсу. Вязание крючком способствует развитию трудолюбия, внимания, аккуратности, терпеливости, воспитывает художественный вкус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114300" indent="0">
              <a:buNone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При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вязании были небольшие трудности, но я их преодолела. Кто ищет новые варианты, тот полон новых идей и постоянно стремится к совершенству. </a:t>
            </a:r>
            <a:endPara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Мой рюкзак получился оригинальным, аккуратным  и </a:t>
            </a:r>
          </a:p>
          <a:p>
            <a:pPr marL="114300" indent="0">
              <a:buNone/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соответствует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определенным требованиям. </a:t>
            </a:r>
            <a:endPara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endPara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endPara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endPara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самое главное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–умение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делать что-либо своими руками – это здорово. </a:t>
            </a:r>
          </a:p>
          <a:p>
            <a:pPr marL="114300" indent="0">
              <a:buNone/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приятно связать что-либо в подарок своим близким и друзьям!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026" name="Picture 2" descr="E:\20221116_1010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7550" y="2183627"/>
            <a:ext cx="1304925" cy="2142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3823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700" y="169334"/>
            <a:ext cx="8520600" cy="1332088"/>
          </a:xfrm>
        </p:spPr>
        <p:txBody>
          <a:bodyPr/>
          <a:lstStyle/>
          <a:p>
            <a:pPr algn="ctr"/>
            <a:r>
              <a:rPr lang="ru-RU" sz="4000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 </a:t>
            </a:r>
            <a:endParaRPr lang="ru-RU" sz="4000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11700" y="887767"/>
            <a:ext cx="8520600" cy="3681107"/>
          </a:xfrm>
        </p:spPr>
        <p:txBody>
          <a:bodyPr/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https://shebby-shik.ru/vyazanie/pryazha-dlya-sumok-kryuchkom.html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  <a:hlinkClick r:id="rId2"/>
            </a:endParaRP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://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masterclassy.ru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detki.guru/otdyh/detskaja-moda/kak-svyazat-modnyy-ryukzachok.html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yandex.ru</a:t>
            </a: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https://vereteno39.ru/kakuju-prjazhu-vybrat-dlja-sumki-sovety-nachinajushhim-rukodelnicam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/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en-US" dirty="0"/>
          </a:p>
          <a:p>
            <a:endParaRPr lang="en-US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0377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639077" y="417688"/>
            <a:ext cx="7477633" cy="3093155"/>
          </a:xfrm>
        </p:spPr>
        <p:txBody>
          <a:bodyPr/>
          <a:lstStyle/>
          <a:p>
            <a:pPr algn="ctr"/>
            <a:r>
              <a:rPr lang="ru-RU" sz="4800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4800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1000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>
            <a:spLocks noGrp="1"/>
          </p:cNvSpPr>
          <p:nvPr>
            <p:ph type="title"/>
          </p:nvPr>
        </p:nvSpPr>
        <p:spPr>
          <a:xfrm>
            <a:off x="311700" y="79022"/>
            <a:ext cx="8520600" cy="45155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ru-RU" sz="24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endParaRPr sz="2400" b="1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" name="Google Shape;61;p14"/>
          <p:cNvSpPr txBox="1">
            <a:spLocks noGrp="1"/>
          </p:cNvSpPr>
          <p:nvPr>
            <p:ph type="body" idx="1"/>
          </p:nvPr>
        </p:nvSpPr>
        <p:spPr>
          <a:xfrm>
            <a:off x="311700" y="530578"/>
            <a:ext cx="8520600" cy="461292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indent="-285750">
              <a:lnSpc>
                <a:spcPct val="100000"/>
              </a:lnSpc>
              <a:spcAft>
                <a:spcPts val="1600"/>
              </a:spcAft>
              <a:buFont typeface="Wingdings" panose="05000000000000000000" pitchFamily="2" charset="2"/>
              <a:buChar char="v"/>
            </a:pP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Обоснование возникшей проблемы.</a:t>
            </a:r>
          </a:p>
          <a:p>
            <a:pPr marL="285750" indent="-285750">
              <a:lnSpc>
                <a:spcPct val="100000"/>
              </a:lnSpc>
              <a:spcAft>
                <a:spcPts val="1600"/>
              </a:spcAft>
              <a:buFont typeface="Wingdings" panose="05000000000000000000" pitchFamily="2" charset="2"/>
              <a:buChar char="v"/>
            </a:pP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Определение конкретной задачи и ее формулировка.</a:t>
            </a:r>
          </a:p>
          <a:p>
            <a:pPr marL="285750" indent="-285750">
              <a:lnSpc>
                <a:spcPct val="100000"/>
              </a:lnSpc>
              <a:spcAft>
                <a:spcPts val="1600"/>
              </a:spcAft>
              <a:buFont typeface="Wingdings" panose="05000000000000000000" pitchFamily="2" charset="2"/>
              <a:buChar char="v"/>
            </a:pP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работе.</a:t>
            </a:r>
          </a:p>
          <a:p>
            <a:pPr marL="285750" indent="-285750">
              <a:lnSpc>
                <a:spcPct val="100000"/>
              </a:lnSpc>
              <a:spcAft>
                <a:spcPts val="1600"/>
              </a:spcAft>
              <a:buFont typeface="Wingdings" panose="05000000000000000000" pitchFamily="2" charset="2"/>
              <a:buChar char="v"/>
            </a:pP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Истории вязания.</a:t>
            </a:r>
          </a:p>
          <a:p>
            <a:pPr marL="285750" indent="-285750">
              <a:lnSpc>
                <a:spcPct val="100000"/>
              </a:lnSpc>
              <a:spcAft>
                <a:spcPts val="1600"/>
              </a:spcAft>
              <a:buFont typeface="Wingdings" panose="05000000000000000000" pitchFamily="2" charset="2"/>
              <a:buChar char="v"/>
            </a:pP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Поиск необходимой информации.</a:t>
            </a:r>
          </a:p>
          <a:p>
            <a:pPr marL="285750" indent="-285750">
              <a:lnSpc>
                <a:spcPct val="100000"/>
              </a:lnSpc>
              <a:spcAft>
                <a:spcPts val="1600"/>
              </a:spcAft>
              <a:buFont typeface="Wingdings" panose="05000000000000000000" pitchFamily="2" charset="2"/>
              <a:buChar char="v"/>
            </a:pP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идей и выбор оптимального варианта.</a:t>
            </a:r>
          </a:p>
          <a:p>
            <a:pPr marL="285750" indent="-285750">
              <a:lnSpc>
                <a:spcPct val="100000"/>
              </a:lnSpc>
              <a:spcAft>
                <a:spcPts val="1600"/>
              </a:spcAft>
              <a:buFont typeface="Wingdings" panose="05000000000000000000" pitchFamily="2" charset="2"/>
              <a:buChar char="v"/>
            </a:pP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Выбор материалов и инструментов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0000"/>
              </a:lnSpc>
              <a:spcAft>
                <a:spcPts val="1600"/>
              </a:spcAft>
              <a:buFont typeface="Wingdings" panose="05000000000000000000" pitchFamily="2" charset="2"/>
              <a:buChar char="v"/>
            </a:pP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Расчет себестоимости изделия. </a:t>
            </a:r>
          </a:p>
          <a:p>
            <a:pPr marL="285750" indent="-285750">
              <a:lnSpc>
                <a:spcPct val="100000"/>
              </a:lnSpc>
              <a:spcAft>
                <a:spcPts val="1600"/>
              </a:spcAft>
              <a:buFont typeface="Wingdings" panose="05000000000000000000" pitchFamily="2" charset="2"/>
              <a:buChar char="v"/>
            </a:pP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Самооценка.</a:t>
            </a:r>
          </a:p>
          <a:p>
            <a:pPr marL="285750" indent="-285750">
              <a:lnSpc>
                <a:spcPct val="100000"/>
              </a:lnSpc>
              <a:spcAft>
                <a:spcPts val="1600"/>
              </a:spcAft>
              <a:buFont typeface="Wingdings" panose="05000000000000000000" pitchFamily="2" charset="2"/>
              <a:buChar char="v"/>
            </a:pP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Литература.</a:t>
            </a:r>
          </a:p>
          <a:p>
            <a:pPr marL="0" indent="0">
              <a:lnSpc>
                <a:spcPct val="100000"/>
              </a:lnSpc>
              <a:spcAft>
                <a:spcPts val="1600"/>
              </a:spcAft>
              <a:buNone/>
            </a:pPr>
            <a:endPara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>
            <a:spLocks noGrp="1"/>
          </p:cNvSpPr>
          <p:nvPr>
            <p:ph type="title"/>
          </p:nvPr>
        </p:nvSpPr>
        <p:spPr>
          <a:xfrm>
            <a:off x="311700" y="0"/>
            <a:ext cx="8520600" cy="10177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 и задачи проекта</a:t>
            </a:r>
            <a:endParaRPr sz="4000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3" name="Google Shape;73;p16"/>
          <p:cNvSpPr txBox="1">
            <a:spLocks noGrp="1"/>
          </p:cNvSpPr>
          <p:nvPr>
            <p:ph type="body" idx="1"/>
          </p:nvPr>
        </p:nvSpPr>
        <p:spPr>
          <a:xfrm>
            <a:off x="311700" y="801511"/>
            <a:ext cx="8520600" cy="421075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indent="-285750">
              <a:spcAft>
                <a:spcPts val="1600"/>
              </a:spcAft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Изготовить своими руками изделия, выполненные в технике вязание крючком</a:t>
            </a:r>
          </a:p>
          <a:p>
            <a:pPr marL="285750" indent="-285750">
              <a:spcAft>
                <a:spcPts val="1600"/>
              </a:spcAft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Применить знания и умения, полученные на уроках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технологии.</a:t>
            </a:r>
          </a:p>
          <a:p>
            <a:pPr marL="285750" indent="-285750">
              <a:spcAft>
                <a:spcPts val="1600"/>
              </a:spcAft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Совершенствовать свои возможности в  проектной деятельности</a:t>
            </a:r>
          </a:p>
          <a:p>
            <a:pPr marL="285750" indent="-285750">
              <a:spcAft>
                <a:spcPts val="1600"/>
              </a:spcAft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литературу и Интернет-ресурсы по данной тематике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spcAft>
                <a:spcPts val="1600"/>
              </a:spcAft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проекту изготовить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изделия. 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1600"/>
              </a:spcAft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Оценить проделанную работу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spcAft>
                <a:spcPts val="1600"/>
              </a:spcAft>
              <a:buNone/>
            </a:pPr>
            <a:r>
              <a:rPr lang="ru-RU" b="1" dirty="0">
                <a:latin typeface="Book Antiqua" pitchFamily="18" charset="0"/>
              </a:rPr>
              <a:t/>
            </a:r>
            <a:br>
              <a:rPr lang="ru-RU" b="1" dirty="0">
                <a:latin typeface="Book Antiqua" pitchFamily="18" charset="0"/>
              </a:rPr>
            </a:b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1600"/>
              </a:spcAft>
              <a:buFont typeface="Wingdings" panose="05000000000000000000" pitchFamily="2" charset="2"/>
              <a:buChar char="v"/>
            </a:pP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5"/>
          <p:cNvSpPr txBox="1">
            <a:spLocks noGrp="1"/>
          </p:cNvSpPr>
          <p:nvPr>
            <p:ph type="title"/>
          </p:nvPr>
        </p:nvSpPr>
        <p:spPr>
          <a:xfrm>
            <a:off x="311700" y="0"/>
            <a:ext cx="8520600" cy="73377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ru-RU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Обоснование возникшей проблемы.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dirty="0"/>
          </a:p>
        </p:txBody>
      </p:sp>
      <p:sp>
        <p:nvSpPr>
          <p:cNvPr id="67" name="Google Shape;67;p15"/>
          <p:cNvSpPr txBox="1">
            <a:spLocks noGrp="1"/>
          </p:cNvSpPr>
          <p:nvPr>
            <p:ph type="body" idx="1"/>
          </p:nvPr>
        </p:nvSpPr>
        <p:spPr>
          <a:xfrm>
            <a:off x="169333" y="598311"/>
            <a:ext cx="8805334" cy="445911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lnSpc>
                <a:spcPct val="100000"/>
              </a:lnSpc>
              <a:spcAft>
                <a:spcPts val="1600"/>
              </a:spcAft>
              <a:buNone/>
            </a:pPr>
            <a:r>
              <a:rPr lang="ru-RU" sz="2100" b="1" kern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</a:t>
            </a:r>
            <a:r>
              <a:rPr lang="ru-RU" sz="2400" kern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Вязание </a:t>
            </a:r>
            <a:r>
              <a:rPr lang="ru-RU" sz="2400" kern="1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крючком –  это увлечение, которое стало </a:t>
            </a:r>
            <a:r>
              <a:rPr lang="ru-RU" sz="2400" kern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для меня неотъемлемой </a:t>
            </a:r>
            <a:r>
              <a:rPr lang="ru-RU" sz="2400" kern="1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частью  </a:t>
            </a:r>
            <a:r>
              <a:rPr lang="ru-RU" sz="2400" kern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 прошлого года. </a:t>
            </a:r>
            <a:r>
              <a:rPr lang="ru-RU" sz="2400" kern="1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Вязание крючком для меня всегда было одним из самых интересных занятий. </a:t>
            </a:r>
            <a:r>
              <a:rPr lang="ru-RU" sz="2400" kern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Вещи и игрушки связанные </a:t>
            </a:r>
            <a:r>
              <a:rPr lang="ru-RU" sz="2400" kern="1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крючком отличаются </a:t>
            </a:r>
            <a:r>
              <a:rPr lang="ru-RU" sz="2400" kern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удивительной </a:t>
            </a:r>
            <a:r>
              <a:rPr lang="ru-RU" sz="2400" kern="1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воздушной красотой и ажурностью. </a:t>
            </a:r>
            <a:br>
              <a:rPr lang="ru-RU" sz="2400" kern="1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400" kern="1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Вязать крючком очень просто, достаточно немного терпения для того, чтобы научиться основным приемам </a:t>
            </a:r>
            <a:r>
              <a:rPr lang="ru-RU" sz="2400" kern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вязания</a:t>
            </a:r>
            <a:r>
              <a:rPr lang="ru-RU" sz="2400" kern="1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</a:t>
            </a:r>
            <a:r>
              <a:rPr lang="ru-RU" sz="2400" kern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</a:t>
            </a:r>
            <a:r>
              <a:rPr lang="ru-RU" sz="2400" kern="1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2400" kern="1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400" kern="1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</a:t>
            </a:r>
            <a:r>
              <a:rPr lang="ru-RU" sz="2400" kern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 началось все с того, что мы с учителем стали обдумывать варианты технологий изготовления изделий для участия в конкурсах по ДПИ. И я выбрала вязание игрушек крючком. Вязание </a:t>
            </a:r>
            <a:r>
              <a:rPr lang="ru-RU" sz="2400" kern="1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крючком позволяет мне выразить свою </a:t>
            </a:r>
            <a:r>
              <a:rPr lang="ru-RU" sz="2400" kern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индивидуальность</a:t>
            </a:r>
            <a:r>
              <a:rPr lang="ru-RU" sz="2400" kern="1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</a:t>
            </a:r>
            <a:r>
              <a:rPr lang="ru-RU" sz="2100" kern="1200" dirty="0">
                <a:solidFill>
                  <a:schemeClr val="tx1"/>
                </a:solidFill>
                <a:latin typeface="Calibri"/>
                <a:ea typeface="+mj-ea"/>
                <a:cs typeface="+mj-cs"/>
              </a:rPr>
              <a:t/>
            </a:r>
            <a:br>
              <a:rPr lang="ru-RU" sz="2100" kern="1200" dirty="0">
                <a:solidFill>
                  <a:schemeClr val="tx1"/>
                </a:solidFill>
                <a:latin typeface="Calibri"/>
                <a:ea typeface="+mj-ea"/>
                <a:cs typeface="+mj-cs"/>
              </a:rPr>
            </a:br>
            <a:endParaRPr sz="21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7"/>
          <p:cNvSpPr txBox="1">
            <a:spLocks noGrp="1"/>
          </p:cNvSpPr>
          <p:nvPr>
            <p:ph type="title"/>
          </p:nvPr>
        </p:nvSpPr>
        <p:spPr>
          <a:xfrm>
            <a:off x="311700" y="445024"/>
            <a:ext cx="8520600" cy="89835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работе</a:t>
            </a:r>
            <a:endParaRPr sz="3600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9" name="Google Shape;79;p17"/>
          <p:cNvSpPr txBox="1">
            <a:spLocks noGrp="1"/>
          </p:cNvSpPr>
          <p:nvPr>
            <p:ph type="body" idx="1"/>
          </p:nvPr>
        </p:nvSpPr>
        <p:spPr>
          <a:xfrm>
            <a:off x="311700" y="1343377"/>
            <a:ext cx="8520600" cy="322549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>
              <a:spcAft>
                <a:spcPts val="1600"/>
              </a:spcAft>
              <a:buFont typeface="Wingdings" panose="05000000000000000000" pitchFamily="2" charset="2"/>
              <a:buChar char="v"/>
            </a:pP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Аккуратность выполнения</a:t>
            </a:r>
          </a:p>
          <a:p>
            <a:pPr marL="342900">
              <a:spcAft>
                <a:spcPts val="1600"/>
              </a:spcAft>
              <a:buFont typeface="Wingdings" panose="05000000000000000000" pitchFamily="2" charset="2"/>
              <a:buChar char="v"/>
            </a:pP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Красота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оригинальность</a:t>
            </a:r>
          </a:p>
          <a:p>
            <a:pPr marL="342900">
              <a:spcAft>
                <a:spcPts val="1600"/>
              </a:spcAft>
              <a:buFont typeface="Wingdings" panose="05000000000000000000" pitchFamily="2" charset="2"/>
              <a:buChar char="v"/>
            </a:pP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Удобным, современным</a:t>
            </a:r>
          </a:p>
          <a:p>
            <a:pPr marL="342900">
              <a:spcAft>
                <a:spcPts val="1600"/>
              </a:spcAft>
              <a:buFont typeface="Wingdings" panose="05000000000000000000" pitchFamily="2" charset="2"/>
              <a:buChar char="v"/>
            </a:pP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сложным в изготовлении и не дорогим.</a:t>
            </a:r>
          </a:p>
          <a:p>
            <a:pPr marL="342900">
              <a:spcAft>
                <a:spcPts val="1600"/>
              </a:spcAft>
              <a:buFont typeface="Wingdings" panose="05000000000000000000" pitchFamily="2" charset="2"/>
              <a:buChar char="v"/>
            </a:pP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9"/>
          <p:cNvSpPr txBox="1">
            <a:spLocks noGrp="1"/>
          </p:cNvSpPr>
          <p:nvPr>
            <p:ph type="title"/>
          </p:nvPr>
        </p:nvSpPr>
        <p:spPr>
          <a:xfrm>
            <a:off x="311700" y="169333"/>
            <a:ext cx="8520600" cy="76764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истории вязания</a:t>
            </a:r>
            <a:endParaRPr b="1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1" name="Google Shape;91;p1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81463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Aft>
                <a:spcPts val="1600"/>
              </a:spcAft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любое искусство – вязание имеет свои истоки, свои корни. Доподлинно известно, что уже более трёх веков человек знает, как с помощью одной   (крючок) палочки можно превратить длинную нить в полотно.  Известна и родина вязания. Это опалённая солнцем Северная Африка.   И  служили  древние вязаные изделия для защиты не от мороза и снега, а от  зноя и песка.</a:t>
            </a:r>
            <a:b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Известно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что первыми мастерами вязального ремесла были не женщины, а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исключительно мужчины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А женщинам в те далёкие времена отводилась второстепенная роль помощниц: обработать волокно или шерсть, спрясть нить.</a:t>
            </a:r>
            <a:b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0"/>
          <p:cNvSpPr txBox="1">
            <a:spLocks noGrp="1"/>
          </p:cNvSpPr>
          <p:nvPr>
            <p:ph type="title"/>
          </p:nvPr>
        </p:nvSpPr>
        <p:spPr>
          <a:xfrm>
            <a:off x="311700" y="191911"/>
            <a:ext cx="8520600" cy="82581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Поиск необходимой информации</a:t>
            </a:r>
            <a:endParaRPr b="1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7" name="Google Shape;97;p20"/>
          <p:cNvSpPr txBox="1">
            <a:spLocks noGrp="1"/>
          </p:cNvSpPr>
          <p:nvPr>
            <p:ph type="body" idx="1"/>
          </p:nvPr>
        </p:nvSpPr>
        <p:spPr>
          <a:xfrm>
            <a:off x="311700" y="1107320"/>
            <a:ext cx="8520600" cy="376948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Всю необходимую информацию я получила на уроках технологии, а именно:</a:t>
            </a:r>
          </a:p>
          <a:p>
            <a:pPr marL="285750" lvl="0" indent="-285750" algn="l" rtl="0">
              <a:spcBef>
                <a:spcPts val="0"/>
              </a:spcBef>
              <a:spcAft>
                <a:spcPts val="1600"/>
              </a:spcAft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 подобрать крючок к пряже</a:t>
            </a:r>
          </a:p>
          <a:p>
            <a:pPr marL="285750" lvl="0" indent="-285750" algn="l" rtl="0">
              <a:spcBef>
                <a:spcPts val="0"/>
              </a:spcBef>
              <a:spcAft>
                <a:spcPts val="1600"/>
              </a:spcAft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читать схемы</a:t>
            </a:r>
          </a:p>
          <a:p>
            <a:pPr marL="285750" lvl="0" indent="-285750" algn="l" rtl="0">
              <a:spcBef>
                <a:spcPts val="0"/>
              </a:spcBef>
              <a:spcAft>
                <a:spcPts val="1600"/>
              </a:spcAft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можно найти образцы для вязания</a:t>
            </a:r>
          </a:p>
          <a:p>
            <a:pPr marL="285750" lvl="0" indent="-285750" algn="l" rtl="0">
              <a:spcBef>
                <a:spcPts val="0"/>
              </a:spcBef>
              <a:spcAft>
                <a:spcPts val="1600"/>
              </a:spcAft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 вязания</a:t>
            </a:r>
            <a:endParaRPr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2"/>
          <p:cNvSpPr txBox="1">
            <a:spLocks noGrp="1"/>
          </p:cNvSpPr>
          <p:nvPr>
            <p:ph type="title"/>
          </p:nvPr>
        </p:nvSpPr>
        <p:spPr>
          <a:xfrm>
            <a:off x="311700" y="135468"/>
            <a:ext cx="8520600" cy="66604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lvl="0" indent="-285750" algn="ctr">
              <a:spcAft>
                <a:spcPts val="1600"/>
              </a:spcAft>
            </a:pPr>
            <a:r>
              <a:rPr lang="ru-RU" sz="24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идей и выбор оптимального варианта.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dirty="0"/>
          </a:p>
        </p:txBody>
      </p:sp>
      <p:sp>
        <p:nvSpPr>
          <p:cNvPr id="109" name="Google Shape;109;p22"/>
          <p:cNvSpPr txBox="1">
            <a:spLocks noGrp="1"/>
          </p:cNvSpPr>
          <p:nvPr>
            <p:ph type="body" idx="1"/>
          </p:nvPr>
        </p:nvSpPr>
        <p:spPr>
          <a:xfrm>
            <a:off x="311700" y="666044"/>
            <a:ext cx="8520600" cy="390283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lv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в</a:t>
            </a:r>
            <a:r>
              <a:rPr lang="ru-RU" b="1" dirty="0" smtClean="0">
                <a:solidFill>
                  <a:schemeClr val="tx1"/>
                </a:solidFill>
              </a:rPr>
              <a:t>ариант №1                          вариант №2                             вариант №3</a:t>
            </a:r>
            <a:endParaRPr lang="ru-RU" b="1" dirty="0">
              <a:solidFill>
                <a:schemeClr val="tx1"/>
              </a:solidFill>
            </a:endParaRPr>
          </a:p>
          <a:p>
            <a:pPr marL="0" lvl="0" indent="0">
              <a:spcAft>
                <a:spcPts val="1600"/>
              </a:spcAft>
              <a:buNone/>
            </a:pPr>
            <a:endParaRPr lang="ru-RU" dirty="0"/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 dirty="0"/>
          </a:p>
        </p:txBody>
      </p:sp>
      <p:pic>
        <p:nvPicPr>
          <p:cNvPr id="1031" name="Picture 7" descr="https://cs5.livemaster.ru/storage/88/07/8d7ed5fcb1117bbe3eb3347769qr--sumki-i-aksessuary-ryukzaki-iz-trikotazhnoj-pryazh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4169" y="1443174"/>
            <a:ext cx="2170589" cy="2579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https://cs5.livemaster.ru/storage/70/86/142ab3f0abbceefe5635dce2a8v5--sumki-i-aksessuary-ryukzak-iz-trikotazhnoj-pryazh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9227" y="1443174"/>
            <a:ext cx="2654425" cy="265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1230" y="1702846"/>
            <a:ext cx="2136559" cy="2319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1"/>
          <p:cNvSpPr txBox="1">
            <a:spLocks noGrp="1"/>
          </p:cNvSpPr>
          <p:nvPr>
            <p:ph type="title"/>
          </p:nvPr>
        </p:nvSpPr>
        <p:spPr>
          <a:xfrm>
            <a:off x="-105989" y="388580"/>
            <a:ext cx="2465367" cy="132733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Выбор инструментов</a:t>
            </a:r>
            <a:endParaRPr b="1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1359" y="-20638"/>
            <a:ext cx="6962744" cy="5181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1453</TotalTime>
  <Words>637</Words>
  <Application>Microsoft Office PowerPoint</Application>
  <PresentationFormat>Экран (16:9)</PresentationFormat>
  <Paragraphs>107</Paragraphs>
  <Slides>18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Simple Light</vt:lpstr>
      <vt:lpstr>Государственное бюджетное общеобразовательное учреждение  школа №7 Красносельского района г. Санкт-Петербурга</vt:lpstr>
      <vt:lpstr>Содержание</vt:lpstr>
      <vt:lpstr>Цели и задачи проекта</vt:lpstr>
      <vt:lpstr>Обоснование возникшей проблемы. </vt:lpstr>
      <vt:lpstr>Требования к работе</vt:lpstr>
      <vt:lpstr>Из истории вязания</vt:lpstr>
      <vt:lpstr>Поиск необходимой информации</vt:lpstr>
      <vt:lpstr>Анализ идей и выбор оптимального варианта. </vt:lpstr>
      <vt:lpstr>Выбор инструментов</vt:lpstr>
      <vt:lpstr>Выбор  материалов </vt:lpstr>
      <vt:lpstr>Расчет себестоимости</vt:lpstr>
      <vt:lpstr>Схема вязания </vt:lpstr>
      <vt:lpstr>Схема вязания</vt:lpstr>
      <vt:lpstr>Правила техники безопасности при работе с крючком</vt:lpstr>
      <vt:lpstr>Экологическая оценка изделия </vt:lpstr>
      <vt:lpstr>Самооценка </vt:lpstr>
      <vt:lpstr>Литература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admin</cp:lastModifiedBy>
  <cp:revision>62</cp:revision>
  <dcterms:modified xsi:type="dcterms:W3CDTF">2022-11-16T12:11:32Z</dcterms:modified>
</cp:coreProperties>
</file>