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67" r:id="rId2"/>
    <p:sldId id="257" r:id="rId3"/>
    <p:sldId id="256" r:id="rId4"/>
    <p:sldId id="272" r:id="rId5"/>
    <p:sldId id="258" r:id="rId6"/>
    <p:sldId id="259" r:id="rId7"/>
    <p:sldId id="273" r:id="rId8"/>
    <p:sldId id="266" r:id="rId9"/>
    <p:sldId id="260" r:id="rId10"/>
    <p:sldId id="268" r:id="rId11"/>
    <p:sldId id="261" r:id="rId12"/>
    <p:sldId id="262" r:id="rId13"/>
    <p:sldId id="271" r:id="rId14"/>
    <p:sldId id="264" r:id="rId15"/>
    <p:sldId id="263" r:id="rId16"/>
    <p:sldId id="269" r:id="rId17"/>
    <p:sldId id="274" r:id="rId18"/>
    <p:sldId id="275" r:id="rId19"/>
    <p:sldId id="276" r:id="rId20"/>
    <p:sldId id="270" r:id="rId21"/>
    <p:sldId id="26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9" d="100"/>
          <a:sy n="89" d="100"/>
        </p:scale>
        <p:origin x="-948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A9895D-3B5E-411C-84F5-98BA6F11D73C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52D502-7F4D-460E-B96C-08A8B91F90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vk.com/photo-121097472_456244838?z=video198603826_456239303%2F281a5d15ed0e64b1a8" TargetMode="External"/><Relationship Id="rId3" Type="http://schemas.openxmlformats.org/officeDocument/2006/relationships/hyperlink" Target="https://www.youtube.com/watch?v=HUuC8mO1EFk" TargetMode="External"/><Relationship Id="rId7" Type="http://schemas.openxmlformats.org/officeDocument/2006/relationships/hyperlink" Target="https://vk.com/doc11088632_462514817?hash=4oDfHG95REddQnPpXYv0HbImhfNxMfuHaZzAba63ZYH&amp;dl=4S4eIWzVWo1zcz9f2Rx2CTxZvG4r11EGlnr8ZbMLb5w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youtube.com/watch?v=Z3dNJld4nvE&amp;t=1s" TargetMode="External"/><Relationship Id="rId5" Type="http://schemas.openxmlformats.org/officeDocument/2006/relationships/hyperlink" Target="https://geekpad.ru/programm-razvertka-teksturnyh-koordinat-l-gkost-v.html" TargetMode="External"/><Relationship Id="rId4" Type="http://schemas.openxmlformats.org/officeDocument/2006/relationships/hyperlink" Target="https://tdelegia.ru/browsers/programmy-dlya-teksturirovaniya-3d-modelei-programm-sozdanie-uv/" TargetMode="External"/><Relationship Id="rId9" Type="http://schemas.openxmlformats.org/officeDocument/2006/relationships/hyperlink" Target="https://habr.com/ru/post/448228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atic.go-go.tech/imgpreview?key=750005231181a850&amp;mb=imgdb_preview_1187"/>
          <p:cNvPicPr>
            <a:picLocks noChangeAspect="1" noChangeArrowheads="1"/>
          </p:cNvPicPr>
          <p:nvPr/>
        </p:nvPicPr>
        <p:blipFill>
          <a:blip r:embed="rId2">
            <a:lum bright="-40000" contrast="-40000"/>
          </a:blip>
          <a:srcRect r="16733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00034" y="285728"/>
            <a:ext cx="7786742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Урок  технологии 7 классе  по теме  : </a:t>
            </a:r>
          </a:p>
          <a:p>
            <a:pPr algn="ctr"/>
            <a:endParaRPr lang="ru-RU" sz="2800" b="1" dirty="0" smtClean="0">
              <a:solidFill>
                <a:srgbClr val="92D050"/>
              </a:solidFill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92D050"/>
                </a:solidFill>
              </a:rPr>
              <a:t>Редактирование модели. Выполнение развёртки в программе. Программа для редактирования готовых моделей и последующей их распечатки. Инструменты для редактирования моделей.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071771" y="4500570"/>
            <a:ext cx="607222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/>
                <a:solidFill>
                  <a:schemeClr val="accent3"/>
                </a:solidFill>
              </a:rPr>
              <a:t>Подготовила  учитель технологии  МБОУ г.Горловки «Школа № 50»</a:t>
            </a:r>
          </a:p>
          <a:p>
            <a:pPr algn="ctr"/>
            <a:r>
              <a:rPr lang="ru-RU" sz="2400" b="1" dirty="0" smtClean="0">
                <a:ln/>
                <a:solidFill>
                  <a:schemeClr val="accent3"/>
                </a:solidFill>
              </a:rPr>
              <a:t> Гапонова Елена Анатольевна</a:t>
            </a:r>
            <a:endParaRPr lang="ru-RU" sz="2400" b="1" dirty="0">
              <a:ln/>
              <a:solidFill>
                <a:schemeClr val="accent3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3108" y="628652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n/>
                <a:solidFill>
                  <a:schemeClr val="accent3"/>
                </a:solidFill>
              </a:rPr>
              <a:t>2022 г.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atic.go-go.tech/imgpreview?key=750005231181a850&amp;mb=imgdb_preview_1187"/>
          <p:cNvPicPr>
            <a:picLocks noChangeAspect="1" noChangeArrowheads="1"/>
          </p:cNvPicPr>
          <p:nvPr/>
        </p:nvPicPr>
        <p:blipFill>
          <a:blip r:embed="rId2">
            <a:lum bright="-30000"/>
          </a:blip>
          <a:srcRect r="16733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1500174"/>
            <a:ext cx="814393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/>
                <a:solidFill>
                  <a:schemeClr val="accent3">
                    <a:lumMod val="60000"/>
                    <a:lumOff val="40000"/>
                  </a:schemeClr>
                </a:solidFill>
              </a:rPr>
              <a:t>Под термином развертка (</a:t>
            </a:r>
            <a:r>
              <a:rPr lang="ru-RU" sz="2800" b="1" dirty="0" err="1" smtClean="0">
                <a:ln/>
                <a:solidFill>
                  <a:schemeClr val="accent3">
                    <a:lumMod val="60000"/>
                    <a:lumOff val="40000"/>
                  </a:schemeClr>
                </a:solidFill>
              </a:rPr>
              <a:t>unwrap</a:t>
            </a:r>
            <a:r>
              <a:rPr lang="ru-RU" sz="2800" b="1" dirty="0" smtClean="0">
                <a:ln/>
                <a:solidFill>
                  <a:schemeClr val="accent3">
                    <a:lumMod val="60000"/>
                    <a:lumOff val="40000"/>
                  </a:schemeClr>
                </a:solidFill>
              </a:rPr>
              <a:t>) - подразумевается процесс создания для каждого полигона трехмерной модели его отображения (проекции) на плоскости координат. Модели, которые создают, являются геометрическими формами расположенными в трехмерном пространстве, а текстуры - это плоские изображения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tatic.go-go.tech/imgpreview?key=750005231181a850&amp;mb=imgdb_preview_1187"/>
          <p:cNvPicPr>
            <a:picLocks noChangeAspect="1" noChangeArrowheads="1"/>
          </p:cNvPicPr>
          <p:nvPr/>
        </p:nvPicPr>
        <p:blipFill>
          <a:blip r:embed="rId2">
            <a:lum bright="-30000"/>
          </a:blip>
          <a:srcRect r="16733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18434" name="Picture 2" descr="https://sun9-north.userapi.com/sun9-88/s/v1/ig2/OoEbjciyBQ_lrYwg_rHmHZE_NBtITXBuQkSxp_lB-V6mOS7rCRgFPgIDA1ahnrKONcezDc6hU3qhGNw8qmXDAkYQ.jpg?size=1280x720&amp;quality=95&amp;type=albu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357166"/>
            <a:ext cx="8128056" cy="4572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tatic.go-go.tech/imgpreview?key=750005231181a850&amp;mb=imgdb_preview_1187"/>
          <p:cNvPicPr>
            <a:picLocks noChangeAspect="1" noChangeArrowheads="1"/>
          </p:cNvPicPr>
          <p:nvPr/>
        </p:nvPicPr>
        <p:blipFill>
          <a:blip r:embed="rId2">
            <a:lum bright="-30000"/>
          </a:blip>
          <a:srcRect r="16733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19458" name="Picture 2" descr="https://sun9-east.userapi.com/sun9-29/s/v1/ig2/7fM0Tp3IjPonGNrMrmq8qUsjb_8qUZPZsa28IdbCB69xUJ4p4pqruhAQNZGtiLGiLibbTUzP55Ivt1MKe1hamZhF.jpg?size=607x1080&amp;quality=95&amp;type=albu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42852"/>
            <a:ext cx="2928958" cy="5211324"/>
          </a:xfrm>
          <a:prstGeom prst="rect">
            <a:avLst/>
          </a:prstGeom>
          <a:noFill/>
        </p:spPr>
      </p:pic>
      <p:pic>
        <p:nvPicPr>
          <p:cNvPr id="19460" name="Picture 4" descr="https://sun9-west.userapi.com/sun9-11/s/v1/ig2/qlIXiE6LPMoU-OOHvRt-wNDCga9PA0sIZXUK1rEEiGGN8PNuBuhiS3FPOrQx6eX-pKWMVZzJb1eIOpmJJlLO-U0P.jpg?size=607x1080&amp;quality=95&amp;type=albu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142852"/>
            <a:ext cx="2928958" cy="514353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44" y="5429264"/>
            <a:ext cx="90011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/>
                <a:solidFill>
                  <a:schemeClr val="accent3">
                    <a:lumMod val="60000"/>
                    <a:lumOff val="40000"/>
                  </a:schemeClr>
                </a:solidFill>
              </a:rPr>
              <a:t>Макет предназначен для того, , чтобы продемонстрировать  будущую форму здания ( если это прототип), либо воссоздаёт уже существующие конструкции в уменьшенном масштабе.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tatic.go-go.tech/imgpreview?key=750005231181a850&amp;mb=imgdb_preview_1187"/>
          <p:cNvPicPr>
            <a:picLocks noChangeAspect="1" noChangeArrowheads="1"/>
          </p:cNvPicPr>
          <p:nvPr/>
        </p:nvPicPr>
        <p:blipFill>
          <a:blip r:embed="rId2">
            <a:lum bright="-30000"/>
          </a:blip>
          <a:srcRect r="16733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1026" name="Picture 2" descr="https://static.go-go.tech/imgpreview?key=1cb0ba1249cab39d&amp;mb=imgdb_preview_1164"/>
          <p:cNvPicPr>
            <a:picLocks noChangeAspect="1" noChangeArrowheads="1"/>
          </p:cNvPicPr>
          <p:nvPr/>
        </p:nvPicPr>
        <p:blipFill>
          <a:blip r:embed="rId3"/>
          <a:srcRect l="7894" t="5580" r="8421" b="11830"/>
          <a:stretch>
            <a:fillRect/>
          </a:stretch>
        </p:blipFill>
        <p:spPr bwMode="auto">
          <a:xfrm>
            <a:off x="714348" y="357166"/>
            <a:ext cx="7572428" cy="528641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2844" y="5715016"/>
            <a:ext cx="90011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/>
                <a:solidFill>
                  <a:schemeClr val="accent3">
                    <a:lumMod val="60000"/>
                    <a:lumOff val="40000"/>
                  </a:schemeClr>
                </a:solidFill>
              </a:rPr>
              <a:t>Развёртка</a:t>
            </a:r>
            <a:r>
              <a:rPr lang="ru-RU" dirty="0" smtClean="0"/>
              <a:t>      </a:t>
            </a:r>
            <a:r>
              <a:rPr lang="ru-RU" sz="2800" b="1" dirty="0" smtClean="0">
                <a:ln/>
                <a:solidFill>
                  <a:schemeClr val="accent3">
                    <a:lumMod val="60000"/>
                    <a:lumOff val="40000"/>
                  </a:schemeClr>
                </a:solidFill>
              </a:rPr>
              <a:t>комнаты – создание   модели помещения на плоскости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tatic.go-go.tech/imgpreview?key=750005231181a850&amp;mb=imgdb_preview_1187"/>
          <p:cNvPicPr>
            <a:picLocks noChangeAspect="1" noChangeArrowheads="1"/>
          </p:cNvPicPr>
          <p:nvPr/>
        </p:nvPicPr>
        <p:blipFill>
          <a:blip r:embed="rId2">
            <a:lum bright="-30000"/>
          </a:blip>
          <a:srcRect r="16733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20482" name="Picture 2" descr="https://sun9-east.userapi.com/sun9-44/s/v1/if1/eRet6F8zuPeiBWWrhTVmNvLhC1Phrt5iOuiJIq9uayPotLN_cMNurk-7n3lo00tPYmB1kMAV.jpg?size=790x770&amp;quality=96&amp;type=albu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9"/>
            <a:ext cx="3571900" cy="3481472"/>
          </a:xfrm>
          <a:prstGeom prst="rect">
            <a:avLst/>
          </a:prstGeom>
          <a:noFill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2571744"/>
            <a:ext cx="5319704" cy="3419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0" y="4071942"/>
            <a:ext cx="350046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/>
                <a:solidFill>
                  <a:schemeClr val="accent3">
                    <a:lumMod val="60000"/>
                    <a:lumOff val="40000"/>
                  </a:schemeClr>
                </a:solidFill>
              </a:rPr>
              <a:t>Развёртку применяют для создания различных моделей, макетов,  упаковки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tatic.go-go.tech/imgpreview?key=750005231181a850&amp;mb=imgdb_preview_1187"/>
          <p:cNvPicPr>
            <a:picLocks noChangeAspect="1" noChangeArrowheads="1"/>
          </p:cNvPicPr>
          <p:nvPr/>
        </p:nvPicPr>
        <p:blipFill>
          <a:blip r:embed="rId2">
            <a:lum bright="-30000"/>
          </a:blip>
          <a:srcRect r="16733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21506" name="Picture 2" descr="https://sun9-east.userapi.com/sun9-22/s/v1/if1/-GbTBTsnuRPO6NRSs-dcEw78zHJEB0KGzpn6CZAdy7KcHDlRxIC_X7pbSeqmerM5595sqw.jpg?size=857x814&amp;quality=96&amp;type=albu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3" y="285729"/>
            <a:ext cx="4643470" cy="441048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4282" y="4929198"/>
            <a:ext cx="875374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/>
                <a:solidFill>
                  <a:schemeClr val="accent3">
                    <a:lumMod val="60000"/>
                    <a:lumOff val="40000"/>
                  </a:schemeClr>
                </a:solidFill>
              </a:rPr>
              <a:t>Изготовить 3</a:t>
            </a:r>
            <a:r>
              <a:rPr lang="en-US" sz="2800" b="1" dirty="0" smtClean="0">
                <a:ln/>
                <a:solidFill>
                  <a:schemeClr val="accent3">
                    <a:lumMod val="60000"/>
                    <a:lumOff val="40000"/>
                  </a:schemeClr>
                </a:solidFill>
              </a:rPr>
              <a:t>D – </a:t>
            </a:r>
            <a:r>
              <a:rPr lang="ru-RU" sz="2800" b="1" dirty="0" smtClean="0">
                <a:ln/>
                <a:solidFill>
                  <a:schemeClr val="accent3">
                    <a:lumMod val="60000"/>
                    <a:lumOff val="40000"/>
                  </a:schemeClr>
                </a:solidFill>
              </a:rPr>
              <a:t>модель мы можем,  создав чертёж деталей , соединённых между собой линиями сгиба, а  также местами, которые  нам нужно будет склеить между собой.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atic.go-go.tech/imgpreview?key=750005231181a850&amp;mb=imgdb_preview_1187"/>
          <p:cNvPicPr>
            <a:picLocks noChangeAspect="1" noChangeArrowheads="1"/>
          </p:cNvPicPr>
          <p:nvPr/>
        </p:nvPicPr>
        <p:blipFill>
          <a:blip r:embed="rId2">
            <a:lum bright="-30000"/>
          </a:blip>
          <a:srcRect r="16733"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3" name="Picture 2" descr="https://sun9-west.userapi.com/sun9-54/s/v1/ig2/H5uNyOxR4Y5WVg-fsp_611Bnr7NfpsMS4d15fbdgyQMJT6m3SvjPgL2M7l4ll2bbBN3gVPF2ompl2zyADVmBtb7V.jpg?size=1000x1000&amp;quality=96&amp;type=albu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500042"/>
            <a:ext cx="4286280" cy="4286280"/>
          </a:xfrm>
          <a:prstGeom prst="rect">
            <a:avLst/>
          </a:prstGeom>
          <a:noFill/>
        </p:spPr>
      </p:pic>
      <p:pic>
        <p:nvPicPr>
          <p:cNvPr id="4098" name="Picture 2" descr="https://i.artfile.ru/2500x1660_853175_%5Bwww.ArtFile.ru%5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4" y="3286124"/>
            <a:ext cx="4850944" cy="32210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tatic.go-go.tech/imgpreview?key=750005231181a850&amp;mb=imgdb_preview_1187"/>
          <p:cNvPicPr>
            <a:picLocks noChangeAspect="1" noChangeArrowheads="1"/>
          </p:cNvPicPr>
          <p:nvPr/>
        </p:nvPicPr>
        <p:blipFill>
          <a:blip r:embed="rId2">
            <a:lum bright="-30000"/>
          </a:blip>
          <a:srcRect r="16733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604727"/>
            <a:ext cx="8072494" cy="5598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atic.go-go.tech/imgpreview?key=750005231181a850&amp;mb=imgdb_preview_1187"/>
          <p:cNvPicPr>
            <a:picLocks noChangeAspect="1" noChangeArrowheads="1"/>
          </p:cNvPicPr>
          <p:nvPr/>
        </p:nvPicPr>
        <p:blipFill>
          <a:blip r:embed="rId2">
            <a:lum bright="-30000"/>
          </a:blip>
          <a:srcRect r="16733"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371992"/>
            <a:ext cx="7643866" cy="6057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atic.go-go.tech/imgpreview?key=750005231181a850&amp;mb=imgdb_preview_1187"/>
          <p:cNvPicPr>
            <a:picLocks noChangeAspect="1" noChangeArrowheads="1"/>
          </p:cNvPicPr>
          <p:nvPr/>
        </p:nvPicPr>
        <p:blipFill>
          <a:blip r:embed="rId2">
            <a:lum bright="-40000"/>
          </a:blip>
          <a:srcRect r="16733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500042"/>
            <a:ext cx="8487675" cy="4691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428596" y="5357826"/>
            <a:ext cx="80010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92D050"/>
                </a:solidFill>
              </a:rPr>
              <a:t>Майя или 3</a:t>
            </a:r>
            <a:r>
              <a:rPr lang="fr-FR" b="1" dirty="0" smtClean="0">
                <a:solidFill>
                  <a:srgbClr val="92D050"/>
                </a:solidFill>
              </a:rPr>
              <a:t>DS Max</a:t>
            </a:r>
            <a:r>
              <a:rPr lang="ru-RU" b="1" dirty="0" smtClean="0">
                <a:solidFill>
                  <a:srgbClr val="92D050"/>
                </a:solidFill>
              </a:rPr>
              <a:t>  , </a:t>
            </a:r>
            <a:r>
              <a:rPr lang="fr-FR" b="1" dirty="0" smtClean="0">
                <a:solidFill>
                  <a:srgbClr val="92D050"/>
                </a:solidFill>
              </a:rPr>
              <a:t>Blender</a:t>
            </a:r>
            <a:r>
              <a:rPr lang="ru-RU" b="1" dirty="0" smtClean="0">
                <a:solidFill>
                  <a:srgbClr val="92D050"/>
                </a:solidFill>
              </a:rPr>
              <a:t> </a:t>
            </a:r>
            <a:r>
              <a:rPr lang="ru-RU" b="1" dirty="0" smtClean="0">
                <a:solidFill>
                  <a:srgbClr val="92D050"/>
                </a:solidFill>
              </a:rPr>
              <a:t>необходимы для выполнения </a:t>
            </a:r>
            <a:r>
              <a:rPr lang="ru-RU" b="1" dirty="0" smtClean="0">
                <a:solidFill>
                  <a:srgbClr val="92D050"/>
                </a:solidFill>
              </a:rPr>
              <a:t>развёртки в программе. </a:t>
            </a:r>
            <a:r>
              <a:rPr lang="ru-RU" b="1" dirty="0" smtClean="0">
                <a:solidFill>
                  <a:srgbClr val="92D050"/>
                </a:solidFill>
              </a:rPr>
              <a:t>Также данная программа  подойдёт для </a:t>
            </a:r>
            <a:r>
              <a:rPr lang="ru-RU" b="1" dirty="0" smtClean="0">
                <a:solidFill>
                  <a:srgbClr val="92D050"/>
                </a:solidFill>
              </a:rPr>
              <a:t>редактирования готовых моделей и последующей их распечатки.</a:t>
            </a:r>
            <a:r>
              <a:rPr lang="ru-RU" dirty="0" smtClean="0"/>
              <a:t> </a:t>
            </a:r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tatic.go-go.tech/imgpreview?key=750005231181a850&amp;mb=imgdb_preview_1187"/>
          <p:cNvPicPr>
            <a:picLocks noChangeAspect="1" noChangeArrowheads="1"/>
          </p:cNvPicPr>
          <p:nvPr/>
        </p:nvPicPr>
        <p:blipFill>
          <a:blip r:embed="rId2">
            <a:lum bright="-30000"/>
          </a:blip>
          <a:srcRect r="16733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2" name="Рисунок 1" descr="https://www.thesimsresource.com/scaled/2764/w-800h-600-2764133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214290"/>
            <a:ext cx="5940425" cy="4455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14282" y="4929198"/>
            <a:ext cx="864399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n/>
                <a:solidFill>
                  <a:schemeClr val="accent3"/>
                </a:solidFill>
              </a:rPr>
              <a:t>Процесс производства продукта с использованием технологий трехмерной компьютерной графики состоит из нескольких этапов. Одним из важнейших и обязательных этапов является этап создания трехмерных моделей, которые в будущем и будут являться частью рассказываемой истории.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atic.go-go.tech/imgpreview?key=750005231181a850&amp;mb=imgdb_preview_1187"/>
          <p:cNvPicPr>
            <a:picLocks noChangeAspect="1" noChangeArrowheads="1"/>
          </p:cNvPicPr>
          <p:nvPr/>
        </p:nvPicPr>
        <p:blipFill>
          <a:blip r:embed="rId2">
            <a:lum bright="-30000"/>
          </a:blip>
          <a:srcRect r="16733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428604"/>
            <a:ext cx="528067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92D050"/>
                </a:solidFill>
              </a:rPr>
              <a:t>Вопросы </a:t>
            </a:r>
          </a:p>
          <a:p>
            <a:pPr algn="ctr"/>
            <a:r>
              <a:rPr lang="ru-RU" sz="4800" b="1" dirty="0" smtClean="0">
                <a:solidFill>
                  <a:srgbClr val="92D050"/>
                </a:solidFill>
              </a:rPr>
              <a:t>для самопроверки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57158" y="2118241"/>
            <a:ext cx="8286776" cy="4739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ru-RU" sz="2800" b="1" dirty="0" smtClean="0">
                <a:ln/>
                <a:solidFill>
                  <a:schemeClr val="accent3">
                    <a:lumMod val="60000"/>
                    <a:lumOff val="40000"/>
                  </a:schemeClr>
                </a:solidFill>
              </a:rPr>
              <a:t>Что вы понимаете под понятием развёртка?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ru-RU" sz="2800" b="1" dirty="0" smtClean="0">
                <a:ln/>
                <a:solidFill>
                  <a:schemeClr val="accent3">
                    <a:lumMod val="60000"/>
                    <a:lumOff val="40000"/>
                  </a:schemeClr>
                </a:solidFill>
              </a:rPr>
              <a:t> Что  подразумевается под понятием  трёхмерная модель?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ru-RU" sz="2800" b="1" dirty="0" smtClean="0">
                <a:ln/>
                <a:solidFill>
                  <a:schemeClr val="accent3">
                    <a:lumMod val="60000"/>
                    <a:lumOff val="40000"/>
                  </a:schemeClr>
                </a:solidFill>
              </a:rPr>
              <a:t>Что </a:t>
            </a:r>
            <a:r>
              <a:rPr lang="ru-RU" sz="2800" b="1" dirty="0" smtClean="0">
                <a:ln/>
                <a:solidFill>
                  <a:schemeClr val="accent3">
                    <a:lumMod val="60000"/>
                    <a:lumOff val="40000"/>
                  </a:schemeClr>
                </a:solidFill>
              </a:rPr>
              <a:t>такое текстуры</a:t>
            </a:r>
            <a:r>
              <a:rPr lang="ru-RU" sz="2800" b="1" dirty="0" smtClean="0">
                <a:ln/>
                <a:solidFill>
                  <a:schemeClr val="accent3">
                    <a:lumMod val="60000"/>
                    <a:lumOff val="40000"/>
                  </a:schemeClr>
                </a:solidFill>
              </a:rPr>
              <a:t>?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ru-RU" sz="2800" b="1" dirty="0" smtClean="0">
                <a:ln/>
                <a:solidFill>
                  <a:schemeClr val="accent3">
                    <a:lumMod val="60000"/>
                    <a:lumOff val="40000"/>
                  </a:schemeClr>
                </a:solidFill>
              </a:rPr>
              <a:t>Какая модель по количеству полигонов самая детализированная?</a:t>
            </a:r>
            <a:endParaRPr lang="ru-RU" sz="2800" b="1" dirty="0" smtClean="0">
              <a:ln/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lang="ru-RU" sz="2800" b="1" dirty="0" smtClean="0">
              <a:ln/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800" b="1" dirty="0" smtClean="0">
                <a:ln/>
                <a:solidFill>
                  <a:schemeClr val="accent3">
                    <a:lumMod val="60000"/>
                    <a:lumOff val="40000"/>
                  </a:schemeClr>
                </a:solidFill>
              </a:rPr>
              <a:t>	О развёртках мы с вами поговорим далее на следующем уроке.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tatic.go-go.tech/imgpreview?key=750005231181a850&amp;mb=imgdb_preview_1187"/>
          <p:cNvPicPr>
            <a:picLocks noChangeAspect="1" noChangeArrowheads="1"/>
          </p:cNvPicPr>
          <p:nvPr/>
        </p:nvPicPr>
        <p:blipFill>
          <a:blip r:embed="rId2">
            <a:lum bright="-30000"/>
          </a:blip>
          <a:srcRect r="16733"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57158" y="2395240"/>
            <a:ext cx="8286776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ru-RU" b="1" dirty="0" smtClean="0">
                <a:ln/>
                <a:solidFill>
                  <a:schemeClr val="accent3">
                    <a:lumMod val="60000"/>
                    <a:lumOff val="40000"/>
                  </a:schemeClr>
                </a:solidFill>
                <a:hlinkClick r:id="rId3"/>
              </a:rPr>
              <a:t>https://www.youtube.com/watch?v=HUuC8mO1EFk</a:t>
            </a:r>
            <a:endParaRPr lang="ru-RU" b="1" dirty="0" smtClean="0">
              <a:ln/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ru-RU" b="1" dirty="0" smtClean="0">
                <a:ln/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b="1" dirty="0" smtClean="0">
                <a:ln/>
                <a:solidFill>
                  <a:schemeClr val="accent3">
                    <a:lumMod val="60000"/>
                    <a:lumOff val="40000"/>
                  </a:schemeClr>
                </a:solidFill>
                <a:hlinkClick r:id="rId4"/>
              </a:rPr>
              <a:t>https://tdelegia.ru/browsers/programmy-dlya-teksturirovaniya-3d-modelei-programm-sozdanie-uv/</a:t>
            </a:r>
            <a:endParaRPr lang="ru-RU" b="1" dirty="0" smtClean="0">
              <a:ln/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ru-RU" b="1" dirty="0" smtClean="0">
                <a:ln/>
                <a:solidFill>
                  <a:schemeClr val="accent3">
                    <a:lumMod val="60000"/>
                    <a:lumOff val="40000"/>
                  </a:schemeClr>
                </a:solidFill>
                <a:hlinkClick r:id="rId5"/>
              </a:rPr>
              <a:t>https://geekpad.ru/programm-razvertka-teksturnyh-koordinat-l-gkost-v.html</a:t>
            </a:r>
            <a:endParaRPr lang="ru-RU" b="1" dirty="0" smtClean="0">
              <a:ln/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lang="ru-RU" b="1" dirty="0" smtClean="0">
              <a:ln/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ru-RU" b="1" dirty="0" smtClean="0">
                <a:ln/>
                <a:solidFill>
                  <a:schemeClr val="accent3">
                    <a:lumMod val="60000"/>
                    <a:lumOff val="40000"/>
                  </a:schemeClr>
                </a:solidFill>
                <a:hlinkClick r:id="rId6"/>
              </a:rPr>
              <a:t>https://www.youtube.com/watch?v=Z3dNJld4nvE&amp;t=1s</a:t>
            </a:r>
            <a:endParaRPr lang="ru-RU" b="1" dirty="0" smtClean="0">
              <a:ln/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ru-RU" b="1" dirty="0" smtClean="0">
                <a:ln/>
                <a:solidFill>
                  <a:schemeClr val="accent3">
                    <a:lumMod val="60000"/>
                    <a:lumOff val="40000"/>
                  </a:schemeClr>
                </a:solidFill>
                <a:hlinkClick r:id="rId7"/>
              </a:rPr>
              <a:t>https://vk.com/doc11088632_462514817?hash=4oDfHG95REddQnPpXYv0HbImhfNxMfuHaZzAba63ZYH&amp;dl=4S4eIWzVWo1zcz9f2Rx2CTxZvG4r11EGlnr8ZbMLb5w</a:t>
            </a:r>
            <a:endParaRPr lang="ru-RU" b="1" dirty="0" smtClean="0">
              <a:ln/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lang="ru-RU" b="1" dirty="0" smtClean="0">
              <a:ln/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ru-RU" b="1" dirty="0" smtClean="0">
                <a:ln/>
                <a:solidFill>
                  <a:schemeClr val="accent3">
                    <a:lumMod val="60000"/>
                    <a:lumOff val="40000"/>
                  </a:schemeClr>
                </a:solidFill>
                <a:hlinkClick r:id="rId8"/>
              </a:rPr>
              <a:t>https://</a:t>
            </a:r>
            <a:r>
              <a:rPr lang="ru-RU" b="1" dirty="0" smtClean="0">
                <a:ln/>
                <a:solidFill>
                  <a:schemeClr val="accent3">
                    <a:lumMod val="60000"/>
                    <a:lumOff val="40000"/>
                  </a:schemeClr>
                </a:solidFill>
                <a:hlinkClick r:id="rId8"/>
              </a:rPr>
              <a:t>vk.com/photo-121097472_456244838?z=video198603826_456239303%2F281a5d15ed0e64b1a8</a:t>
            </a:r>
            <a:endParaRPr lang="ru-RU" b="1" dirty="0" smtClean="0">
              <a:ln/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fr-FR" b="1" dirty="0" smtClean="0">
                <a:ln/>
                <a:solidFill>
                  <a:schemeClr val="accent3">
                    <a:lumMod val="60000"/>
                    <a:lumOff val="40000"/>
                  </a:schemeClr>
                </a:solidFill>
                <a:hlinkClick r:id="rId9"/>
              </a:rPr>
              <a:t>https://habr.com/ru/post/448228</a:t>
            </a:r>
            <a:r>
              <a:rPr lang="fr-FR" b="1" dirty="0" smtClean="0">
                <a:ln/>
                <a:solidFill>
                  <a:schemeClr val="accent3">
                    <a:lumMod val="60000"/>
                    <a:lumOff val="40000"/>
                  </a:schemeClr>
                </a:solidFill>
                <a:hlinkClick r:id="rId9"/>
              </a:rPr>
              <a:t>/</a:t>
            </a:r>
            <a:endParaRPr lang="ru-RU" b="1" dirty="0" smtClean="0">
              <a:ln/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ru-RU" b="1" dirty="0" smtClean="0">
              <a:ln/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lang="ru-RU" b="1" dirty="0" smtClean="0">
              <a:ln/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714356"/>
            <a:ext cx="734322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92D050"/>
                </a:solidFill>
              </a:rPr>
              <a:t>Использованные ресурсы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tatic.go-go.tech/imgpreview?key=750005231181a850&amp;mb=imgdb_preview_1187"/>
          <p:cNvPicPr>
            <a:picLocks noChangeAspect="1" noChangeArrowheads="1"/>
          </p:cNvPicPr>
          <p:nvPr/>
        </p:nvPicPr>
        <p:blipFill>
          <a:blip r:embed="rId2">
            <a:lum bright="-30000"/>
          </a:blip>
          <a:srcRect r="16733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2" name="Рисунок 1" descr="https://sims4updates.net/wp-content/uploads/2020/01/1558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5" y="142853"/>
            <a:ext cx="4857783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synthira.ru/uploads/posts/2020-05/8469-sims-by-catzzz505-100.png"/>
          <p:cNvPicPr/>
          <p:nvPr/>
        </p:nvPicPr>
        <p:blipFill>
          <a:blip r:embed="rId4"/>
          <a:srcRect b="18686"/>
          <a:stretch>
            <a:fillRect/>
          </a:stretch>
        </p:blipFill>
        <p:spPr bwMode="auto">
          <a:xfrm>
            <a:off x="4500562" y="3071810"/>
            <a:ext cx="4643438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tatic.go-go.tech/imgpreview?key=750005231181a850&amp;mb=imgdb_preview_1187"/>
          <p:cNvPicPr>
            <a:picLocks noChangeAspect="1" noChangeArrowheads="1"/>
          </p:cNvPicPr>
          <p:nvPr/>
        </p:nvPicPr>
        <p:blipFill>
          <a:blip r:embed="rId2">
            <a:lum bright="-30000"/>
          </a:blip>
          <a:srcRect r="16733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714356"/>
            <a:ext cx="8112106" cy="5362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tatic.go-go.tech/imgpreview?key=750005231181a850&amp;mb=imgdb_preview_1187"/>
          <p:cNvPicPr>
            <a:picLocks noChangeAspect="1" noChangeArrowheads="1"/>
          </p:cNvPicPr>
          <p:nvPr/>
        </p:nvPicPr>
        <p:blipFill>
          <a:blip r:embed="rId2">
            <a:lum bright="-30000"/>
          </a:blip>
          <a:srcRect r="16733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2" name="Рисунок 1" descr="https://sims3pack.ru/uploads/posts/2021-04/ae440896251e835_big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142852"/>
            <a:ext cx="4868855" cy="381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214282" y="5143512"/>
            <a:ext cx="821537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n/>
                <a:solidFill>
                  <a:schemeClr val="accent3"/>
                </a:solidFill>
              </a:rPr>
              <a:t>Рекламный </a:t>
            </a:r>
            <a:r>
              <a:rPr lang="ru-RU" sz="2000" b="1" dirty="0" err="1" smtClean="0">
                <a:ln/>
                <a:solidFill>
                  <a:schemeClr val="accent3"/>
                </a:solidFill>
              </a:rPr>
              <a:t>постер</a:t>
            </a:r>
            <a:r>
              <a:rPr lang="ru-RU" sz="2000" b="1" dirty="0" smtClean="0">
                <a:ln/>
                <a:solidFill>
                  <a:schemeClr val="accent3"/>
                </a:solidFill>
              </a:rPr>
              <a:t> короткометражного фильма «</a:t>
            </a:r>
            <a:r>
              <a:rPr lang="ru-RU" sz="2000" b="1" dirty="0" err="1" smtClean="0">
                <a:ln/>
                <a:solidFill>
                  <a:schemeClr val="accent3"/>
                </a:solidFill>
              </a:rPr>
              <a:t>Архитип</a:t>
            </a:r>
            <a:r>
              <a:rPr lang="ru-RU" sz="2000" b="1" dirty="0" smtClean="0">
                <a:ln/>
                <a:solidFill>
                  <a:schemeClr val="accent3"/>
                </a:solidFill>
              </a:rPr>
              <a:t>» Арона </a:t>
            </a:r>
            <a:r>
              <a:rPr lang="ru-RU" sz="2000" b="1" dirty="0" err="1" smtClean="0">
                <a:ln/>
                <a:solidFill>
                  <a:schemeClr val="accent3"/>
                </a:solidFill>
              </a:rPr>
              <a:t>Симса</a:t>
            </a:r>
            <a:r>
              <a:rPr lang="ru-RU" sz="2000" b="1" dirty="0" smtClean="0">
                <a:ln/>
                <a:solidFill>
                  <a:schemeClr val="accent3"/>
                </a:solidFill>
              </a:rPr>
              <a:t>, главную роль в котором «играет» персонаж, полностью созданный средствами трехмерной компьютерной графики.</a:t>
            </a:r>
            <a:br>
              <a:rPr lang="ru-RU" sz="2000" b="1" dirty="0" smtClean="0">
                <a:ln/>
                <a:solidFill>
                  <a:schemeClr val="accent3"/>
                </a:solidFill>
              </a:rPr>
            </a:br>
            <a:r>
              <a:rPr lang="ru-RU" sz="2000" b="1" dirty="0" err="1" smtClean="0">
                <a:ln/>
                <a:solidFill>
                  <a:schemeClr val="accent3"/>
                </a:solidFill>
              </a:rPr>
              <a:t>Copyright</a:t>
            </a:r>
            <a:r>
              <a:rPr lang="ru-RU" sz="2000" b="1" dirty="0" smtClean="0">
                <a:ln/>
                <a:solidFill>
                  <a:schemeClr val="accent3"/>
                </a:solidFill>
              </a:rPr>
              <a:t> © 2012 </a:t>
            </a:r>
            <a:r>
              <a:rPr lang="ru-RU" sz="2000" b="1" dirty="0" err="1" smtClean="0">
                <a:ln/>
                <a:solidFill>
                  <a:schemeClr val="accent3"/>
                </a:solidFill>
              </a:rPr>
              <a:t>Aaron</a:t>
            </a:r>
            <a:r>
              <a:rPr lang="ru-RU" sz="20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ru-RU" sz="2000" b="1" dirty="0" err="1" smtClean="0">
                <a:ln/>
                <a:solidFill>
                  <a:schemeClr val="accent3"/>
                </a:solidFill>
              </a:rPr>
              <a:t>Sims</a:t>
            </a:r>
            <a:endParaRPr lang="ru-RU" sz="2000" b="1" dirty="0" smtClean="0">
              <a:ln/>
              <a:solidFill>
                <a:schemeClr val="accent3"/>
              </a:solidFill>
            </a:endParaRPr>
          </a:p>
        </p:txBody>
      </p:sp>
      <p:sp>
        <p:nvSpPr>
          <p:cNvPr id="14338" name="AutoShape 2" descr="https://habrastorage.org/r/w1560/webt/xh/bu/ky/xhbukyaemj6x5yuqrqdslfosrd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/>
          <a:srcRect t="1429"/>
          <a:stretch>
            <a:fillRect/>
          </a:stretch>
        </p:blipFill>
        <p:spPr bwMode="auto">
          <a:xfrm>
            <a:off x="214282" y="142852"/>
            <a:ext cx="357190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tatic.go-go.tech/imgpreview?key=750005231181a850&amp;mb=imgdb_preview_1187"/>
          <p:cNvPicPr>
            <a:picLocks noChangeAspect="1" noChangeArrowheads="1"/>
          </p:cNvPicPr>
          <p:nvPr/>
        </p:nvPicPr>
        <p:blipFill>
          <a:blip r:embed="rId2">
            <a:lum bright="-30000"/>
          </a:blip>
          <a:srcRect r="16733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4" name="Picture 2" descr="http://pepakura.ru/wp-content/uploads/2016/06/Razvertka-Sadovy-j-Gnom-iz-bumagi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214290"/>
            <a:ext cx="7296143" cy="543650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85852" y="5857892"/>
            <a:ext cx="65008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/>
                <a:solidFill>
                  <a:schemeClr val="accent3"/>
                </a:solidFill>
              </a:rPr>
              <a:t>Создание геометрической формы трехмерной модели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5363" y="1524000"/>
            <a:ext cx="71532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 descr="https://static.go-go.tech/imgpreview?key=750005231181a850&amp;mb=imgdb_preview_1187"/>
          <p:cNvPicPr>
            <a:picLocks noChangeAspect="1" noChangeArrowheads="1"/>
          </p:cNvPicPr>
          <p:nvPr/>
        </p:nvPicPr>
        <p:blipFill>
          <a:blip r:embed="rId3">
            <a:lum bright="-30000"/>
          </a:blip>
          <a:srcRect r="16733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5720" y="428604"/>
            <a:ext cx="864399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/>
                <a:solidFill>
                  <a:schemeClr val="accent3">
                    <a:lumMod val="60000"/>
                    <a:lumOff val="40000"/>
                  </a:schemeClr>
                </a:solidFill>
              </a:rPr>
              <a:t>Говоря простым языком: «Мы создаем сетку, которая состоит из примитивных фигур (примитивов)». В результате получается многогранник. Чтобы лучше ассоциировать, можно вспомнить как в фильмах и анимации много маленьких роботов превращались в одного большого. Так же и с полигональным моделированием. Много примитивов составляют одну большую модель.</a:t>
            </a:r>
            <a:br>
              <a:rPr lang="ru-RU" sz="2400" b="1" dirty="0" smtClean="0">
                <a:ln/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2400" b="1" dirty="0" smtClean="0">
                <a:ln/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b="1" dirty="0" smtClean="0">
                <a:ln/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2400" b="1" dirty="0" smtClean="0">
                <a:ln/>
                <a:solidFill>
                  <a:schemeClr val="accent3">
                    <a:lumMod val="60000"/>
                    <a:lumOff val="40000"/>
                  </a:schemeClr>
                </a:solidFill>
              </a:rPr>
              <a:t>Кстати, чаще всего у полигона четыре грани, но бывает и три. Примитивы с тремя гранями используются только в определенных случаях, а вот больше четырех граней быть не может. Привязки к реальным единицам измерения нет, поэтому модель получается неточной. </a:t>
            </a:r>
            <a:r>
              <a:rPr lang="ru-RU" sz="2400" b="1" dirty="0" smtClean="0">
                <a:ln/>
                <a:solidFill>
                  <a:schemeClr val="accent3">
                    <a:lumMod val="60000"/>
                    <a:lumOff val="40000"/>
                  </a:schemeClr>
                </a:solidFill>
              </a:rPr>
              <a:t>Соответственно, такой способ не подходит для моделирования каких-то деталей или архитектурных проектов, где важен каждый миллиметр</a:t>
            </a:r>
            <a:r>
              <a:rPr lang="ru-RU" sz="2400" b="1" dirty="0" smtClean="0">
                <a:ln/>
                <a:solidFill>
                  <a:schemeClr val="accent3">
                    <a:lumMod val="60000"/>
                    <a:lumOff val="40000"/>
                  </a:schemeClr>
                </a:solidFill>
              </a:rPr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tatic.go-go.tech/imgpreview?key=750005231181a850&amp;mb=imgdb_preview_1187"/>
          <p:cNvPicPr>
            <a:picLocks noChangeAspect="1" noChangeArrowheads="1"/>
          </p:cNvPicPr>
          <p:nvPr/>
        </p:nvPicPr>
        <p:blipFill>
          <a:blip r:embed="rId2">
            <a:lum bright="-30000"/>
          </a:blip>
          <a:srcRect r="16733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428596" y="1857364"/>
            <a:ext cx="8286808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n/>
                <a:solidFill>
                  <a:schemeClr val="accent3">
                    <a:lumMod val="60000"/>
                    <a:lumOff val="40000"/>
                  </a:schemeClr>
                </a:solidFill>
              </a:rPr>
              <a:t>Для создания трехмерных моделей существует огромное количество инструментов и каждый пакет для моделирования обладает своим инструментарием для выполнения этой задачи. Есть моделирования на базе сплайнов, моделирование с помощью NURBS-кривых, полигональное моделирование, моделирование </a:t>
            </a:r>
            <a:r>
              <a:rPr lang="ru-RU" sz="2400" b="1" dirty="0" err="1" smtClean="0">
                <a:ln/>
                <a:solidFill>
                  <a:schemeClr val="accent3">
                    <a:lumMod val="60000"/>
                    <a:lumOff val="40000"/>
                  </a:schemeClr>
                </a:solidFill>
              </a:rPr>
              <a:t>Sub-D</a:t>
            </a:r>
            <a:r>
              <a:rPr lang="ru-RU" sz="2400" b="1" dirty="0" smtClean="0">
                <a:ln/>
                <a:solidFill>
                  <a:schemeClr val="accent3">
                    <a:lumMod val="60000"/>
                    <a:lumOff val="40000"/>
                  </a:schemeClr>
                </a:solidFill>
              </a:rPr>
              <a:t> поверхностями, но обычно в самом конце, модель преображают в полигональную сетку. И одна из причин такого конвертирования кроется в том, что для полигонального каркаса не так сложно можно создать развертку текстурных координат.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static.go-go.tech/imgpreview?key=750005231181a850&amp;mb=imgdb_preview_1187"/>
          <p:cNvPicPr>
            <a:picLocks noChangeAspect="1" noChangeArrowheads="1"/>
          </p:cNvPicPr>
          <p:nvPr/>
        </p:nvPicPr>
        <p:blipFill>
          <a:blip r:embed="rId2">
            <a:lum bright="-30000"/>
          </a:blip>
          <a:srcRect r="16733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1026" name="Picture 2" descr="https://sun9-north.userapi.com/sun9-82/s/v1/ig2/9YJ4HVPhGZLYF_ESO5u3eXN7I-QAxEbaIyhqEPnSmA4VedePKG6wubsdRpGVHV_AKPe4QaMI0TOo_ozVt3X8QCBr.jpg?size=1280x1280&amp;quality=95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14290"/>
            <a:ext cx="4286280" cy="4286280"/>
          </a:xfrm>
          <a:prstGeom prst="rect">
            <a:avLst/>
          </a:prstGeom>
          <a:noFill/>
        </p:spPr>
      </p:pic>
      <p:pic>
        <p:nvPicPr>
          <p:cNvPr id="1028" name="Picture 4" descr="https://sun9-west.userapi.com/sun9-16/s/v1/ig2/7ye_MJf2Vd9RwqdeDEAj5NcGHDMLHnpAPlnSe8vCAVAuwoyW1VhpAUNYGbSYhie_xtPokIW470HcTWVss1dxFn47.jpg?size=1280x960&amp;quality=95&amp;type=albu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3643313"/>
            <a:ext cx="3857652" cy="2893239"/>
          </a:xfrm>
          <a:prstGeom prst="rect">
            <a:avLst/>
          </a:prstGeom>
          <a:noFill/>
        </p:spPr>
      </p:pic>
      <p:pic>
        <p:nvPicPr>
          <p:cNvPr id="1030" name="Picture 6" descr="https://sun9-east.userapi.com/sun9-76/s/v1/ig2/X4dyE4-bMcSti3RFxB2he1fexf61T309Tm2d_NhE8yJxPs6RvjHxqSyoXNZXyyIWi9nLICLGuWIDy0iTw0NM_eyE.jpg?size=762x1080&amp;quality=95&amp;type=album"/>
          <p:cNvPicPr>
            <a:picLocks noChangeAspect="1" noChangeArrowheads="1"/>
          </p:cNvPicPr>
          <p:nvPr/>
        </p:nvPicPr>
        <p:blipFill>
          <a:blip r:embed="rId5"/>
          <a:srcRect t="28337" r="14950"/>
          <a:stretch>
            <a:fillRect/>
          </a:stretch>
        </p:blipFill>
        <p:spPr bwMode="auto">
          <a:xfrm>
            <a:off x="5000628" y="357166"/>
            <a:ext cx="3214710" cy="307130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5000636"/>
            <a:ext cx="450056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/>
                <a:solidFill>
                  <a:schemeClr val="accent3">
                    <a:lumMod val="60000"/>
                    <a:lumOff val="40000"/>
                  </a:schemeClr>
                </a:solidFill>
              </a:rPr>
              <a:t>Развёртка – развёрнутая плоскость какого-либо тела.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381</Words>
  <PresentationFormat>Экран (4:3)</PresentationFormat>
  <Paragraphs>39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</dc:creator>
  <cp:lastModifiedBy>Комп</cp:lastModifiedBy>
  <cp:revision>22</cp:revision>
  <dcterms:created xsi:type="dcterms:W3CDTF">2022-11-16T12:28:22Z</dcterms:created>
  <dcterms:modified xsi:type="dcterms:W3CDTF">2022-11-17T06:56:28Z</dcterms:modified>
</cp:coreProperties>
</file>