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81" r:id="rId8"/>
    <p:sldId id="282" r:id="rId9"/>
    <p:sldId id="278" r:id="rId10"/>
    <p:sldId id="280" r:id="rId11"/>
    <p:sldId id="279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343EF6-385E-4AD8-8330-BA74CD508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0260AB4-7A10-4B1D-BA45-AF5A7BB7D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FE57B5E-90F0-4A81-82B9-D050703AD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FB41243-FBE7-4C54-B308-770924318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DD06E4-C9F6-4162-8128-9071AF38D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E5DA3DA-2AE4-457B-9D4D-56771AAF99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8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D6D458F-BC16-4670-A8CA-F15FE7CB6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5FC1721-0ECF-4224-A237-C97C388C0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B26CDB9-3D72-44B2-A1E8-217151528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E93B125-A46B-4C77-A32A-2839AA942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F419C9B-95A1-4D0F-9CCB-3E47DED63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863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9905897-7406-4B84-91EC-FF00358F02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187D8A4-F10F-42BA-9AA6-FED570401B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FCA3101-F946-425D-8A09-212E36EBC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698858B-761A-49BB-9F51-8BC49A27B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6CC269-0FA5-4CF0-B8C2-B95B5D6BC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458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EE9FA2-624C-4261-B098-011E1C2C3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28AC323-09E4-4356-9A78-03C29B983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96DF5C5-ABD8-4426-9AEA-F8570E9CD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5098A64-4C89-48A9-9EED-CF5474D88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5ECD7E6-1A06-4E5B-8563-D5650C376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83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F1A7C3F-DEDA-4826-8EE7-2C3FFD795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D17653E-0CE6-42D8-BBEE-D001AB38B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089BA6F-4289-4286-AE1B-91B7D1CC5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3AAC19D-0707-4CED-A42F-36231146E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6AE3DC9-A022-4E14-BF05-C69D6C94E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560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D6D8E2-DD68-4D80-AF6B-69A206178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63D779A-8B7C-4171-A55C-E24C099968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8E66C1D-AA67-4A9F-AFAF-110E3EBE67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AF3085A-7AC6-4E6C-9421-C5C61770A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3D1F399-96CE-4464-83C8-D40D21B35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DC1BC0A-618C-4A6C-92A8-FB1689D71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262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0905DA-ECBD-45A8-98EC-C930470F3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0FB52A4-32AB-40F2-8129-C176A3FC1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BA78512-1BF6-47F1-B1BC-91604BF6E8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D570767-3C67-4521-BB58-618164DB6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03A7049-F457-40AE-9DD9-935D1C2BB4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219889-99C0-44DD-BAE1-00B305255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EB8D0EFC-7FE1-4648-AE7A-BC3A7F70B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A2349FB-1F54-441C-B1CB-90857634D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046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451CFD-C721-4394-B19C-B6713D8BE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4BBF1ED3-6468-493D-A9DB-F2907B204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9ED7239-CC5A-4703-9498-55B38AE94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6D1208A-FD47-4BA2-A3D5-7B33730C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95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427652C-AF5E-4930-B092-3FB65DFB5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3610517-B789-4CF6-8487-B4618478F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66AA8E90-084F-43BB-B4BF-17789CE82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353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7561CC2-6258-4DEA-A1B8-B72A1B49F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7D0D9A7-4E6B-48B2-B1C9-29A4E15BA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174C17F-FB1B-4BEF-8536-CF47351F6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447E1F8-7DEA-4148-9C40-ABFF0E742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1F59396-22E2-4E36-A888-4F66364C4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5CE5E4-26DB-4FCD-86CA-54FA8BA2E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415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00E6BC5-85F8-4AF6-A6B1-F50537358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EFBBFD5E-2D61-4246-9D00-4349F8AF3D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0A50CB-61AB-47C4-A685-711E80B1AB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AA5B7D5-F9EE-4D82-AA0B-FA7CDFDEF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A0F3C8F-51BF-4EAA-B1A8-464972F8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1C14905-95BA-422C-871A-C2D48DD72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932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7B1E5E-AFD1-440E-B716-72DD0C9A1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978F3F2-08B5-400A-AC63-8316AD4E7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A0C9A16-4B1F-493D-A298-26E605762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BECAC-8B39-42FE-9047-F47D2548E55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CC586BD-91E8-423A-BA19-348C105146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7EEBFB4-9ECA-4E26-8E71-03493AA7B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5865D-0692-487A-BC19-72A5AABDB94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91B9893-CA7A-4B32-8D1F-5FB1399EFC7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9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40442D1-551A-4512-96BF-CADC8A5C7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0944"/>
            <a:ext cx="9144000" cy="23876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Русская басня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097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Аллегория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/>
              <a:t> </a:t>
            </a:r>
            <a:r>
              <a:rPr lang="ru-RU" sz="4400" b="1" dirty="0">
                <a:solidFill>
                  <a:srgbClr val="FFC000"/>
                </a:solidFill>
              </a:rPr>
              <a:t>Аллегория </a:t>
            </a:r>
            <a:r>
              <a:rPr lang="ru-RU" sz="4400" b="1" dirty="0">
                <a:solidFill>
                  <a:srgbClr val="FFC000"/>
                </a:solidFill>
              </a:rPr>
              <a:t>– иносказательное изображение предмета или явления для того, чтобы наглядно показать его черты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6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648" y="475488"/>
            <a:ext cx="7424928" cy="47548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C000"/>
                </a:solidFill>
              </a:rPr>
              <a:t>Как правило, в качестве </a:t>
            </a:r>
            <a:r>
              <a:rPr lang="ru-RU" b="1" u="sng" dirty="0">
                <a:solidFill>
                  <a:srgbClr val="FFC000"/>
                </a:solidFill>
              </a:rPr>
              <a:t>аллегории</a:t>
            </a:r>
            <a:r>
              <a:rPr lang="ru-RU" dirty="0">
                <a:solidFill>
                  <a:srgbClr val="FFC000"/>
                </a:solidFill>
              </a:rPr>
              <a:t> баснописцы используют образы </a:t>
            </a:r>
            <a:r>
              <a:rPr lang="ru-RU" dirty="0" smtClean="0">
                <a:solidFill>
                  <a:srgbClr val="FFC000"/>
                </a:solidFill>
              </a:rPr>
              <a:t>животных. За каждым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>
                <a:solidFill>
                  <a:srgbClr val="FFC000"/>
                </a:solidFill>
              </a:rPr>
              <a:t>из </a:t>
            </a:r>
            <a:r>
              <a:rPr lang="ru-RU" dirty="0" smtClean="0">
                <a:solidFill>
                  <a:srgbClr val="FFC000"/>
                </a:solidFill>
              </a:rPr>
              <a:t>животных закреплено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определенное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человеческое </a:t>
            </a:r>
            <a:r>
              <a:rPr lang="ru-RU" dirty="0">
                <a:solidFill>
                  <a:srgbClr val="FFC000"/>
                </a:solidFill>
              </a:rPr>
              <a:t>качество или человеческий недостаток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738" y="2363867"/>
            <a:ext cx="3595461" cy="4122278"/>
          </a:xfrm>
        </p:spPr>
      </p:pic>
    </p:spTree>
    <p:extLst>
      <p:ext uri="{BB962C8B-B14F-4D97-AF65-F5344CB8AC3E}">
        <p14:creationId xmlns:p14="http://schemas.microsoft.com/office/powerpoint/2010/main" val="3162951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Домашнее задание 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6192"/>
            <a:ext cx="10515600" cy="46407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rgbClr val="FFFF00"/>
                </a:solidFill>
              </a:rPr>
              <a:t>Выучить наизусть басню «Муха»</a:t>
            </a:r>
          </a:p>
          <a:p>
            <a:pPr marL="0" indent="0">
              <a:buNone/>
            </a:pPr>
            <a:endParaRPr lang="ru-RU" sz="4800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4800" i="1" dirty="0" smtClean="0">
                <a:solidFill>
                  <a:srgbClr val="FFC000"/>
                </a:solidFill>
              </a:rPr>
              <a:t>*Индивидуальные </a:t>
            </a:r>
            <a:r>
              <a:rPr lang="ru-RU" sz="4800" i="1" dirty="0">
                <a:solidFill>
                  <a:srgbClr val="FFC000"/>
                </a:solidFill>
              </a:rPr>
              <a:t>задания</a:t>
            </a:r>
            <a:r>
              <a:rPr lang="ru-RU" sz="4800" i="1" dirty="0" smtClean="0">
                <a:solidFill>
                  <a:srgbClr val="FFC000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4800" i="1" dirty="0" smtClean="0">
                <a:solidFill>
                  <a:srgbClr val="FFC000"/>
                </a:solidFill>
              </a:rPr>
              <a:t> 1)</a:t>
            </a:r>
            <a:r>
              <a:rPr lang="ru-RU" sz="4800" dirty="0" smtClean="0">
                <a:solidFill>
                  <a:srgbClr val="FFC000"/>
                </a:solidFill>
              </a:rPr>
              <a:t>Найти </a:t>
            </a:r>
            <a:r>
              <a:rPr lang="ru-RU" sz="4800" dirty="0">
                <a:solidFill>
                  <a:srgbClr val="FFC000"/>
                </a:solidFill>
              </a:rPr>
              <a:t>материалы о детстве И. А. </a:t>
            </a:r>
            <a:r>
              <a:rPr lang="ru-RU" sz="4800" dirty="0" smtClean="0">
                <a:solidFill>
                  <a:srgbClr val="FFC000"/>
                </a:solidFill>
              </a:rPr>
              <a:t>Крылова.</a:t>
            </a: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FFC000"/>
                </a:solidFill>
              </a:rPr>
              <a:t> 2)Подготовить </a:t>
            </a:r>
            <a:r>
              <a:rPr lang="ru-RU" sz="4800" dirty="0">
                <a:solidFill>
                  <a:srgbClr val="FFC000"/>
                </a:solidFill>
              </a:rPr>
              <a:t>сообщение о памятниках</a:t>
            </a: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FFC000"/>
                </a:solidFill>
              </a:rPr>
              <a:t>Баснописцу</a:t>
            </a:r>
          </a:p>
        </p:txBody>
      </p:sp>
    </p:spTree>
    <p:extLst>
      <p:ext uri="{BB962C8B-B14F-4D97-AF65-F5344CB8AC3E}">
        <p14:creationId xmlns:p14="http://schemas.microsoft.com/office/powerpoint/2010/main" val="3826088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6592" y="195072"/>
            <a:ext cx="8856726" cy="591312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4000" dirty="0">
                <a:solidFill>
                  <a:schemeClr val="bg1"/>
                </a:solidFill>
              </a:rPr>
              <a:t>«Когда первобытный человек почувствовал себя человеком, он оглянулся вокруг себя и впервые задумался о себе и о мире. По существу это были два вопроса: как устроен мир? И как должен вести себя человек в этом мире?</a:t>
            </a:r>
            <a:br>
              <a:rPr lang="ru-RU" sz="4000" dirty="0">
                <a:solidFill>
                  <a:schemeClr val="bg1"/>
                </a:solidFill>
              </a:rPr>
            </a:br>
            <a:r>
              <a:rPr lang="ru-RU" sz="4000" dirty="0">
                <a:solidFill>
                  <a:schemeClr val="bg1"/>
                </a:solidFill>
              </a:rPr>
              <a:t>На первый вопрос он ответил мифом. На второй вопрос – басней</a:t>
            </a:r>
            <a:r>
              <a:rPr lang="ru-RU" sz="4000" dirty="0">
                <a:solidFill>
                  <a:schemeClr val="bg1"/>
                </a:solidFill>
              </a:rPr>
              <a:t>». </a:t>
            </a:r>
            <a:r>
              <a:rPr lang="ru-RU" sz="4000" dirty="0" err="1">
                <a:solidFill>
                  <a:schemeClr val="bg1"/>
                </a:solidFill>
              </a:rPr>
              <a:t>М.Гаспаров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548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2650" y="967409"/>
            <a:ext cx="7886700" cy="520955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800" b="1" dirty="0">
                <a:solidFill>
                  <a:srgbClr val="FFFF00"/>
                </a:solidFill>
              </a:rPr>
              <a:t>Басня</a:t>
            </a:r>
            <a:r>
              <a:rPr lang="ru-RU" sz="4800" dirty="0">
                <a:solidFill>
                  <a:srgbClr val="FFFF00"/>
                </a:solidFill>
              </a:rPr>
              <a:t> – это небольшое </a:t>
            </a:r>
            <a:r>
              <a:rPr lang="ru-RU" sz="4800" dirty="0">
                <a:solidFill>
                  <a:srgbClr val="FFFF00"/>
                </a:solidFill>
              </a:rPr>
              <a:t>произведение</a:t>
            </a:r>
          </a:p>
          <a:p>
            <a:pPr marL="0" indent="0" algn="r">
              <a:buNone/>
            </a:pPr>
            <a:r>
              <a:rPr lang="ru-RU" sz="4800" dirty="0">
                <a:solidFill>
                  <a:srgbClr val="FFFF00"/>
                </a:solidFill>
              </a:rPr>
              <a:t> нравоучительного</a:t>
            </a:r>
          </a:p>
          <a:p>
            <a:pPr marL="0" indent="0" algn="r">
              <a:buNone/>
            </a:pPr>
            <a:r>
              <a:rPr lang="ru-RU" sz="4800" dirty="0">
                <a:solidFill>
                  <a:srgbClr val="FFFF00"/>
                </a:solidFill>
              </a:rPr>
              <a:t> характера.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" y="1302722"/>
            <a:ext cx="317182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63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Эзоп -600 г до </a:t>
            </a:r>
            <a:r>
              <a:rPr lang="ru-RU" b="1" dirty="0" err="1" smtClean="0"/>
              <a:t>н.э</a:t>
            </a:r>
            <a:endParaRPr lang="ru-RU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04" y="1384078"/>
            <a:ext cx="3840480" cy="4522216"/>
          </a:xfrm>
        </p:spPr>
      </p:pic>
    </p:spTree>
    <p:extLst>
      <p:ext uri="{BB962C8B-B14F-4D97-AF65-F5344CB8AC3E}">
        <p14:creationId xmlns:p14="http://schemas.microsoft.com/office/powerpoint/2010/main" val="2357368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Жан Лафонтен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0" y="1905794"/>
            <a:ext cx="6286500" cy="4191000"/>
          </a:xfrm>
        </p:spPr>
      </p:pic>
    </p:spTree>
    <p:extLst>
      <p:ext uri="{BB962C8B-B14F-4D97-AF65-F5344CB8AC3E}">
        <p14:creationId xmlns:p14="http://schemas.microsoft.com/office/powerpoint/2010/main" val="1383001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Иван Иванович Дмитриев </a:t>
            </a:r>
            <a:br>
              <a:rPr lang="ru-RU" sz="5400" b="1" dirty="0" smtClean="0"/>
            </a:br>
            <a:r>
              <a:rPr lang="ru-RU" sz="5400" b="1" dirty="0" smtClean="0"/>
              <a:t>(1760-1837гг)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750" y="1825625"/>
            <a:ext cx="3428500" cy="4351338"/>
          </a:xfrm>
        </p:spPr>
      </p:pic>
    </p:spTree>
    <p:extLst>
      <p:ext uri="{BB962C8B-B14F-4D97-AF65-F5344CB8AC3E}">
        <p14:creationId xmlns:p14="http://schemas.microsoft.com/office/powerpoint/2010/main" val="2753099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680" y="365125"/>
            <a:ext cx="10866120" cy="293890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C000"/>
                </a:solidFill>
              </a:rPr>
              <a:t>«Муха»: противопоставление труда и безделья. Присвоение чужих заслуг.</a:t>
            </a:r>
            <a:br>
              <a:rPr lang="ru-RU" b="1" dirty="0">
                <a:solidFill>
                  <a:srgbClr val="FFC000"/>
                </a:solidFill>
              </a:rPr>
            </a:br>
            <a:r>
              <a:rPr lang="ru-RU" b="1" dirty="0">
                <a:solidFill>
                  <a:srgbClr val="FFC000"/>
                </a:solidFill>
              </a:rPr>
              <a:t>Смех над ленью и </a:t>
            </a:r>
            <a:r>
              <a:rPr lang="ru-RU" b="1" dirty="0" smtClean="0">
                <a:solidFill>
                  <a:srgbClr val="FFC000"/>
                </a:solidFill>
              </a:rPr>
              <a:t>хвастовством.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820" y="2914840"/>
            <a:ext cx="5191125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041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</a:rPr>
              <a:t>ПЛУГ</a:t>
            </a:r>
            <a:endParaRPr lang="ru-RU" sz="80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664" y="1847374"/>
            <a:ext cx="6257544" cy="4672300"/>
          </a:xfrm>
        </p:spPr>
      </p:pic>
    </p:spTree>
    <p:extLst>
      <p:ext uri="{BB962C8B-B14F-4D97-AF65-F5344CB8AC3E}">
        <p14:creationId xmlns:p14="http://schemas.microsoft.com/office/powerpoint/2010/main" val="354117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52650" y="743713"/>
            <a:ext cx="7886700" cy="543325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rgbClr val="FFC000"/>
                </a:solidFill>
              </a:rPr>
              <a:t>Мораль</a:t>
            </a:r>
            <a:r>
              <a:rPr lang="ru-RU" sz="6000" dirty="0">
                <a:solidFill>
                  <a:srgbClr val="FFC000"/>
                </a:solidFill>
              </a:rPr>
              <a:t> – этическое содержание произведения, его вывод, итог, содержащий совет читателю поступать тем или иным </a:t>
            </a:r>
            <a:r>
              <a:rPr lang="ru-RU" sz="6000" dirty="0">
                <a:solidFill>
                  <a:srgbClr val="FFC000"/>
                </a:solidFill>
              </a:rPr>
              <a:t>образом. </a:t>
            </a:r>
          </a:p>
        </p:txBody>
      </p:sp>
    </p:spTree>
    <p:extLst>
      <p:ext uri="{BB962C8B-B14F-4D97-AF65-F5344CB8AC3E}">
        <p14:creationId xmlns:p14="http://schemas.microsoft.com/office/powerpoint/2010/main" val="10094168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129</Words>
  <Application>Microsoft Office PowerPoint</Application>
  <PresentationFormat>Широкоэкранный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Русская басня</vt:lpstr>
      <vt:lpstr>Презентация PowerPoint</vt:lpstr>
      <vt:lpstr>Презентация PowerPoint</vt:lpstr>
      <vt:lpstr>Эзоп -600 г до н.э</vt:lpstr>
      <vt:lpstr>Жан Лафонтен</vt:lpstr>
      <vt:lpstr>Иван Иванович Дмитриев  (1760-1837гг)</vt:lpstr>
      <vt:lpstr>«Муха»: противопоставление труда и безделья. Присвоение чужих заслуг. Смех над ленью и хвастовством.</vt:lpstr>
      <vt:lpstr>ПЛУГ</vt:lpstr>
      <vt:lpstr>Презентация PowerPoint</vt:lpstr>
      <vt:lpstr>Аллегория</vt:lpstr>
      <vt:lpstr>Как правило, в качестве аллегории баснописцы используют образы животных. За каждым  из животных закреплено определенное человеческое качество или человеческий недостаток</vt:lpstr>
      <vt:lpstr>Домашнее задание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ТМ-Auto</cp:lastModifiedBy>
  <cp:revision>16</cp:revision>
  <dcterms:created xsi:type="dcterms:W3CDTF">2021-07-20T13:04:10Z</dcterms:created>
  <dcterms:modified xsi:type="dcterms:W3CDTF">2021-09-14T07:24:18Z</dcterms:modified>
</cp:coreProperties>
</file>