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6" r:id="rId4"/>
    <p:sldId id="259" r:id="rId5"/>
    <p:sldId id="286" r:id="rId6"/>
    <p:sldId id="300" r:id="rId7"/>
    <p:sldId id="260" r:id="rId8"/>
    <p:sldId id="299" r:id="rId9"/>
    <p:sldId id="301" r:id="rId10"/>
    <p:sldId id="295" r:id="rId11"/>
    <p:sldId id="287" r:id="rId12"/>
    <p:sldId id="288" r:id="rId13"/>
    <p:sldId id="285" r:id="rId14"/>
    <p:sldId id="289" r:id="rId15"/>
    <p:sldId id="302" r:id="rId16"/>
    <p:sldId id="308" r:id="rId17"/>
    <p:sldId id="303" r:id="rId18"/>
    <p:sldId id="304" r:id="rId19"/>
    <p:sldId id="305" r:id="rId20"/>
    <p:sldId id="306" r:id="rId21"/>
    <p:sldId id="307" r:id="rId22"/>
    <p:sldId id="261" r:id="rId23"/>
    <p:sldId id="297" r:id="rId24"/>
    <p:sldId id="294" r:id="rId25"/>
    <p:sldId id="298" r:id="rId26"/>
    <p:sldId id="293" r:id="rId27"/>
    <p:sldId id="296" r:id="rId28"/>
    <p:sldId id="292" r:id="rId29"/>
    <p:sldId id="290" r:id="rId30"/>
    <p:sldId id="291" r:id="rId31"/>
    <p:sldId id="257" r:id="rId32"/>
    <p:sldId id="309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C03"/>
    <a:srgbClr val="FFAA01"/>
    <a:srgbClr val="FBD78F"/>
    <a:srgbClr val="FFDAA3"/>
    <a:srgbClr val="FFC165"/>
    <a:srgbClr val="DB54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71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3E849C-7B72-43B4-B3FA-38795D7BE21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28A688B-DB4C-470C-B586-1C8FE1C57567}">
      <dgm:prSet custT="1"/>
      <dgm:spPr/>
      <dgm:t>
        <a:bodyPr/>
        <a:lstStyle/>
        <a:p>
          <a:pPr rtl="0"/>
          <a:r>
            <a:rPr lang="ru-RU" sz="2400" dirty="0" smtClean="0"/>
            <a:t>Способность формировать личный (семейный) бюджет, оценивать возможность увеличения доходов и снижения расходов.</a:t>
          </a:r>
          <a:endParaRPr lang="ru-RU" sz="2400" dirty="0"/>
        </a:p>
      </dgm:t>
    </dgm:pt>
    <dgm:pt modelId="{725AAB76-9103-457F-A700-250B9802FB48}" type="parTrans" cxnId="{F50679B5-9177-4DFD-88B5-A0C626E99942}">
      <dgm:prSet/>
      <dgm:spPr/>
      <dgm:t>
        <a:bodyPr/>
        <a:lstStyle/>
        <a:p>
          <a:endParaRPr lang="ru-RU"/>
        </a:p>
      </dgm:t>
    </dgm:pt>
    <dgm:pt modelId="{C8DA97C5-9DE0-43EC-8627-89777073D0A5}" type="sibTrans" cxnId="{F50679B5-9177-4DFD-88B5-A0C626E99942}">
      <dgm:prSet/>
      <dgm:spPr/>
      <dgm:t>
        <a:bodyPr/>
        <a:lstStyle/>
        <a:p>
          <a:endParaRPr lang="ru-RU"/>
        </a:p>
      </dgm:t>
    </dgm:pt>
    <dgm:pt modelId="{6F7E1E9E-51CD-4D83-A18E-41A12966A556}">
      <dgm:prSet custT="1"/>
      <dgm:spPr/>
      <dgm:t>
        <a:bodyPr/>
        <a:lstStyle/>
        <a:p>
          <a:pPr rtl="0"/>
          <a:r>
            <a:rPr lang="ru-RU" sz="2400" dirty="0" smtClean="0"/>
            <a:t>Способность использовать математические вычисления для выяснения личных доходов и расходов, сравнения финансовых продуктов и услуг.</a:t>
          </a:r>
          <a:endParaRPr lang="ru-RU" sz="2400" dirty="0"/>
        </a:p>
      </dgm:t>
    </dgm:pt>
    <dgm:pt modelId="{3DCCE4DA-F6D0-49C4-BBE5-5D63656320A6}" type="parTrans" cxnId="{4093E55B-21FA-405D-A9C1-FA49C08E448F}">
      <dgm:prSet/>
      <dgm:spPr/>
      <dgm:t>
        <a:bodyPr/>
        <a:lstStyle/>
        <a:p>
          <a:endParaRPr lang="ru-RU"/>
        </a:p>
      </dgm:t>
    </dgm:pt>
    <dgm:pt modelId="{60540C74-C048-4C3B-B770-1A76BB897B2D}" type="sibTrans" cxnId="{4093E55B-21FA-405D-A9C1-FA49C08E448F}">
      <dgm:prSet/>
      <dgm:spPr/>
      <dgm:t>
        <a:bodyPr/>
        <a:lstStyle/>
        <a:p>
          <a:endParaRPr lang="ru-RU"/>
        </a:p>
      </dgm:t>
    </dgm:pt>
    <dgm:pt modelId="{D42849A6-CDBF-4F23-B8F2-EF3C1BFE8FE9}">
      <dgm:prSet custT="1"/>
      <dgm:spPr/>
      <dgm:t>
        <a:bodyPr/>
        <a:lstStyle/>
        <a:p>
          <a:pPr rtl="0"/>
          <a:r>
            <a:rPr lang="ru-RU" sz="2400" dirty="0" smtClean="0"/>
            <a:t>Способность понимать письменные тексты и ориентироваться в их содержании.</a:t>
          </a:r>
          <a:endParaRPr lang="ru-RU" sz="2400" dirty="0"/>
        </a:p>
      </dgm:t>
    </dgm:pt>
    <dgm:pt modelId="{9CDA2E22-2796-48F5-8BE8-003B5AB7175D}" type="parTrans" cxnId="{8EAA120A-8B32-41C1-8FDF-64DD4670EFB0}">
      <dgm:prSet/>
      <dgm:spPr/>
      <dgm:t>
        <a:bodyPr/>
        <a:lstStyle/>
        <a:p>
          <a:endParaRPr lang="ru-RU"/>
        </a:p>
      </dgm:t>
    </dgm:pt>
    <dgm:pt modelId="{FA50FA82-2EA7-4F42-9210-F089B3D4B201}" type="sibTrans" cxnId="{8EAA120A-8B32-41C1-8FDF-64DD4670EFB0}">
      <dgm:prSet/>
      <dgm:spPr/>
      <dgm:t>
        <a:bodyPr/>
        <a:lstStyle/>
        <a:p>
          <a:endParaRPr lang="ru-RU"/>
        </a:p>
      </dgm:t>
    </dgm:pt>
    <dgm:pt modelId="{2982C4C7-C320-48EC-9991-48BDA6CFF56A}">
      <dgm:prSet custT="1"/>
      <dgm:spPr/>
      <dgm:t>
        <a:bodyPr/>
        <a:lstStyle/>
        <a:p>
          <a:pPr rtl="0"/>
          <a:r>
            <a:rPr lang="ru-RU" sz="2400" dirty="0" smtClean="0"/>
            <a:t>Способность понимать свои обязанности потребителя финансовых продуктов и услуг, а также осознавать последствия их нарушения.</a:t>
          </a:r>
          <a:endParaRPr lang="ru-RU" sz="2400" dirty="0"/>
        </a:p>
      </dgm:t>
    </dgm:pt>
    <dgm:pt modelId="{BDCD2F11-134F-4E25-8DF0-99696048AAE7}" type="parTrans" cxnId="{C1CBC54F-5508-460D-AA3C-F886A3952D5D}">
      <dgm:prSet/>
      <dgm:spPr/>
      <dgm:t>
        <a:bodyPr/>
        <a:lstStyle/>
        <a:p>
          <a:endParaRPr lang="ru-RU"/>
        </a:p>
      </dgm:t>
    </dgm:pt>
    <dgm:pt modelId="{EACF94A7-AD3B-4AF5-96C9-94C5A5B8CB12}" type="sibTrans" cxnId="{C1CBC54F-5508-460D-AA3C-F886A3952D5D}">
      <dgm:prSet/>
      <dgm:spPr/>
      <dgm:t>
        <a:bodyPr/>
        <a:lstStyle/>
        <a:p>
          <a:endParaRPr lang="ru-RU"/>
        </a:p>
      </dgm:t>
    </dgm:pt>
    <dgm:pt modelId="{588D0B02-D3A0-46D1-8658-3186BF597195}">
      <dgm:prSet custT="1"/>
      <dgm:spPr/>
      <dgm:t>
        <a:bodyPr/>
        <a:lstStyle/>
        <a:p>
          <a:pPr rtl="0"/>
          <a:r>
            <a:rPr lang="ru-RU" sz="2400" dirty="0" smtClean="0"/>
            <a:t>Способность защищать свои права потребителя, в том числе потребителя финансовых продуктов и услуг.</a:t>
          </a:r>
          <a:endParaRPr lang="ru-RU" sz="2400" dirty="0"/>
        </a:p>
      </dgm:t>
    </dgm:pt>
    <dgm:pt modelId="{0FE4196E-250E-423E-B071-B5FFA9B5559F}" type="parTrans" cxnId="{43477F16-9F10-417F-8691-9BE120F6A791}">
      <dgm:prSet/>
      <dgm:spPr/>
      <dgm:t>
        <a:bodyPr/>
        <a:lstStyle/>
        <a:p>
          <a:endParaRPr lang="ru-RU"/>
        </a:p>
      </dgm:t>
    </dgm:pt>
    <dgm:pt modelId="{AFC123AF-6701-4EBB-B1A8-EA97F0A62F68}" type="sibTrans" cxnId="{43477F16-9F10-417F-8691-9BE120F6A791}">
      <dgm:prSet/>
      <dgm:spPr/>
      <dgm:t>
        <a:bodyPr/>
        <a:lstStyle/>
        <a:p>
          <a:endParaRPr lang="ru-RU"/>
        </a:p>
      </dgm:t>
    </dgm:pt>
    <dgm:pt modelId="{0671F7CB-7A6D-430B-B990-5C84FECFC160}">
      <dgm:prSet custT="1"/>
      <dgm:spPr/>
      <dgm:t>
        <a:bodyPr/>
        <a:lstStyle/>
        <a:p>
          <a:pPr rtl="0"/>
          <a:r>
            <a:rPr lang="ru-RU" sz="2400" dirty="0" smtClean="0"/>
            <a:t>Способность анализировать и критически осмысливать информацию, в том числе рекламную.</a:t>
          </a:r>
          <a:endParaRPr lang="ru-RU" sz="2400" dirty="0"/>
        </a:p>
      </dgm:t>
    </dgm:pt>
    <dgm:pt modelId="{040CCC2E-83CC-40A9-B7CA-3796873048E2}" type="parTrans" cxnId="{375555B6-2DA1-4B43-A6C8-F3483EFFA9E1}">
      <dgm:prSet/>
      <dgm:spPr/>
      <dgm:t>
        <a:bodyPr/>
        <a:lstStyle/>
        <a:p>
          <a:endParaRPr lang="ru-RU"/>
        </a:p>
      </dgm:t>
    </dgm:pt>
    <dgm:pt modelId="{8E91DE69-CBF4-4A5F-BA4C-61EB70D893F5}" type="sibTrans" cxnId="{375555B6-2DA1-4B43-A6C8-F3483EFFA9E1}">
      <dgm:prSet/>
      <dgm:spPr/>
      <dgm:t>
        <a:bodyPr/>
        <a:lstStyle/>
        <a:p>
          <a:endParaRPr lang="ru-RU"/>
        </a:p>
      </dgm:t>
    </dgm:pt>
    <dgm:pt modelId="{6806E2E8-7EFB-40DC-AB1E-8CF544209F8A}" type="pres">
      <dgm:prSet presAssocID="{5A3E849C-7B72-43B4-B3FA-38795D7BE21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DE10A9A-075D-4D6B-A2BB-8072027D7140}" type="pres">
      <dgm:prSet presAssocID="{5A3E849C-7B72-43B4-B3FA-38795D7BE217}" presName="Name1" presStyleCnt="0"/>
      <dgm:spPr/>
    </dgm:pt>
    <dgm:pt modelId="{DA27566B-FC7E-4F60-90BD-71209B9696BF}" type="pres">
      <dgm:prSet presAssocID="{5A3E849C-7B72-43B4-B3FA-38795D7BE217}" presName="cycle" presStyleCnt="0"/>
      <dgm:spPr/>
    </dgm:pt>
    <dgm:pt modelId="{E7586F6B-29B3-44B8-AAA3-DBC27F98AE09}" type="pres">
      <dgm:prSet presAssocID="{5A3E849C-7B72-43B4-B3FA-38795D7BE217}" presName="srcNode" presStyleLbl="node1" presStyleIdx="0" presStyleCnt="6"/>
      <dgm:spPr/>
    </dgm:pt>
    <dgm:pt modelId="{F4308F24-C371-49BD-8627-83768D0E6855}" type="pres">
      <dgm:prSet presAssocID="{5A3E849C-7B72-43B4-B3FA-38795D7BE217}" presName="conn" presStyleLbl="parChTrans1D2" presStyleIdx="0" presStyleCnt="1"/>
      <dgm:spPr/>
      <dgm:t>
        <a:bodyPr/>
        <a:lstStyle/>
        <a:p>
          <a:endParaRPr lang="ru-RU"/>
        </a:p>
      </dgm:t>
    </dgm:pt>
    <dgm:pt modelId="{F5D8AD64-2642-4A1A-A493-1237A7AC8EEE}" type="pres">
      <dgm:prSet presAssocID="{5A3E849C-7B72-43B4-B3FA-38795D7BE217}" presName="extraNode" presStyleLbl="node1" presStyleIdx="0" presStyleCnt="6"/>
      <dgm:spPr/>
    </dgm:pt>
    <dgm:pt modelId="{22D939B6-E195-44D0-A7FA-68C8924A6E9B}" type="pres">
      <dgm:prSet presAssocID="{5A3E849C-7B72-43B4-B3FA-38795D7BE217}" presName="dstNode" presStyleLbl="node1" presStyleIdx="0" presStyleCnt="6"/>
      <dgm:spPr/>
    </dgm:pt>
    <dgm:pt modelId="{9BAB335F-D59F-43CF-8F00-DCE182D73EA2}" type="pres">
      <dgm:prSet presAssocID="{528A688B-DB4C-470C-B586-1C8FE1C57567}" presName="text_1" presStyleLbl="node1" presStyleIdx="0" presStyleCnt="6" custScaleY="136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E7930-4B77-4BE6-911E-A34060368327}" type="pres">
      <dgm:prSet presAssocID="{528A688B-DB4C-470C-B586-1C8FE1C57567}" presName="accent_1" presStyleCnt="0"/>
      <dgm:spPr/>
    </dgm:pt>
    <dgm:pt modelId="{25507BEB-E87E-434F-9A24-9E2116910392}" type="pres">
      <dgm:prSet presAssocID="{528A688B-DB4C-470C-B586-1C8FE1C57567}" presName="accentRepeatNode" presStyleLbl="solidFgAcc1" presStyleIdx="0" presStyleCnt="6"/>
      <dgm:spPr>
        <a:prstGeom prst="sun">
          <a:avLst/>
        </a:prstGeom>
        <a:solidFill>
          <a:schemeClr val="bg1"/>
        </a:solidFill>
      </dgm:spPr>
    </dgm:pt>
    <dgm:pt modelId="{5533225F-745E-4353-9BEA-E57B510090E7}" type="pres">
      <dgm:prSet presAssocID="{6F7E1E9E-51CD-4D83-A18E-41A12966A556}" presName="text_2" presStyleLbl="node1" presStyleIdx="1" presStyleCnt="6" custScaleY="124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809A4-FFFB-4996-A074-98E9DF3A60DD}" type="pres">
      <dgm:prSet presAssocID="{6F7E1E9E-51CD-4D83-A18E-41A12966A556}" presName="accent_2" presStyleCnt="0"/>
      <dgm:spPr/>
    </dgm:pt>
    <dgm:pt modelId="{C4E3283E-F0A2-48E8-97AF-91ED19B61FA3}" type="pres">
      <dgm:prSet presAssocID="{6F7E1E9E-51CD-4D83-A18E-41A12966A556}" presName="accentRepeatNode" presStyleLbl="solidFgAcc1" presStyleIdx="1" presStyleCnt="6"/>
      <dgm:spPr>
        <a:prstGeom prst="sun">
          <a:avLst/>
        </a:prstGeom>
      </dgm:spPr>
    </dgm:pt>
    <dgm:pt modelId="{ADD3BC69-7F97-4B3C-A6E2-9D4A2B50106F}" type="pres">
      <dgm:prSet presAssocID="{D42849A6-CDBF-4F23-B8F2-EF3C1BFE8FE9}" presName="text_3" presStyleLbl="node1" presStyleIdx="2" presStyleCnt="6" custScaleY="126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88644-729E-4CD5-BEC2-C7C796D02704}" type="pres">
      <dgm:prSet presAssocID="{D42849A6-CDBF-4F23-B8F2-EF3C1BFE8FE9}" presName="accent_3" presStyleCnt="0"/>
      <dgm:spPr/>
    </dgm:pt>
    <dgm:pt modelId="{7A884F16-7858-445B-AA68-32F5A2414C73}" type="pres">
      <dgm:prSet presAssocID="{D42849A6-CDBF-4F23-B8F2-EF3C1BFE8FE9}" presName="accentRepeatNode" presStyleLbl="solidFgAcc1" presStyleIdx="2" presStyleCnt="6"/>
      <dgm:spPr>
        <a:prstGeom prst="sun">
          <a:avLst/>
        </a:prstGeom>
      </dgm:spPr>
    </dgm:pt>
    <dgm:pt modelId="{66B6A08B-2924-4944-B8AD-DC89D39EF890}" type="pres">
      <dgm:prSet presAssocID="{2982C4C7-C320-48EC-9991-48BDA6CFF56A}" presName="text_4" presStyleLbl="node1" presStyleIdx="3" presStyleCnt="6" custScaleY="137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17742-3D92-4FD8-97CE-38FCA8F0BEC5}" type="pres">
      <dgm:prSet presAssocID="{2982C4C7-C320-48EC-9991-48BDA6CFF56A}" presName="accent_4" presStyleCnt="0"/>
      <dgm:spPr/>
    </dgm:pt>
    <dgm:pt modelId="{FC514E16-8DFA-4B81-8BAD-92555208D53A}" type="pres">
      <dgm:prSet presAssocID="{2982C4C7-C320-48EC-9991-48BDA6CFF56A}" presName="accentRepeatNode" presStyleLbl="solidFgAcc1" presStyleIdx="3" presStyleCnt="6"/>
      <dgm:spPr>
        <a:prstGeom prst="sun">
          <a:avLst/>
        </a:prstGeom>
      </dgm:spPr>
    </dgm:pt>
    <dgm:pt modelId="{B254C8E9-781C-4484-8274-B349477E81E9}" type="pres">
      <dgm:prSet presAssocID="{588D0B02-D3A0-46D1-8658-3186BF597195}" presName="text_5" presStyleLbl="node1" presStyleIdx="4" presStyleCnt="6" custScaleY="135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E7153-FBBF-4D60-996C-E5390CCD5C5A}" type="pres">
      <dgm:prSet presAssocID="{588D0B02-D3A0-46D1-8658-3186BF597195}" presName="accent_5" presStyleCnt="0"/>
      <dgm:spPr/>
    </dgm:pt>
    <dgm:pt modelId="{BF41C3AE-5A81-4D69-AE5D-8F1BF8413B2A}" type="pres">
      <dgm:prSet presAssocID="{588D0B02-D3A0-46D1-8658-3186BF597195}" presName="accentRepeatNode" presStyleLbl="solidFgAcc1" presStyleIdx="4" presStyleCnt="6"/>
      <dgm:spPr>
        <a:prstGeom prst="sun">
          <a:avLst/>
        </a:prstGeom>
      </dgm:spPr>
    </dgm:pt>
    <dgm:pt modelId="{27AF48C3-87AF-4A28-892B-D486B7DDBC34}" type="pres">
      <dgm:prSet presAssocID="{0671F7CB-7A6D-430B-B990-5C84FECFC160}" presName="text_6" presStyleLbl="node1" presStyleIdx="5" presStyleCnt="6" custScaleY="142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D97FC-4582-4B6C-A718-ADB763866ACE}" type="pres">
      <dgm:prSet presAssocID="{0671F7CB-7A6D-430B-B990-5C84FECFC160}" presName="accent_6" presStyleCnt="0"/>
      <dgm:spPr/>
    </dgm:pt>
    <dgm:pt modelId="{49B30BE9-3D22-43CA-ABF6-5AD5A2C5F095}" type="pres">
      <dgm:prSet presAssocID="{0671F7CB-7A6D-430B-B990-5C84FECFC160}" presName="accentRepeatNode" presStyleLbl="solidFgAcc1" presStyleIdx="5" presStyleCnt="6"/>
      <dgm:spPr>
        <a:prstGeom prst="sun">
          <a:avLst/>
        </a:prstGeom>
      </dgm:spPr>
    </dgm:pt>
  </dgm:ptLst>
  <dgm:cxnLst>
    <dgm:cxn modelId="{0A1EB068-E633-4B91-A29F-EF4F6258AE24}" type="presOf" srcId="{528A688B-DB4C-470C-B586-1C8FE1C57567}" destId="{9BAB335F-D59F-43CF-8F00-DCE182D73EA2}" srcOrd="0" destOrd="0" presId="urn:microsoft.com/office/officeart/2008/layout/VerticalCurvedList"/>
    <dgm:cxn modelId="{4093E55B-21FA-405D-A9C1-FA49C08E448F}" srcId="{5A3E849C-7B72-43B4-B3FA-38795D7BE217}" destId="{6F7E1E9E-51CD-4D83-A18E-41A12966A556}" srcOrd="1" destOrd="0" parTransId="{3DCCE4DA-F6D0-49C4-BBE5-5D63656320A6}" sibTransId="{60540C74-C048-4C3B-B770-1A76BB897B2D}"/>
    <dgm:cxn modelId="{7A90F65A-1F9F-4D1D-B4C4-217F46AD6EF7}" type="presOf" srcId="{D42849A6-CDBF-4F23-B8F2-EF3C1BFE8FE9}" destId="{ADD3BC69-7F97-4B3C-A6E2-9D4A2B50106F}" srcOrd="0" destOrd="0" presId="urn:microsoft.com/office/officeart/2008/layout/VerticalCurvedList"/>
    <dgm:cxn modelId="{5971F6FD-B7B3-4558-9E1C-236B77E02CBC}" type="presOf" srcId="{588D0B02-D3A0-46D1-8658-3186BF597195}" destId="{B254C8E9-781C-4484-8274-B349477E81E9}" srcOrd="0" destOrd="0" presId="urn:microsoft.com/office/officeart/2008/layout/VerticalCurvedList"/>
    <dgm:cxn modelId="{361E50BC-6227-4329-9393-959F50DD5DF1}" type="presOf" srcId="{C8DA97C5-9DE0-43EC-8627-89777073D0A5}" destId="{F4308F24-C371-49BD-8627-83768D0E6855}" srcOrd="0" destOrd="0" presId="urn:microsoft.com/office/officeart/2008/layout/VerticalCurvedList"/>
    <dgm:cxn modelId="{B78C0C58-EB50-441C-9F84-14B5F8C191DF}" type="presOf" srcId="{0671F7CB-7A6D-430B-B990-5C84FECFC160}" destId="{27AF48C3-87AF-4A28-892B-D486B7DDBC34}" srcOrd="0" destOrd="0" presId="urn:microsoft.com/office/officeart/2008/layout/VerticalCurvedList"/>
    <dgm:cxn modelId="{6155DA79-8073-449E-A0B4-2755697AFC53}" type="presOf" srcId="{6F7E1E9E-51CD-4D83-A18E-41A12966A556}" destId="{5533225F-745E-4353-9BEA-E57B510090E7}" srcOrd="0" destOrd="0" presId="urn:microsoft.com/office/officeart/2008/layout/VerticalCurvedList"/>
    <dgm:cxn modelId="{F50679B5-9177-4DFD-88B5-A0C626E99942}" srcId="{5A3E849C-7B72-43B4-B3FA-38795D7BE217}" destId="{528A688B-DB4C-470C-B586-1C8FE1C57567}" srcOrd="0" destOrd="0" parTransId="{725AAB76-9103-457F-A700-250B9802FB48}" sibTransId="{C8DA97C5-9DE0-43EC-8627-89777073D0A5}"/>
    <dgm:cxn modelId="{960EFD2A-3D68-4B23-A2F2-88068B0EB477}" type="presOf" srcId="{5A3E849C-7B72-43B4-B3FA-38795D7BE217}" destId="{6806E2E8-7EFB-40DC-AB1E-8CF544209F8A}" srcOrd="0" destOrd="0" presId="urn:microsoft.com/office/officeart/2008/layout/VerticalCurvedList"/>
    <dgm:cxn modelId="{C1CBC54F-5508-460D-AA3C-F886A3952D5D}" srcId="{5A3E849C-7B72-43B4-B3FA-38795D7BE217}" destId="{2982C4C7-C320-48EC-9991-48BDA6CFF56A}" srcOrd="3" destOrd="0" parTransId="{BDCD2F11-134F-4E25-8DF0-99696048AAE7}" sibTransId="{EACF94A7-AD3B-4AF5-96C9-94C5A5B8CB12}"/>
    <dgm:cxn modelId="{43477F16-9F10-417F-8691-9BE120F6A791}" srcId="{5A3E849C-7B72-43B4-B3FA-38795D7BE217}" destId="{588D0B02-D3A0-46D1-8658-3186BF597195}" srcOrd="4" destOrd="0" parTransId="{0FE4196E-250E-423E-B071-B5FFA9B5559F}" sibTransId="{AFC123AF-6701-4EBB-B1A8-EA97F0A62F68}"/>
    <dgm:cxn modelId="{8EAA120A-8B32-41C1-8FDF-64DD4670EFB0}" srcId="{5A3E849C-7B72-43B4-B3FA-38795D7BE217}" destId="{D42849A6-CDBF-4F23-B8F2-EF3C1BFE8FE9}" srcOrd="2" destOrd="0" parTransId="{9CDA2E22-2796-48F5-8BE8-003B5AB7175D}" sibTransId="{FA50FA82-2EA7-4F42-9210-F089B3D4B201}"/>
    <dgm:cxn modelId="{375555B6-2DA1-4B43-A6C8-F3483EFFA9E1}" srcId="{5A3E849C-7B72-43B4-B3FA-38795D7BE217}" destId="{0671F7CB-7A6D-430B-B990-5C84FECFC160}" srcOrd="5" destOrd="0" parTransId="{040CCC2E-83CC-40A9-B7CA-3796873048E2}" sibTransId="{8E91DE69-CBF4-4A5F-BA4C-61EB70D893F5}"/>
    <dgm:cxn modelId="{BB415A27-FE11-4B90-93C3-C68BA5C961B8}" type="presOf" srcId="{2982C4C7-C320-48EC-9991-48BDA6CFF56A}" destId="{66B6A08B-2924-4944-B8AD-DC89D39EF890}" srcOrd="0" destOrd="0" presId="urn:microsoft.com/office/officeart/2008/layout/VerticalCurvedList"/>
    <dgm:cxn modelId="{6ABF146A-3164-471C-8417-17E618E6E94F}" type="presParOf" srcId="{6806E2E8-7EFB-40DC-AB1E-8CF544209F8A}" destId="{8DE10A9A-075D-4D6B-A2BB-8072027D7140}" srcOrd="0" destOrd="0" presId="urn:microsoft.com/office/officeart/2008/layout/VerticalCurvedList"/>
    <dgm:cxn modelId="{78F4536D-AB3C-487C-90E5-4F35CA50898E}" type="presParOf" srcId="{8DE10A9A-075D-4D6B-A2BB-8072027D7140}" destId="{DA27566B-FC7E-4F60-90BD-71209B9696BF}" srcOrd="0" destOrd="0" presId="urn:microsoft.com/office/officeart/2008/layout/VerticalCurvedList"/>
    <dgm:cxn modelId="{57138FEA-77F1-4C35-A7FA-49F8AC2C79B3}" type="presParOf" srcId="{DA27566B-FC7E-4F60-90BD-71209B9696BF}" destId="{E7586F6B-29B3-44B8-AAA3-DBC27F98AE09}" srcOrd="0" destOrd="0" presId="urn:microsoft.com/office/officeart/2008/layout/VerticalCurvedList"/>
    <dgm:cxn modelId="{614BB5C7-886D-42D1-A4FB-D404C115DCD4}" type="presParOf" srcId="{DA27566B-FC7E-4F60-90BD-71209B9696BF}" destId="{F4308F24-C371-49BD-8627-83768D0E6855}" srcOrd="1" destOrd="0" presId="urn:microsoft.com/office/officeart/2008/layout/VerticalCurvedList"/>
    <dgm:cxn modelId="{DFA28BED-80B0-454F-A8B0-9F24A09EBA56}" type="presParOf" srcId="{DA27566B-FC7E-4F60-90BD-71209B9696BF}" destId="{F5D8AD64-2642-4A1A-A493-1237A7AC8EEE}" srcOrd="2" destOrd="0" presId="urn:microsoft.com/office/officeart/2008/layout/VerticalCurvedList"/>
    <dgm:cxn modelId="{B3E64F5A-2D93-4945-BD2B-BC0B83E5D5F3}" type="presParOf" srcId="{DA27566B-FC7E-4F60-90BD-71209B9696BF}" destId="{22D939B6-E195-44D0-A7FA-68C8924A6E9B}" srcOrd="3" destOrd="0" presId="urn:microsoft.com/office/officeart/2008/layout/VerticalCurvedList"/>
    <dgm:cxn modelId="{013E7014-85BD-4DD8-8560-82EBE739A6C6}" type="presParOf" srcId="{8DE10A9A-075D-4D6B-A2BB-8072027D7140}" destId="{9BAB335F-D59F-43CF-8F00-DCE182D73EA2}" srcOrd="1" destOrd="0" presId="urn:microsoft.com/office/officeart/2008/layout/VerticalCurvedList"/>
    <dgm:cxn modelId="{3682D683-4808-43A6-8B68-96CF9D481802}" type="presParOf" srcId="{8DE10A9A-075D-4D6B-A2BB-8072027D7140}" destId="{BD2E7930-4B77-4BE6-911E-A34060368327}" srcOrd="2" destOrd="0" presId="urn:microsoft.com/office/officeart/2008/layout/VerticalCurvedList"/>
    <dgm:cxn modelId="{AC8D8725-D4D5-4D3B-94B5-73332E1F00C1}" type="presParOf" srcId="{BD2E7930-4B77-4BE6-911E-A34060368327}" destId="{25507BEB-E87E-434F-9A24-9E2116910392}" srcOrd="0" destOrd="0" presId="urn:microsoft.com/office/officeart/2008/layout/VerticalCurvedList"/>
    <dgm:cxn modelId="{714DFD4D-F33B-45FF-82EE-D7F9272E44F3}" type="presParOf" srcId="{8DE10A9A-075D-4D6B-A2BB-8072027D7140}" destId="{5533225F-745E-4353-9BEA-E57B510090E7}" srcOrd="3" destOrd="0" presId="urn:microsoft.com/office/officeart/2008/layout/VerticalCurvedList"/>
    <dgm:cxn modelId="{F8C7949F-3105-40BC-A020-0939D5CEE34C}" type="presParOf" srcId="{8DE10A9A-075D-4D6B-A2BB-8072027D7140}" destId="{7DE809A4-FFFB-4996-A074-98E9DF3A60DD}" srcOrd="4" destOrd="0" presId="urn:microsoft.com/office/officeart/2008/layout/VerticalCurvedList"/>
    <dgm:cxn modelId="{41FE3246-A986-446A-AA0E-1341599EC221}" type="presParOf" srcId="{7DE809A4-FFFB-4996-A074-98E9DF3A60DD}" destId="{C4E3283E-F0A2-48E8-97AF-91ED19B61FA3}" srcOrd="0" destOrd="0" presId="urn:microsoft.com/office/officeart/2008/layout/VerticalCurvedList"/>
    <dgm:cxn modelId="{05252184-2DC4-462E-824B-E51EE50E4706}" type="presParOf" srcId="{8DE10A9A-075D-4D6B-A2BB-8072027D7140}" destId="{ADD3BC69-7F97-4B3C-A6E2-9D4A2B50106F}" srcOrd="5" destOrd="0" presId="urn:microsoft.com/office/officeart/2008/layout/VerticalCurvedList"/>
    <dgm:cxn modelId="{AFC56082-808A-4D97-B0EA-97DEEFCD555E}" type="presParOf" srcId="{8DE10A9A-075D-4D6B-A2BB-8072027D7140}" destId="{AC988644-729E-4CD5-BEC2-C7C796D02704}" srcOrd="6" destOrd="0" presId="urn:microsoft.com/office/officeart/2008/layout/VerticalCurvedList"/>
    <dgm:cxn modelId="{C8FC03A2-7ABF-4BE5-A1E4-F03F5732A6DB}" type="presParOf" srcId="{AC988644-729E-4CD5-BEC2-C7C796D02704}" destId="{7A884F16-7858-445B-AA68-32F5A2414C73}" srcOrd="0" destOrd="0" presId="urn:microsoft.com/office/officeart/2008/layout/VerticalCurvedList"/>
    <dgm:cxn modelId="{1AC3BE96-7C52-4633-99E7-F21C93C41727}" type="presParOf" srcId="{8DE10A9A-075D-4D6B-A2BB-8072027D7140}" destId="{66B6A08B-2924-4944-B8AD-DC89D39EF890}" srcOrd="7" destOrd="0" presId="urn:microsoft.com/office/officeart/2008/layout/VerticalCurvedList"/>
    <dgm:cxn modelId="{2F1CD75E-95D5-4161-B594-8E1B86E681F2}" type="presParOf" srcId="{8DE10A9A-075D-4D6B-A2BB-8072027D7140}" destId="{99E17742-3D92-4FD8-97CE-38FCA8F0BEC5}" srcOrd="8" destOrd="0" presId="urn:microsoft.com/office/officeart/2008/layout/VerticalCurvedList"/>
    <dgm:cxn modelId="{39584252-C3B0-4642-8AEF-59AA686ABC0A}" type="presParOf" srcId="{99E17742-3D92-4FD8-97CE-38FCA8F0BEC5}" destId="{FC514E16-8DFA-4B81-8BAD-92555208D53A}" srcOrd="0" destOrd="0" presId="urn:microsoft.com/office/officeart/2008/layout/VerticalCurvedList"/>
    <dgm:cxn modelId="{08502B3C-73CF-483E-9013-4664D852AC03}" type="presParOf" srcId="{8DE10A9A-075D-4D6B-A2BB-8072027D7140}" destId="{B254C8E9-781C-4484-8274-B349477E81E9}" srcOrd="9" destOrd="0" presId="urn:microsoft.com/office/officeart/2008/layout/VerticalCurvedList"/>
    <dgm:cxn modelId="{D5257AB9-1135-487A-8513-7C67B7DBE583}" type="presParOf" srcId="{8DE10A9A-075D-4D6B-A2BB-8072027D7140}" destId="{739E7153-FBBF-4D60-996C-E5390CCD5C5A}" srcOrd="10" destOrd="0" presId="urn:microsoft.com/office/officeart/2008/layout/VerticalCurvedList"/>
    <dgm:cxn modelId="{AEE44FE2-93A1-43EA-9486-1301F81B3FE6}" type="presParOf" srcId="{739E7153-FBBF-4D60-996C-E5390CCD5C5A}" destId="{BF41C3AE-5A81-4D69-AE5D-8F1BF8413B2A}" srcOrd="0" destOrd="0" presId="urn:microsoft.com/office/officeart/2008/layout/VerticalCurvedList"/>
    <dgm:cxn modelId="{258B8139-57FC-4E0A-8D73-99C13F3C1758}" type="presParOf" srcId="{8DE10A9A-075D-4D6B-A2BB-8072027D7140}" destId="{27AF48C3-87AF-4A28-892B-D486B7DDBC34}" srcOrd="11" destOrd="0" presId="urn:microsoft.com/office/officeart/2008/layout/VerticalCurvedList"/>
    <dgm:cxn modelId="{8AE6D87F-6AF4-4184-A4A8-7619D67D7D70}" type="presParOf" srcId="{8DE10A9A-075D-4D6B-A2BB-8072027D7140}" destId="{885D97FC-4582-4B6C-A718-ADB763866ACE}" srcOrd="12" destOrd="0" presId="urn:microsoft.com/office/officeart/2008/layout/VerticalCurvedList"/>
    <dgm:cxn modelId="{B1133CB4-72EC-4461-9CAB-C8A6DF5D3102}" type="presParOf" srcId="{885D97FC-4582-4B6C-A718-ADB763866ACE}" destId="{49B30BE9-3D22-43CA-ABF6-5AD5A2C5F09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3E849C-7B72-43B4-B3FA-38795D7BE21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28A688B-DB4C-470C-B586-1C8FE1C57567}">
      <dgm:prSet custT="1"/>
      <dgm:spPr/>
      <dgm:t>
        <a:bodyPr/>
        <a:lstStyle/>
        <a:p>
          <a:pPr rtl="0"/>
          <a:r>
            <a:rPr lang="ru-RU" sz="2400" b="1" i="1" u="sng" dirty="0" smtClean="0"/>
            <a:t>Цель: </a:t>
          </a:r>
          <a:r>
            <a:rPr lang="ru-RU" sz="2400" dirty="0" smtClean="0"/>
            <a:t>создание условий для закрепления знаний и представлений у учащихся об управлении финансами.</a:t>
          </a:r>
        </a:p>
      </dgm:t>
    </dgm:pt>
    <dgm:pt modelId="{725AAB76-9103-457F-A700-250B9802FB48}" type="parTrans" cxnId="{F50679B5-9177-4DFD-88B5-A0C626E99942}">
      <dgm:prSet/>
      <dgm:spPr/>
      <dgm:t>
        <a:bodyPr/>
        <a:lstStyle/>
        <a:p>
          <a:endParaRPr lang="ru-RU"/>
        </a:p>
      </dgm:t>
    </dgm:pt>
    <dgm:pt modelId="{C8DA97C5-9DE0-43EC-8627-89777073D0A5}" type="sibTrans" cxnId="{F50679B5-9177-4DFD-88B5-A0C626E99942}">
      <dgm:prSet/>
      <dgm:spPr/>
      <dgm:t>
        <a:bodyPr/>
        <a:lstStyle/>
        <a:p>
          <a:endParaRPr lang="ru-RU"/>
        </a:p>
      </dgm:t>
    </dgm:pt>
    <dgm:pt modelId="{6F7E1E9E-51CD-4D83-A18E-41A12966A556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400" b="1" i="1" u="sng" dirty="0" smtClean="0">
              <a:latin typeface="Times New Roman" panose="02020603050405020304" pitchFamily="18" charset="0"/>
            </a:rPr>
            <a:t>Задачи:</a:t>
          </a:r>
          <a:r>
            <a:rPr lang="ru-RU" altLang="ru-RU" sz="2400" b="1" i="1" u="none" dirty="0" smtClean="0">
              <a:latin typeface="Times New Roman" panose="02020603050405020304" pitchFamily="18" charset="0"/>
            </a:rPr>
            <a:t>  </a:t>
          </a:r>
          <a:r>
            <a:rPr lang="ru-RU" altLang="ru-RU" sz="2400" dirty="0" smtClean="0">
              <a:latin typeface="Times New Roman" panose="02020603050405020304" pitchFamily="18" charset="0"/>
            </a:rPr>
            <a:t>- Закрепить навыки групповой работы.</a:t>
          </a:r>
          <a:endParaRPr lang="ru-RU" sz="2400" dirty="0" smtClean="0"/>
        </a:p>
      </dgm:t>
    </dgm:pt>
    <dgm:pt modelId="{3DCCE4DA-F6D0-49C4-BBE5-5D63656320A6}" type="parTrans" cxnId="{4093E55B-21FA-405D-A9C1-FA49C08E448F}">
      <dgm:prSet/>
      <dgm:spPr/>
      <dgm:t>
        <a:bodyPr/>
        <a:lstStyle/>
        <a:p>
          <a:endParaRPr lang="ru-RU"/>
        </a:p>
      </dgm:t>
    </dgm:pt>
    <dgm:pt modelId="{60540C74-C048-4C3B-B770-1A76BB897B2D}" type="sibTrans" cxnId="{4093E55B-21FA-405D-A9C1-FA49C08E448F}">
      <dgm:prSet/>
      <dgm:spPr/>
      <dgm:t>
        <a:bodyPr/>
        <a:lstStyle/>
        <a:p>
          <a:endParaRPr lang="ru-RU"/>
        </a:p>
      </dgm:t>
    </dgm:pt>
    <dgm:pt modelId="{D42849A6-CDBF-4F23-B8F2-EF3C1BFE8FE9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- Закрепить умение работать с источниками финансовой информации.  </a:t>
          </a:r>
          <a:endParaRPr lang="ru-RU" sz="2000" dirty="0" smtClean="0"/>
        </a:p>
      </dgm:t>
    </dgm:pt>
    <dgm:pt modelId="{9CDA2E22-2796-48F5-8BE8-003B5AB7175D}" type="parTrans" cxnId="{8EAA120A-8B32-41C1-8FDF-64DD4670EFB0}">
      <dgm:prSet/>
      <dgm:spPr/>
      <dgm:t>
        <a:bodyPr/>
        <a:lstStyle/>
        <a:p>
          <a:endParaRPr lang="ru-RU"/>
        </a:p>
      </dgm:t>
    </dgm:pt>
    <dgm:pt modelId="{FA50FA82-2EA7-4F42-9210-F089B3D4B201}" type="sibTrans" cxnId="{8EAA120A-8B32-41C1-8FDF-64DD4670EFB0}">
      <dgm:prSet/>
      <dgm:spPr/>
      <dgm:t>
        <a:bodyPr/>
        <a:lstStyle/>
        <a:p>
          <a:endParaRPr lang="ru-RU"/>
        </a:p>
      </dgm:t>
    </dgm:pt>
    <dgm:pt modelId="{2982C4C7-C320-48EC-9991-48BDA6CFF56A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u="sng" dirty="0" smtClean="0"/>
            <a:t>   Целевая аудитория: </a:t>
          </a:r>
          <a:r>
            <a:rPr lang="ru-RU" sz="2400" dirty="0" smtClean="0"/>
            <a:t>учащиеся 5-7 классов.</a:t>
          </a:r>
        </a:p>
      </dgm:t>
    </dgm:pt>
    <dgm:pt modelId="{BDCD2F11-134F-4E25-8DF0-99696048AAE7}" type="parTrans" cxnId="{C1CBC54F-5508-460D-AA3C-F886A3952D5D}">
      <dgm:prSet/>
      <dgm:spPr/>
      <dgm:t>
        <a:bodyPr/>
        <a:lstStyle/>
        <a:p>
          <a:endParaRPr lang="ru-RU"/>
        </a:p>
      </dgm:t>
    </dgm:pt>
    <dgm:pt modelId="{EACF94A7-AD3B-4AF5-96C9-94C5A5B8CB12}" type="sibTrans" cxnId="{C1CBC54F-5508-460D-AA3C-F886A3952D5D}">
      <dgm:prSet/>
      <dgm:spPr/>
      <dgm:t>
        <a:bodyPr/>
        <a:lstStyle/>
        <a:p>
          <a:endParaRPr lang="ru-RU"/>
        </a:p>
      </dgm:t>
    </dgm:pt>
    <dgm:pt modelId="{588D0B02-D3A0-46D1-8658-3186BF597195}">
      <dgm:prSet custT="1"/>
      <dgm:spPr/>
      <dgm:t>
        <a:bodyPr/>
        <a:lstStyle/>
        <a:p>
          <a:endParaRPr lang="ru-RU"/>
        </a:p>
      </dgm:t>
    </dgm:pt>
    <dgm:pt modelId="{0FE4196E-250E-423E-B071-B5FFA9B5559F}" type="parTrans" cxnId="{43477F16-9F10-417F-8691-9BE120F6A791}">
      <dgm:prSet/>
      <dgm:spPr/>
      <dgm:t>
        <a:bodyPr/>
        <a:lstStyle/>
        <a:p>
          <a:endParaRPr lang="ru-RU"/>
        </a:p>
      </dgm:t>
    </dgm:pt>
    <dgm:pt modelId="{AFC123AF-6701-4EBB-B1A8-EA97F0A62F68}" type="sibTrans" cxnId="{43477F16-9F10-417F-8691-9BE120F6A791}">
      <dgm:prSet/>
      <dgm:spPr/>
      <dgm:t>
        <a:bodyPr/>
        <a:lstStyle/>
        <a:p>
          <a:endParaRPr lang="ru-RU"/>
        </a:p>
      </dgm:t>
    </dgm:pt>
    <dgm:pt modelId="{0671F7CB-7A6D-430B-B990-5C84FECFC160}">
      <dgm:prSet custT="1"/>
      <dgm:spPr/>
      <dgm:t>
        <a:bodyPr/>
        <a:lstStyle/>
        <a:p>
          <a:endParaRPr lang="ru-RU"/>
        </a:p>
      </dgm:t>
    </dgm:pt>
    <dgm:pt modelId="{040CCC2E-83CC-40A9-B7CA-3796873048E2}" type="parTrans" cxnId="{375555B6-2DA1-4B43-A6C8-F3483EFFA9E1}">
      <dgm:prSet/>
      <dgm:spPr/>
      <dgm:t>
        <a:bodyPr/>
        <a:lstStyle/>
        <a:p>
          <a:endParaRPr lang="ru-RU"/>
        </a:p>
      </dgm:t>
    </dgm:pt>
    <dgm:pt modelId="{8E91DE69-CBF4-4A5F-BA4C-61EB70D893F5}" type="sibTrans" cxnId="{375555B6-2DA1-4B43-A6C8-F3483EFFA9E1}">
      <dgm:prSet/>
      <dgm:spPr/>
      <dgm:t>
        <a:bodyPr/>
        <a:lstStyle/>
        <a:p>
          <a:endParaRPr lang="ru-RU"/>
        </a:p>
      </dgm:t>
    </dgm:pt>
    <dgm:pt modelId="{92BA93BB-94E9-4900-AA35-B4177F83B983}">
      <dgm:prSet custT="1"/>
      <dgm:spPr/>
      <dgm:t>
        <a:bodyPr/>
        <a:lstStyle/>
        <a:p>
          <a:endParaRPr lang="ru-RU"/>
        </a:p>
      </dgm:t>
    </dgm:pt>
    <dgm:pt modelId="{95D3EB51-E679-43B7-8925-C0BBD69AF029}" type="parTrans" cxnId="{E77AE960-4732-4510-B313-C4EF98C9A66B}">
      <dgm:prSet/>
      <dgm:spPr/>
      <dgm:t>
        <a:bodyPr/>
        <a:lstStyle/>
        <a:p>
          <a:endParaRPr lang="ru-RU"/>
        </a:p>
      </dgm:t>
    </dgm:pt>
    <dgm:pt modelId="{1F293EA7-4157-470E-BE58-5EF82F98B3B1}" type="sibTrans" cxnId="{E77AE960-4732-4510-B313-C4EF98C9A66B}">
      <dgm:prSet/>
      <dgm:spPr/>
      <dgm:t>
        <a:bodyPr/>
        <a:lstStyle/>
        <a:p>
          <a:endParaRPr lang="ru-RU"/>
        </a:p>
      </dgm:t>
    </dgm:pt>
    <dgm:pt modelId="{726F0D49-1D5B-4D1D-8CD0-D8BF9A7658A7}">
      <dgm:prSet custT="1"/>
      <dgm:spPr/>
      <dgm:t>
        <a:bodyPr/>
        <a:lstStyle/>
        <a:p>
          <a:endParaRPr lang="ru-RU" sz="2400" dirty="0"/>
        </a:p>
      </dgm:t>
    </dgm:pt>
    <dgm:pt modelId="{AFAB1220-6640-4F6A-9710-130CED9305CB}" type="parTrans" cxnId="{C2A7C5B3-BE7C-477B-A2BE-9DB592441DB6}">
      <dgm:prSet/>
      <dgm:spPr/>
      <dgm:t>
        <a:bodyPr/>
        <a:lstStyle/>
        <a:p>
          <a:endParaRPr lang="ru-RU"/>
        </a:p>
      </dgm:t>
    </dgm:pt>
    <dgm:pt modelId="{9416B44F-E82E-4D85-A110-2CB000210ED6}" type="sibTrans" cxnId="{C2A7C5B3-BE7C-477B-A2BE-9DB592441DB6}">
      <dgm:prSet/>
      <dgm:spPr/>
      <dgm:t>
        <a:bodyPr/>
        <a:lstStyle/>
        <a:p>
          <a:endParaRPr lang="ru-RU"/>
        </a:p>
      </dgm:t>
    </dgm:pt>
    <dgm:pt modelId="{05F63E21-EDFF-4EF2-B450-2EC9CA8D865B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- Вести финансовые расчёты, планировать расходы семьи.</a:t>
          </a:r>
        </a:p>
      </dgm:t>
    </dgm:pt>
    <dgm:pt modelId="{2E335460-81A6-4CF0-B855-300689381817}" type="parTrans" cxnId="{2D5E6597-9E4F-4504-9D90-40819F07F46F}">
      <dgm:prSet/>
      <dgm:spPr/>
      <dgm:t>
        <a:bodyPr/>
        <a:lstStyle/>
        <a:p>
          <a:endParaRPr lang="ru-RU"/>
        </a:p>
      </dgm:t>
    </dgm:pt>
    <dgm:pt modelId="{8244A728-AC28-4DFC-A16E-44DFDD7E7C4C}" type="sibTrans" cxnId="{2D5E6597-9E4F-4504-9D90-40819F07F46F}">
      <dgm:prSet/>
      <dgm:spPr/>
      <dgm:t>
        <a:bodyPr/>
        <a:lstStyle/>
        <a:p>
          <a:endParaRPr lang="ru-RU"/>
        </a:p>
      </dgm:t>
    </dgm:pt>
    <dgm:pt modelId="{F27B3771-D225-47DB-A9C6-FE0FD2A7D1AC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u="sng" dirty="0" smtClean="0"/>
            <a:t>Оборудование: </a:t>
          </a:r>
          <a:r>
            <a:rPr lang="ru-RU" sz="2400" dirty="0" smtClean="0"/>
            <a:t>маршрутный лист, дидактический материал по станциям.</a:t>
          </a:r>
        </a:p>
      </dgm:t>
    </dgm:pt>
    <dgm:pt modelId="{2F1E8F93-197F-4235-9BB6-6A0B6AA6C309}" type="parTrans" cxnId="{4154FD70-0595-40CD-95B1-D1187EA05A3F}">
      <dgm:prSet/>
      <dgm:spPr/>
      <dgm:t>
        <a:bodyPr/>
        <a:lstStyle/>
        <a:p>
          <a:endParaRPr lang="ru-RU"/>
        </a:p>
      </dgm:t>
    </dgm:pt>
    <dgm:pt modelId="{D8E6D111-0335-44D6-8CBA-07F71F59CD81}" type="sibTrans" cxnId="{4154FD70-0595-40CD-95B1-D1187EA05A3F}">
      <dgm:prSet/>
      <dgm:spPr/>
      <dgm:t>
        <a:bodyPr/>
        <a:lstStyle/>
        <a:p>
          <a:endParaRPr lang="ru-RU"/>
        </a:p>
      </dgm:t>
    </dgm:pt>
    <dgm:pt modelId="{0523330F-4FDE-4BA2-86E1-78981104F2B3}">
      <dgm:prSet custT="1"/>
      <dgm:spPr/>
      <dgm:t>
        <a:bodyPr/>
        <a:lstStyle/>
        <a:p>
          <a:endParaRPr lang="ru-RU"/>
        </a:p>
      </dgm:t>
    </dgm:pt>
    <dgm:pt modelId="{2EFF9529-10F2-4800-B537-812BAB01380C}" type="parTrans" cxnId="{D3748AE5-C6FA-43B9-A21E-AAB5927CA7B3}">
      <dgm:prSet/>
      <dgm:spPr/>
      <dgm:t>
        <a:bodyPr/>
        <a:lstStyle/>
        <a:p>
          <a:endParaRPr lang="ru-RU"/>
        </a:p>
      </dgm:t>
    </dgm:pt>
    <dgm:pt modelId="{FD877E2A-6A4C-43AE-92CB-FA3013EB25CD}" type="sibTrans" cxnId="{D3748AE5-C6FA-43B9-A21E-AAB5927CA7B3}">
      <dgm:prSet/>
      <dgm:spPr/>
      <dgm:t>
        <a:bodyPr/>
        <a:lstStyle/>
        <a:p>
          <a:endParaRPr lang="ru-RU"/>
        </a:p>
      </dgm:t>
    </dgm:pt>
    <dgm:pt modelId="{298FE18A-15B9-4D75-AD2A-8D1883448A0A}">
      <dgm:prSet custT="1"/>
      <dgm:spPr/>
      <dgm:t>
        <a:bodyPr/>
        <a:lstStyle/>
        <a:p>
          <a:endParaRPr lang="ru-RU" sz="2400" dirty="0"/>
        </a:p>
      </dgm:t>
    </dgm:pt>
    <dgm:pt modelId="{D7A5491B-D243-4F53-B84C-A6CAAEDBFBF4}" type="parTrans" cxnId="{FF656ABA-C854-4E16-9874-5B1808BF6AE2}">
      <dgm:prSet/>
      <dgm:spPr/>
      <dgm:t>
        <a:bodyPr/>
        <a:lstStyle/>
        <a:p>
          <a:endParaRPr lang="ru-RU"/>
        </a:p>
      </dgm:t>
    </dgm:pt>
    <dgm:pt modelId="{88CCC293-46BA-4E9D-AA09-F8FB4A7163EA}" type="sibTrans" cxnId="{FF656ABA-C854-4E16-9874-5B1808BF6AE2}">
      <dgm:prSet/>
      <dgm:spPr/>
      <dgm:t>
        <a:bodyPr/>
        <a:lstStyle/>
        <a:p>
          <a:endParaRPr lang="ru-RU"/>
        </a:p>
      </dgm:t>
    </dgm:pt>
    <dgm:pt modelId="{174839C3-7DE8-4282-82C6-A58D3E97C984}">
      <dgm:prSet custT="1"/>
      <dgm:spPr/>
      <dgm:t>
        <a:bodyPr/>
        <a:lstStyle/>
        <a:p>
          <a:endParaRPr lang="ru-RU" sz="2400" dirty="0"/>
        </a:p>
      </dgm:t>
    </dgm:pt>
    <dgm:pt modelId="{DBA5BBD4-8597-4E95-BEA6-736E41EC2AB8}" type="parTrans" cxnId="{3FD6D413-1903-4B0B-83F6-91F709CAB887}">
      <dgm:prSet/>
      <dgm:spPr/>
      <dgm:t>
        <a:bodyPr/>
        <a:lstStyle/>
        <a:p>
          <a:endParaRPr lang="ru-RU"/>
        </a:p>
      </dgm:t>
    </dgm:pt>
    <dgm:pt modelId="{A04C6762-2F1F-46E6-B9C4-8A54F652F05D}" type="sibTrans" cxnId="{3FD6D413-1903-4B0B-83F6-91F709CAB887}">
      <dgm:prSet/>
      <dgm:spPr/>
      <dgm:t>
        <a:bodyPr/>
        <a:lstStyle/>
        <a:p>
          <a:endParaRPr lang="ru-RU"/>
        </a:p>
      </dgm:t>
    </dgm:pt>
    <dgm:pt modelId="{687BD3A0-0D98-4C88-A7E6-0F3B006DE83C}">
      <dgm:prSet custT="1"/>
      <dgm:spPr/>
      <dgm:t>
        <a:bodyPr/>
        <a:lstStyle/>
        <a:p>
          <a:r>
            <a:rPr lang="ru-RU" sz="2400" b="1" i="1" u="sng" dirty="0" smtClean="0"/>
            <a:t>Практическая значимость: </a:t>
          </a:r>
          <a:r>
            <a:rPr lang="ru-RU" sz="2400" dirty="0" smtClean="0"/>
            <a:t>данный квест направлен на закрепление и обобщение знаний и умений по теме «управление финансами», на примере семьи переехавшей из города в сельскую местность.</a:t>
          </a:r>
        </a:p>
      </dgm:t>
    </dgm:pt>
    <dgm:pt modelId="{AF6C4430-12EC-4D2D-9B81-D5DE034E9495}" type="parTrans" cxnId="{5E1C98BC-4F01-42B4-AB31-38B38C8CE247}">
      <dgm:prSet/>
      <dgm:spPr/>
      <dgm:t>
        <a:bodyPr/>
        <a:lstStyle/>
        <a:p>
          <a:endParaRPr lang="ru-RU"/>
        </a:p>
      </dgm:t>
    </dgm:pt>
    <dgm:pt modelId="{389703CC-8FAA-48C3-A688-7154E36A5B92}" type="sibTrans" cxnId="{5E1C98BC-4F01-42B4-AB31-38B38C8CE247}">
      <dgm:prSet/>
      <dgm:spPr/>
      <dgm:t>
        <a:bodyPr/>
        <a:lstStyle/>
        <a:p>
          <a:endParaRPr lang="ru-RU"/>
        </a:p>
      </dgm:t>
    </dgm:pt>
    <dgm:pt modelId="{6BD84C43-58D9-4B10-A3F7-7F8AFF9A4B2C}">
      <dgm:prSet custT="1"/>
      <dgm:spPr/>
      <dgm:t>
        <a:bodyPr/>
        <a:lstStyle/>
        <a:p>
          <a:endParaRPr lang="ru-RU" sz="2400" dirty="0" smtClean="0"/>
        </a:p>
      </dgm:t>
    </dgm:pt>
    <dgm:pt modelId="{F28110AD-8AEC-44D2-9876-AFC62324F4DD}" type="parTrans" cxnId="{9E69B7D3-9CE9-4E78-9A0E-6AA440C2B9CC}">
      <dgm:prSet/>
      <dgm:spPr/>
      <dgm:t>
        <a:bodyPr/>
        <a:lstStyle/>
        <a:p>
          <a:endParaRPr lang="ru-RU"/>
        </a:p>
      </dgm:t>
    </dgm:pt>
    <dgm:pt modelId="{CB06DED1-899A-4874-9C0F-D287FCD6184C}" type="sibTrans" cxnId="{9E69B7D3-9CE9-4E78-9A0E-6AA440C2B9CC}">
      <dgm:prSet/>
      <dgm:spPr/>
      <dgm:t>
        <a:bodyPr/>
        <a:lstStyle/>
        <a:p>
          <a:endParaRPr lang="ru-RU"/>
        </a:p>
      </dgm:t>
    </dgm:pt>
    <dgm:pt modelId="{6806E2E8-7EFB-40DC-AB1E-8CF544209F8A}" type="pres">
      <dgm:prSet presAssocID="{5A3E849C-7B72-43B4-B3FA-38795D7BE21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DE10A9A-075D-4D6B-A2BB-8072027D7140}" type="pres">
      <dgm:prSet presAssocID="{5A3E849C-7B72-43B4-B3FA-38795D7BE217}" presName="Name1" presStyleCnt="0"/>
      <dgm:spPr/>
    </dgm:pt>
    <dgm:pt modelId="{DA27566B-FC7E-4F60-90BD-71209B9696BF}" type="pres">
      <dgm:prSet presAssocID="{5A3E849C-7B72-43B4-B3FA-38795D7BE217}" presName="cycle" presStyleCnt="0"/>
      <dgm:spPr/>
    </dgm:pt>
    <dgm:pt modelId="{E7586F6B-29B3-44B8-AAA3-DBC27F98AE09}" type="pres">
      <dgm:prSet presAssocID="{5A3E849C-7B72-43B4-B3FA-38795D7BE217}" presName="srcNode" presStyleLbl="node1" presStyleIdx="0" presStyleCnt="7"/>
      <dgm:spPr/>
    </dgm:pt>
    <dgm:pt modelId="{F4308F24-C371-49BD-8627-83768D0E6855}" type="pres">
      <dgm:prSet presAssocID="{5A3E849C-7B72-43B4-B3FA-38795D7BE217}" presName="conn" presStyleLbl="parChTrans1D2" presStyleIdx="0" presStyleCnt="1"/>
      <dgm:spPr/>
      <dgm:t>
        <a:bodyPr/>
        <a:lstStyle/>
        <a:p>
          <a:endParaRPr lang="ru-RU"/>
        </a:p>
      </dgm:t>
    </dgm:pt>
    <dgm:pt modelId="{F5D8AD64-2642-4A1A-A493-1237A7AC8EEE}" type="pres">
      <dgm:prSet presAssocID="{5A3E849C-7B72-43B4-B3FA-38795D7BE217}" presName="extraNode" presStyleLbl="node1" presStyleIdx="0" presStyleCnt="7"/>
      <dgm:spPr/>
    </dgm:pt>
    <dgm:pt modelId="{22D939B6-E195-44D0-A7FA-68C8924A6E9B}" type="pres">
      <dgm:prSet presAssocID="{5A3E849C-7B72-43B4-B3FA-38795D7BE217}" presName="dstNode" presStyleLbl="node1" presStyleIdx="0" presStyleCnt="7"/>
      <dgm:spPr/>
    </dgm:pt>
    <dgm:pt modelId="{9BAB335F-D59F-43CF-8F00-DCE182D73EA2}" type="pres">
      <dgm:prSet presAssocID="{528A688B-DB4C-470C-B586-1C8FE1C57567}" presName="text_1" presStyleLbl="node1" presStyleIdx="0" presStyleCnt="7" custScaleX="93602" custScaleY="136118" custLinFactNeighborX="-231" custLinFactNeighborY="-29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E7930-4B77-4BE6-911E-A34060368327}" type="pres">
      <dgm:prSet presAssocID="{528A688B-DB4C-470C-B586-1C8FE1C57567}" presName="accent_1" presStyleCnt="0"/>
      <dgm:spPr/>
    </dgm:pt>
    <dgm:pt modelId="{25507BEB-E87E-434F-9A24-9E2116910392}" type="pres">
      <dgm:prSet presAssocID="{528A688B-DB4C-470C-B586-1C8FE1C57567}" presName="accentRepeatNode" presStyleLbl="solidFgAcc1" presStyleIdx="0" presStyleCnt="7" custLinFactNeighborX="-30113" custLinFactNeighborY="2295"/>
      <dgm:spPr>
        <a:prstGeom prst="irregularSeal1">
          <a:avLst/>
        </a:prstGeom>
        <a:solidFill>
          <a:schemeClr val="bg1"/>
        </a:solidFill>
      </dgm:spPr>
      <dgm:t>
        <a:bodyPr/>
        <a:lstStyle/>
        <a:p>
          <a:endParaRPr lang="ru-RU"/>
        </a:p>
      </dgm:t>
    </dgm:pt>
    <dgm:pt modelId="{5533225F-745E-4353-9BEA-E57B510090E7}" type="pres">
      <dgm:prSet presAssocID="{6F7E1E9E-51CD-4D83-A18E-41A12966A556}" presName="text_2" presStyleLbl="node1" presStyleIdx="1" presStyleCnt="7" custScaleX="95592" custScaleY="105181" custLinFactNeighborX="-1235" custLinFactNeighborY="-16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809A4-FFFB-4996-A074-98E9DF3A60DD}" type="pres">
      <dgm:prSet presAssocID="{6F7E1E9E-51CD-4D83-A18E-41A12966A556}" presName="accent_2" presStyleCnt="0"/>
      <dgm:spPr/>
    </dgm:pt>
    <dgm:pt modelId="{C4E3283E-F0A2-48E8-97AF-91ED19B61FA3}" type="pres">
      <dgm:prSet presAssocID="{6F7E1E9E-51CD-4D83-A18E-41A12966A556}" presName="accentRepeatNode" presStyleLbl="solidFgAcc1" presStyleIdx="1" presStyleCnt="7" custLinFactNeighborX="-26800" custLinFactNeighborY="4590"/>
      <dgm:spPr>
        <a:prstGeom prst="irregularSeal1">
          <a:avLst/>
        </a:prstGeom>
      </dgm:spPr>
      <dgm:t>
        <a:bodyPr/>
        <a:lstStyle/>
        <a:p>
          <a:endParaRPr lang="ru-RU"/>
        </a:p>
      </dgm:t>
    </dgm:pt>
    <dgm:pt modelId="{ADD3BC69-7F97-4B3C-A6E2-9D4A2B50106F}" type="pres">
      <dgm:prSet presAssocID="{D42849A6-CDBF-4F23-B8F2-EF3C1BFE8FE9}" presName="text_3" presStyleLbl="node1" presStyleIdx="2" presStyleCnt="7" custScaleY="126499" custLinFactNeighborX="626" custLinFactNeighborY="-43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88644-729E-4CD5-BEC2-C7C796D02704}" type="pres">
      <dgm:prSet presAssocID="{D42849A6-CDBF-4F23-B8F2-EF3C1BFE8FE9}" presName="accent_3" presStyleCnt="0"/>
      <dgm:spPr/>
    </dgm:pt>
    <dgm:pt modelId="{7A884F16-7858-445B-AA68-32F5A2414C73}" type="pres">
      <dgm:prSet presAssocID="{D42849A6-CDBF-4F23-B8F2-EF3C1BFE8FE9}" presName="accentRepeatNode" presStyleLbl="solidFgAcc1" presStyleIdx="2" presStyleCnt="7" custLinFactNeighborX="22951" custLinFactNeighborY="-43608"/>
      <dgm:spPr>
        <a:prstGeom prst="sun">
          <a:avLst/>
        </a:prstGeom>
      </dgm:spPr>
      <dgm:t>
        <a:bodyPr/>
        <a:lstStyle/>
        <a:p>
          <a:endParaRPr lang="ru-RU"/>
        </a:p>
      </dgm:t>
    </dgm:pt>
    <dgm:pt modelId="{BE6A2987-3D84-45B2-A117-EDD6415D4B07}" type="pres">
      <dgm:prSet presAssocID="{05F63E21-EDFF-4EF2-B450-2EC9CA8D865B}" presName="text_4" presStyleLbl="node1" presStyleIdx="3" presStyleCnt="7" custScaleY="105037" custLinFactNeighborX="630" custLinFactNeighborY="-40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D699E4-A26E-4144-BCA0-317D74208184}" type="pres">
      <dgm:prSet presAssocID="{05F63E21-EDFF-4EF2-B450-2EC9CA8D865B}" presName="accent_4" presStyleCnt="0"/>
      <dgm:spPr/>
    </dgm:pt>
    <dgm:pt modelId="{ABE5D509-3717-4BA0-AE74-3F8570192BD9}" type="pres">
      <dgm:prSet presAssocID="{05F63E21-EDFF-4EF2-B450-2EC9CA8D865B}" presName="accentRepeatNode" presStyleLbl="solidFgAcc1" presStyleIdx="3" presStyleCnt="7" custLinFactNeighborX="33906" custLinFactNeighborY="-34427"/>
      <dgm:spPr>
        <a:prstGeom prst="sun">
          <a:avLst/>
        </a:prstGeom>
      </dgm:spPr>
      <dgm:t>
        <a:bodyPr/>
        <a:lstStyle/>
        <a:p>
          <a:endParaRPr lang="ru-RU"/>
        </a:p>
      </dgm:t>
    </dgm:pt>
    <dgm:pt modelId="{C0392DDB-92B7-4C43-8EF6-4618BB876C40}" type="pres">
      <dgm:prSet presAssocID="{2982C4C7-C320-48EC-9991-48BDA6CFF56A}" presName="text_5" presStyleLbl="node1" presStyleIdx="4" presStyleCnt="7" custLinFactNeighborX="626" custLinFactNeighborY="-51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413E72-AB84-49BD-AADB-5D06872E1CED}" type="pres">
      <dgm:prSet presAssocID="{2982C4C7-C320-48EC-9991-48BDA6CFF56A}" presName="accent_5" presStyleCnt="0"/>
      <dgm:spPr/>
    </dgm:pt>
    <dgm:pt modelId="{FC514E16-8DFA-4B81-8BAD-92555208D53A}" type="pres">
      <dgm:prSet presAssocID="{2982C4C7-C320-48EC-9991-48BDA6CFF56A}" presName="accentRepeatNode" presStyleLbl="solidFgAcc1" presStyleIdx="4" presStyleCnt="7" custLinFactNeighborX="46582" custLinFactNeighborY="-39017"/>
      <dgm:spPr>
        <a:prstGeom prst="sun">
          <a:avLst/>
        </a:prstGeom>
      </dgm:spPr>
    </dgm:pt>
    <dgm:pt modelId="{98765925-AA48-46F2-989F-26E3DE3B17BC}" type="pres">
      <dgm:prSet presAssocID="{F27B3771-D225-47DB-A9C6-FE0FD2A7D1AC}" presName="text_6" presStyleLbl="node1" presStyleIdx="5" presStyleCnt="7" custScaleX="89739" custLinFactNeighborX="-3139" custLinFactNeighborY="-71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495CC6-BB7F-48A5-AD84-51B6DF86FCAA}" type="pres">
      <dgm:prSet presAssocID="{F27B3771-D225-47DB-A9C6-FE0FD2A7D1AC}" presName="accent_6" presStyleCnt="0"/>
      <dgm:spPr/>
    </dgm:pt>
    <dgm:pt modelId="{F6C49108-03A2-4967-B508-3FF046AC6234}" type="pres">
      <dgm:prSet presAssocID="{F27B3771-D225-47DB-A9C6-FE0FD2A7D1AC}" presName="accentRepeatNode" presStyleLbl="solidFgAcc1" presStyleIdx="5" presStyleCnt="7" custLinFactNeighborX="-18754" custLinFactNeighborY="-55083"/>
      <dgm:spPr>
        <a:prstGeom prst="irregularSeal1">
          <a:avLst/>
        </a:prstGeom>
      </dgm:spPr>
      <dgm:t>
        <a:bodyPr/>
        <a:lstStyle/>
        <a:p>
          <a:endParaRPr lang="ru-RU"/>
        </a:p>
      </dgm:t>
    </dgm:pt>
    <dgm:pt modelId="{62B680A1-0205-4850-A95F-B4A6351B8043}" type="pres">
      <dgm:prSet presAssocID="{687BD3A0-0D98-4C88-A7E6-0F3B006DE83C}" presName="text_7" presStyleLbl="node1" presStyleIdx="6" presStyleCnt="7" custScaleX="101182" custScaleY="250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3504A-BE6B-48B8-80DE-0A2BF1E56ACB}" type="pres">
      <dgm:prSet presAssocID="{687BD3A0-0D98-4C88-A7E6-0F3B006DE83C}" presName="accent_7" presStyleCnt="0"/>
      <dgm:spPr/>
    </dgm:pt>
    <dgm:pt modelId="{051B310D-E47D-413D-BBD9-A512C1580722}" type="pres">
      <dgm:prSet presAssocID="{687BD3A0-0D98-4C88-A7E6-0F3B006DE83C}" presName="accentRepeatNode" presStyleLbl="solidFgAcc1" presStyleIdx="6" presStyleCnt="7" custLinFactNeighborX="-30113" custLinFactNeighborY="-6885"/>
      <dgm:spPr>
        <a:prstGeom prst="irregularSeal1">
          <a:avLst/>
        </a:prstGeom>
      </dgm:spPr>
      <dgm:t>
        <a:bodyPr/>
        <a:lstStyle/>
        <a:p>
          <a:endParaRPr lang="ru-RU"/>
        </a:p>
      </dgm:t>
    </dgm:pt>
  </dgm:ptLst>
  <dgm:cxnLst>
    <dgm:cxn modelId="{2D5E6597-9E4F-4504-9D90-40819F07F46F}" srcId="{5A3E849C-7B72-43B4-B3FA-38795D7BE217}" destId="{05F63E21-EDFF-4EF2-B450-2EC9CA8D865B}" srcOrd="3" destOrd="0" parTransId="{2E335460-81A6-4CF0-B855-300689381817}" sibTransId="{8244A728-AC28-4DFC-A16E-44DFDD7E7C4C}"/>
    <dgm:cxn modelId="{D3748AE5-C6FA-43B9-A21E-AAB5927CA7B3}" srcId="{5A3E849C-7B72-43B4-B3FA-38795D7BE217}" destId="{0523330F-4FDE-4BA2-86E1-78981104F2B3}" srcOrd="9" destOrd="0" parTransId="{2EFF9529-10F2-4800-B537-812BAB01380C}" sibTransId="{FD877E2A-6A4C-43AE-92CB-FA3013EB25CD}"/>
    <dgm:cxn modelId="{3FD6D413-1903-4B0B-83F6-91F709CAB887}" srcId="{5A3E849C-7B72-43B4-B3FA-38795D7BE217}" destId="{174839C3-7DE8-4282-82C6-A58D3E97C984}" srcOrd="8" destOrd="0" parTransId="{DBA5BBD4-8597-4E95-BEA6-736E41EC2AB8}" sibTransId="{A04C6762-2F1F-46E6-B9C4-8A54F652F05D}"/>
    <dgm:cxn modelId="{B9941623-EC44-4E41-820F-08D6452D6703}" type="presOf" srcId="{C8DA97C5-9DE0-43EC-8627-89777073D0A5}" destId="{F4308F24-C371-49BD-8627-83768D0E6855}" srcOrd="0" destOrd="0" presId="urn:microsoft.com/office/officeart/2008/layout/VerticalCurvedList"/>
    <dgm:cxn modelId="{2BF5C3BC-6791-41C2-B4F6-2BEB4C959E5E}" type="presOf" srcId="{D42849A6-CDBF-4F23-B8F2-EF3C1BFE8FE9}" destId="{ADD3BC69-7F97-4B3C-A6E2-9D4A2B50106F}" srcOrd="0" destOrd="0" presId="urn:microsoft.com/office/officeart/2008/layout/VerticalCurvedList"/>
    <dgm:cxn modelId="{8EAA120A-8B32-41C1-8FDF-64DD4670EFB0}" srcId="{5A3E849C-7B72-43B4-B3FA-38795D7BE217}" destId="{D42849A6-CDBF-4F23-B8F2-EF3C1BFE8FE9}" srcOrd="2" destOrd="0" parTransId="{9CDA2E22-2796-48F5-8BE8-003B5AB7175D}" sibTransId="{FA50FA82-2EA7-4F42-9210-F089B3D4B201}"/>
    <dgm:cxn modelId="{D597570B-B1CB-435B-9DD3-519E5EE50A36}" type="presOf" srcId="{687BD3A0-0D98-4C88-A7E6-0F3B006DE83C}" destId="{62B680A1-0205-4850-A95F-B4A6351B8043}" srcOrd="0" destOrd="0" presId="urn:microsoft.com/office/officeart/2008/layout/VerticalCurvedList"/>
    <dgm:cxn modelId="{F50679B5-9177-4DFD-88B5-A0C626E99942}" srcId="{5A3E849C-7B72-43B4-B3FA-38795D7BE217}" destId="{528A688B-DB4C-470C-B586-1C8FE1C57567}" srcOrd="0" destOrd="0" parTransId="{725AAB76-9103-457F-A700-250B9802FB48}" sibTransId="{C8DA97C5-9DE0-43EC-8627-89777073D0A5}"/>
    <dgm:cxn modelId="{B2E1067C-9213-4AC6-AD9C-DD3E19769090}" type="presOf" srcId="{F27B3771-D225-47DB-A9C6-FE0FD2A7D1AC}" destId="{98765925-AA48-46F2-989F-26E3DE3B17BC}" srcOrd="0" destOrd="0" presId="urn:microsoft.com/office/officeart/2008/layout/VerticalCurvedList"/>
    <dgm:cxn modelId="{9E69B7D3-9CE9-4E78-9A0E-6AA440C2B9CC}" srcId="{5A3E849C-7B72-43B4-B3FA-38795D7BE217}" destId="{6BD84C43-58D9-4B10-A3F7-7F8AFF9A4B2C}" srcOrd="7" destOrd="0" parTransId="{F28110AD-8AEC-44D2-9876-AFC62324F4DD}" sibTransId="{CB06DED1-899A-4874-9C0F-D287FCD6184C}"/>
    <dgm:cxn modelId="{E77AE960-4732-4510-B313-C4EF98C9A66B}" srcId="{5A3E849C-7B72-43B4-B3FA-38795D7BE217}" destId="{92BA93BB-94E9-4900-AA35-B4177F83B983}" srcOrd="11" destOrd="0" parTransId="{95D3EB51-E679-43B7-8925-C0BBD69AF029}" sibTransId="{1F293EA7-4157-470E-BE58-5EF82F98B3B1}"/>
    <dgm:cxn modelId="{C2A7C5B3-BE7C-477B-A2BE-9DB592441DB6}" srcId="{5A3E849C-7B72-43B4-B3FA-38795D7BE217}" destId="{726F0D49-1D5B-4D1D-8CD0-D8BF9A7658A7}" srcOrd="12" destOrd="0" parTransId="{AFAB1220-6640-4F6A-9710-130CED9305CB}" sibTransId="{9416B44F-E82E-4D85-A110-2CB000210ED6}"/>
    <dgm:cxn modelId="{FF656ABA-C854-4E16-9874-5B1808BF6AE2}" srcId="{5A3E849C-7B72-43B4-B3FA-38795D7BE217}" destId="{298FE18A-15B9-4D75-AD2A-8D1883448A0A}" srcOrd="10" destOrd="0" parTransId="{D7A5491B-D243-4F53-B84C-A6CAAEDBFBF4}" sibTransId="{88CCC293-46BA-4E9D-AA09-F8FB4A7163EA}"/>
    <dgm:cxn modelId="{4154FD70-0595-40CD-95B1-D1187EA05A3F}" srcId="{5A3E849C-7B72-43B4-B3FA-38795D7BE217}" destId="{F27B3771-D225-47DB-A9C6-FE0FD2A7D1AC}" srcOrd="5" destOrd="0" parTransId="{2F1E8F93-197F-4235-9BB6-6A0B6AA6C309}" sibTransId="{D8E6D111-0335-44D6-8CBA-07F71F59CD81}"/>
    <dgm:cxn modelId="{4093E55B-21FA-405D-A9C1-FA49C08E448F}" srcId="{5A3E849C-7B72-43B4-B3FA-38795D7BE217}" destId="{6F7E1E9E-51CD-4D83-A18E-41A12966A556}" srcOrd="1" destOrd="0" parTransId="{3DCCE4DA-F6D0-49C4-BBE5-5D63656320A6}" sibTransId="{60540C74-C048-4C3B-B770-1A76BB897B2D}"/>
    <dgm:cxn modelId="{9DD70E30-3075-40C5-80C6-2388A15B3623}" type="presOf" srcId="{05F63E21-EDFF-4EF2-B450-2EC9CA8D865B}" destId="{BE6A2987-3D84-45B2-A117-EDD6415D4B07}" srcOrd="0" destOrd="0" presId="urn:microsoft.com/office/officeart/2008/layout/VerticalCurvedList"/>
    <dgm:cxn modelId="{375555B6-2DA1-4B43-A6C8-F3483EFFA9E1}" srcId="{5A3E849C-7B72-43B4-B3FA-38795D7BE217}" destId="{0671F7CB-7A6D-430B-B990-5C84FECFC160}" srcOrd="14" destOrd="0" parTransId="{040CCC2E-83CC-40A9-B7CA-3796873048E2}" sibTransId="{8E91DE69-CBF4-4A5F-BA4C-61EB70D893F5}"/>
    <dgm:cxn modelId="{BA400EB3-7D06-4F62-93D4-4D31581E391A}" type="presOf" srcId="{5A3E849C-7B72-43B4-B3FA-38795D7BE217}" destId="{6806E2E8-7EFB-40DC-AB1E-8CF544209F8A}" srcOrd="0" destOrd="0" presId="urn:microsoft.com/office/officeart/2008/layout/VerticalCurvedList"/>
    <dgm:cxn modelId="{2D16372F-A7D8-4EF7-8433-6BE26E4AAF78}" type="presOf" srcId="{528A688B-DB4C-470C-B586-1C8FE1C57567}" destId="{9BAB335F-D59F-43CF-8F00-DCE182D73EA2}" srcOrd="0" destOrd="0" presId="urn:microsoft.com/office/officeart/2008/layout/VerticalCurvedList"/>
    <dgm:cxn modelId="{C1CBC54F-5508-460D-AA3C-F886A3952D5D}" srcId="{5A3E849C-7B72-43B4-B3FA-38795D7BE217}" destId="{2982C4C7-C320-48EC-9991-48BDA6CFF56A}" srcOrd="4" destOrd="0" parTransId="{BDCD2F11-134F-4E25-8DF0-99696048AAE7}" sibTransId="{EACF94A7-AD3B-4AF5-96C9-94C5A5B8CB12}"/>
    <dgm:cxn modelId="{5E1C98BC-4F01-42B4-AB31-38B38C8CE247}" srcId="{5A3E849C-7B72-43B4-B3FA-38795D7BE217}" destId="{687BD3A0-0D98-4C88-A7E6-0F3B006DE83C}" srcOrd="6" destOrd="0" parTransId="{AF6C4430-12EC-4D2D-9B81-D5DE034E9495}" sibTransId="{389703CC-8FAA-48C3-A688-7154E36A5B92}"/>
    <dgm:cxn modelId="{60914A16-4948-47B7-91F0-F7B4AAFF7F66}" type="presOf" srcId="{6F7E1E9E-51CD-4D83-A18E-41A12966A556}" destId="{5533225F-745E-4353-9BEA-E57B510090E7}" srcOrd="0" destOrd="0" presId="urn:microsoft.com/office/officeart/2008/layout/VerticalCurvedList"/>
    <dgm:cxn modelId="{1B58BB40-D4EE-40C8-BAAB-8D7412AF49BB}" type="presOf" srcId="{2982C4C7-C320-48EC-9991-48BDA6CFF56A}" destId="{C0392DDB-92B7-4C43-8EF6-4618BB876C40}" srcOrd="0" destOrd="0" presId="urn:microsoft.com/office/officeart/2008/layout/VerticalCurvedList"/>
    <dgm:cxn modelId="{43477F16-9F10-417F-8691-9BE120F6A791}" srcId="{5A3E849C-7B72-43B4-B3FA-38795D7BE217}" destId="{588D0B02-D3A0-46D1-8658-3186BF597195}" srcOrd="13" destOrd="0" parTransId="{0FE4196E-250E-423E-B071-B5FFA9B5559F}" sibTransId="{AFC123AF-6701-4EBB-B1A8-EA97F0A62F68}"/>
    <dgm:cxn modelId="{40ECFF35-8E1B-432D-9D0A-37F07703E3A9}" type="presParOf" srcId="{6806E2E8-7EFB-40DC-AB1E-8CF544209F8A}" destId="{8DE10A9A-075D-4D6B-A2BB-8072027D7140}" srcOrd="0" destOrd="0" presId="urn:microsoft.com/office/officeart/2008/layout/VerticalCurvedList"/>
    <dgm:cxn modelId="{5CD0670A-FB78-4C70-81A3-D50E72E1F0DB}" type="presParOf" srcId="{8DE10A9A-075D-4D6B-A2BB-8072027D7140}" destId="{DA27566B-FC7E-4F60-90BD-71209B9696BF}" srcOrd="0" destOrd="0" presId="urn:microsoft.com/office/officeart/2008/layout/VerticalCurvedList"/>
    <dgm:cxn modelId="{344AC266-2C2F-49B3-AC79-AA5790E541D4}" type="presParOf" srcId="{DA27566B-FC7E-4F60-90BD-71209B9696BF}" destId="{E7586F6B-29B3-44B8-AAA3-DBC27F98AE09}" srcOrd="0" destOrd="0" presId="urn:microsoft.com/office/officeart/2008/layout/VerticalCurvedList"/>
    <dgm:cxn modelId="{662F0F2C-58C4-428E-B7DA-D4ECC263745A}" type="presParOf" srcId="{DA27566B-FC7E-4F60-90BD-71209B9696BF}" destId="{F4308F24-C371-49BD-8627-83768D0E6855}" srcOrd="1" destOrd="0" presId="urn:microsoft.com/office/officeart/2008/layout/VerticalCurvedList"/>
    <dgm:cxn modelId="{7E4AC453-71D3-456E-8A8B-8A50DBCEB36D}" type="presParOf" srcId="{DA27566B-FC7E-4F60-90BD-71209B9696BF}" destId="{F5D8AD64-2642-4A1A-A493-1237A7AC8EEE}" srcOrd="2" destOrd="0" presId="urn:microsoft.com/office/officeart/2008/layout/VerticalCurvedList"/>
    <dgm:cxn modelId="{228017C4-1FBA-4757-B7F7-C930BC3C8E53}" type="presParOf" srcId="{DA27566B-FC7E-4F60-90BD-71209B9696BF}" destId="{22D939B6-E195-44D0-A7FA-68C8924A6E9B}" srcOrd="3" destOrd="0" presId="urn:microsoft.com/office/officeart/2008/layout/VerticalCurvedList"/>
    <dgm:cxn modelId="{0F6D3DFE-37D8-4114-9AE1-2EAC1E856E47}" type="presParOf" srcId="{8DE10A9A-075D-4D6B-A2BB-8072027D7140}" destId="{9BAB335F-D59F-43CF-8F00-DCE182D73EA2}" srcOrd="1" destOrd="0" presId="urn:microsoft.com/office/officeart/2008/layout/VerticalCurvedList"/>
    <dgm:cxn modelId="{CDE5E3F8-3E81-40DB-A018-89DCE0862F64}" type="presParOf" srcId="{8DE10A9A-075D-4D6B-A2BB-8072027D7140}" destId="{BD2E7930-4B77-4BE6-911E-A34060368327}" srcOrd="2" destOrd="0" presId="urn:microsoft.com/office/officeart/2008/layout/VerticalCurvedList"/>
    <dgm:cxn modelId="{8F185444-9426-4BDF-BB41-E418B41A7AF3}" type="presParOf" srcId="{BD2E7930-4B77-4BE6-911E-A34060368327}" destId="{25507BEB-E87E-434F-9A24-9E2116910392}" srcOrd="0" destOrd="0" presId="urn:microsoft.com/office/officeart/2008/layout/VerticalCurvedList"/>
    <dgm:cxn modelId="{C4FA7061-869D-4301-A2E8-BD2C3E2BC451}" type="presParOf" srcId="{8DE10A9A-075D-4D6B-A2BB-8072027D7140}" destId="{5533225F-745E-4353-9BEA-E57B510090E7}" srcOrd="3" destOrd="0" presId="urn:microsoft.com/office/officeart/2008/layout/VerticalCurvedList"/>
    <dgm:cxn modelId="{16CE99BB-A38C-4B67-9ACA-5235593B71A4}" type="presParOf" srcId="{8DE10A9A-075D-4D6B-A2BB-8072027D7140}" destId="{7DE809A4-FFFB-4996-A074-98E9DF3A60DD}" srcOrd="4" destOrd="0" presId="urn:microsoft.com/office/officeart/2008/layout/VerticalCurvedList"/>
    <dgm:cxn modelId="{8C3CF231-BDBE-4C6E-A48F-9E96D7B7D92E}" type="presParOf" srcId="{7DE809A4-FFFB-4996-A074-98E9DF3A60DD}" destId="{C4E3283E-F0A2-48E8-97AF-91ED19B61FA3}" srcOrd="0" destOrd="0" presId="urn:microsoft.com/office/officeart/2008/layout/VerticalCurvedList"/>
    <dgm:cxn modelId="{6552B391-A916-47FE-8508-DF46ED0AD140}" type="presParOf" srcId="{8DE10A9A-075D-4D6B-A2BB-8072027D7140}" destId="{ADD3BC69-7F97-4B3C-A6E2-9D4A2B50106F}" srcOrd="5" destOrd="0" presId="urn:microsoft.com/office/officeart/2008/layout/VerticalCurvedList"/>
    <dgm:cxn modelId="{8FE9C579-5E9D-482F-8BFC-21D67EA00ABF}" type="presParOf" srcId="{8DE10A9A-075D-4D6B-A2BB-8072027D7140}" destId="{AC988644-729E-4CD5-BEC2-C7C796D02704}" srcOrd="6" destOrd="0" presId="urn:microsoft.com/office/officeart/2008/layout/VerticalCurvedList"/>
    <dgm:cxn modelId="{93FACB8E-53C4-4F49-8E48-A6D9983BB58A}" type="presParOf" srcId="{AC988644-729E-4CD5-BEC2-C7C796D02704}" destId="{7A884F16-7858-445B-AA68-32F5A2414C73}" srcOrd="0" destOrd="0" presId="urn:microsoft.com/office/officeart/2008/layout/VerticalCurvedList"/>
    <dgm:cxn modelId="{B5C45A4B-C27E-4475-BC9F-0BA2DDA7E43B}" type="presParOf" srcId="{8DE10A9A-075D-4D6B-A2BB-8072027D7140}" destId="{BE6A2987-3D84-45B2-A117-EDD6415D4B07}" srcOrd="7" destOrd="0" presId="urn:microsoft.com/office/officeart/2008/layout/VerticalCurvedList"/>
    <dgm:cxn modelId="{17C2E9E7-30C0-4E82-A270-C9E2B5FAB960}" type="presParOf" srcId="{8DE10A9A-075D-4D6B-A2BB-8072027D7140}" destId="{4ED699E4-A26E-4144-BCA0-317D74208184}" srcOrd="8" destOrd="0" presId="urn:microsoft.com/office/officeart/2008/layout/VerticalCurvedList"/>
    <dgm:cxn modelId="{68D4D51B-BEE8-4204-AC58-C7DE969F6D07}" type="presParOf" srcId="{4ED699E4-A26E-4144-BCA0-317D74208184}" destId="{ABE5D509-3717-4BA0-AE74-3F8570192BD9}" srcOrd="0" destOrd="0" presId="urn:microsoft.com/office/officeart/2008/layout/VerticalCurvedList"/>
    <dgm:cxn modelId="{C0BE5DC2-D257-4071-AA4F-84EDF7C124F1}" type="presParOf" srcId="{8DE10A9A-075D-4D6B-A2BB-8072027D7140}" destId="{C0392DDB-92B7-4C43-8EF6-4618BB876C40}" srcOrd="9" destOrd="0" presId="urn:microsoft.com/office/officeart/2008/layout/VerticalCurvedList"/>
    <dgm:cxn modelId="{F31E3252-EABA-4473-ACBD-3863922188ED}" type="presParOf" srcId="{8DE10A9A-075D-4D6B-A2BB-8072027D7140}" destId="{4C413E72-AB84-49BD-AADB-5D06872E1CED}" srcOrd="10" destOrd="0" presId="urn:microsoft.com/office/officeart/2008/layout/VerticalCurvedList"/>
    <dgm:cxn modelId="{0BB421D4-8D45-4FCC-8426-A0688054B5D1}" type="presParOf" srcId="{4C413E72-AB84-49BD-AADB-5D06872E1CED}" destId="{FC514E16-8DFA-4B81-8BAD-92555208D53A}" srcOrd="0" destOrd="0" presId="urn:microsoft.com/office/officeart/2008/layout/VerticalCurvedList"/>
    <dgm:cxn modelId="{67507C83-FA4C-4D07-B45C-429E3F071A8E}" type="presParOf" srcId="{8DE10A9A-075D-4D6B-A2BB-8072027D7140}" destId="{98765925-AA48-46F2-989F-26E3DE3B17BC}" srcOrd="11" destOrd="0" presId="urn:microsoft.com/office/officeart/2008/layout/VerticalCurvedList"/>
    <dgm:cxn modelId="{61876EFC-7954-4435-BEF5-2FBD92B74657}" type="presParOf" srcId="{8DE10A9A-075D-4D6B-A2BB-8072027D7140}" destId="{02495CC6-BB7F-48A5-AD84-51B6DF86FCAA}" srcOrd="12" destOrd="0" presId="urn:microsoft.com/office/officeart/2008/layout/VerticalCurvedList"/>
    <dgm:cxn modelId="{653F40B5-F282-4E8F-AB91-4E7B6B6F0988}" type="presParOf" srcId="{02495CC6-BB7F-48A5-AD84-51B6DF86FCAA}" destId="{F6C49108-03A2-4967-B508-3FF046AC6234}" srcOrd="0" destOrd="0" presId="urn:microsoft.com/office/officeart/2008/layout/VerticalCurvedList"/>
    <dgm:cxn modelId="{6581F25E-4A34-4CA9-8E86-1CD445BBCFD7}" type="presParOf" srcId="{8DE10A9A-075D-4D6B-A2BB-8072027D7140}" destId="{62B680A1-0205-4850-A95F-B4A6351B8043}" srcOrd="13" destOrd="0" presId="urn:microsoft.com/office/officeart/2008/layout/VerticalCurvedList"/>
    <dgm:cxn modelId="{9EF5F7E8-88C4-42C6-B508-0216D4C4C49E}" type="presParOf" srcId="{8DE10A9A-075D-4D6B-A2BB-8072027D7140}" destId="{7613504A-BE6B-48B8-80DE-0A2BF1E56ACB}" srcOrd="14" destOrd="0" presId="urn:microsoft.com/office/officeart/2008/layout/VerticalCurvedList"/>
    <dgm:cxn modelId="{2E8C9032-2DA1-4DFC-9943-0B48F9E3F5FF}" type="presParOf" srcId="{7613504A-BE6B-48B8-80DE-0A2BF1E56ACB}" destId="{051B310D-E47D-413D-BBD9-A512C158072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3E849C-7B72-43B4-B3FA-38795D7BE21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28A688B-DB4C-470C-B586-1C8FE1C57567}">
      <dgm:prSet custT="1"/>
      <dgm:spPr/>
      <dgm:t>
        <a:bodyPr/>
        <a:lstStyle/>
        <a:p>
          <a:pPr rtl="0"/>
          <a:r>
            <a:rPr lang="ru-RU" sz="2000" b="1" i="1" u="sng" dirty="0" smtClean="0"/>
            <a:t>Цель:  - создание условий для развития у обучающихся интереса к финансовой грамотности и формирования правильного финансового поведения.</a:t>
          </a:r>
          <a:endParaRPr lang="ru-RU" sz="2000" dirty="0" smtClean="0"/>
        </a:p>
      </dgm:t>
    </dgm:pt>
    <dgm:pt modelId="{725AAB76-9103-457F-A700-250B9802FB48}" type="parTrans" cxnId="{F50679B5-9177-4DFD-88B5-A0C626E99942}">
      <dgm:prSet/>
      <dgm:spPr/>
      <dgm:t>
        <a:bodyPr/>
        <a:lstStyle/>
        <a:p>
          <a:endParaRPr lang="ru-RU" sz="2000"/>
        </a:p>
      </dgm:t>
    </dgm:pt>
    <dgm:pt modelId="{C8DA97C5-9DE0-43EC-8627-89777073D0A5}" type="sibTrans" cxnId="{F50679B5-9177-4DFD-88B5-A0C626E99942}">
      <dgm:prSet/>
      <dgm:spPr/>
      <dgm:t>
        <a:bodyPr/>
        <a:lstStyle/>
        <a:p>
          <a:endParaRPr lang="ru-RU" sz="2000"/>
        </a:p>
      </dgm:t>
    </dgm:pt>
    <dgm:pt modelId="{6F7E1E9E-51CD-4D83-A18E-41A12966A556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000" b="1" i="1" u="sng" dirty="0" smtClean="0">
              <a:latin typeface="Times New Roman" panose="02020603050405020304" pitchFamily="18" charset="0"/>
            </a:rPr>
            <a:t>Задачи:</a:t>
          </a:r>
          <a:r>
            <a:rPr lang="ru-RU" altLang="ru-RU" sz="2000" b="1" i="1" u="none" dirty="0" smtClean="0">
              <a:latin typeface="Times New Roman" panose="02020603050405020304" pitchFamily="18" charset="0"/>
            </a:rPr>
            <a:t>  </a:t>
          </a:r>
          <a:r>
            <a:rPr lang="ru-RU" altLang="ru-RU" sz="2000" dirty="0" smtClean="0">
              <a:latin typeface="Times New Roman" panose="02020603050405020304" pitchFamily="18" charset="0"/>
            </a:rPr>
            <a:t>- Способствовать расширению и усвоению знаний по основам финансовой грамотности.</a:t>
          </a:r>
          <a:endParaRPr lang="ru-RU" sz="2000" dirty="0" smtClean="0"/>
        </a:p>
      </dgm:t>
    </dgm:pt>
    <dgm:pt modelId="{3DCCE4DA-F6D0-49C4-BBE5-5D63656320A6}" type="parTrans" cxnId="{4093E55B-21FA-405D-A9C1-FA49C08E448F}">
      <dgm:prSet/>
      <dgm:spPr/>
      <dgm:t>
        <a:bodyPr/>
        <a:lstStyle/>
        <a:p>
          <a:endParaRPr lang="ru-RU" sz="2000"/>
        </a:p>
      </dgm:t>
    </dgm:pt>
    <dgm:pt modelId="{60540C74-C048-4C3B-B770-1A76BB897B2D}" type="sibTrans" cxnId="{4093E55B-21FA-405D-A9C1-FA49C08E448F}">
      <dgm:prSet/>
      <dgm:spPr/>
      <dgm:t>
        <a:bodyPr/>
        <a:lstStyle/>
        <a:p>
          <a:endParaRPr lang="ru-RU" sz="2000"/>
        </a:p>
      </dgm:t>
    </dgm:pt>
    <dgm:pt modelId="{D42849A6-CDBF-4F23-B8F2-EF3C1BFE8FE9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- Формировать умения самостоятельно применять знания в различных жизненных ситуациях.</a:t>
          </a:r>
        </a:p>
      </dgm:t>
    </dgm:pt>
    <dgm:pt modelId="{9CDA2E22-2796-48F5-8BE8-003B5AB7175D}" type="parTrans" cxnId="{8EAA120A-8B32-41C1-8FDF-64DD4670EFB0}">
      <dgm:prSet/>
      <dgm:spPr/>
      <dgm:t>
        <a:bodyPr/>
        <a:lstStyle/>
        <a:p>
          <a:endParaRPr lang="ru-RU" sz="2000"/>
        </a:p>
      </dgm:t>
    </dgm:pt>
    <dgm:pt modelId="{FA50FA82-2EA7-4F42-9210-F089B3D4B201}" type="sibTrans" cxnId="{8EAA120A-8B32-41C1-8FDF-64DD4670EFB0}">
      <dgm:prSet/>
      <dgm:spPr/>
      <dgm:t>
        <a:bodyPr/>
        <a:lstStyle/>
        <a:p>
          <a:endParaRPr lang="ru-RU" sz="2000"/>
        </a:p>
      </dgm:t>
    </dgm:pt>
    <dgm:pt modelId="{2982C4C7-C320-48EC-9991-48BDA6CFF56A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i="1" u="sng" dirty="0" smtClean="0"/>
            <a:t>   Целевая аудитория: </a:t>
          </a:r>
          <a:r>
            <a:rPr lang="ru-RU" sz="2000" dirty="0" smtClean="0"/>
            <a:t>учащиеся 5-7 классов, возможно привлечение родителей.</a:t>
          </a:r>
        </a:p>
      </dgm:t>
    </dgm:pt>
    <dgm:pt modelId="{BDCD2F11-134F-4E25-8DF0-99696048AAE7}" type="parTrans" cxnId="{C1CBC54F-5508-460D-AA3C-F886A3952D5D}">
      <dgm:prSet/>
      <dgm:spPr/>
      <dgm:t>
        <a:bodyPr/>
        <a:lstStyle/>
        <a:p>
          <a:endParaRPr lang="ru-RU" sz="2000"/>
        </a:p>
      </dgm:t>
    </dgm:pt>
    <dgm:pt modelId="{EACF94A7-AD3B-4AF5-96C9-94C5A5B8CB12}" type="sibTrans" cxnId="{C1CBC54F-5508-460D-AA3C-F886A3952D5D}">
      <dgm:prSet/>
      <dgm:spPr/>
      <dgm:t>
        <a:bodyPr/>
        <a:lstStyle/>
        <a:p>
          <a:endParaRPr lang="ru-RU" sz="2000"/>
        </a:p>
      </dgm:t>
    </dgm:pt>
    <dgm:pt modelId="{588D0B02-D3A0-46D1-8658-3186BF597195}">
      <dgm:prSet custT="1"/>
      <dgm:spPr/>
      <dgm:t>
        <a:bodyPr/>
        <a:lstStyle/>
        <a:p>
          <a:endParaRPr lang="ru-RU" sz="2000"/>
        </a:p>
      </dgm:t>
    </dgm:pt>
    <dgm:pt modelId="{0FE4196E-250E-423E-B071-B5FFA9B5559F}" type="parTrans" cxnId="{43477F16-9F10-417F-8691-9BE120F6A791}">
      <dgm:prSet/>
      <dgm:spPr/>
      <dgm:t>
        <a:bodyPr/>
        <a:lstStyle/>
        <a:p>
          <a:endParaRPr lang="ru-RU" sz="2000"/>
        </a:p>
      </dgm:t>
    </dgm:pt>
    <dgm:pt modelId="{AFC123AF-6701-4EBB-B1A8-EA97F0A62F68}" type="sibTrans" cxnId="{43477F16-9F10-417F-8691-9BE120F6A791}">
      <dgm:prSet/>
      <dgm:spPr/>
      <dgm:t>
        <a:bodyPr/>
        <a:lstStyle/>
        <a:p>
          <a:endParaRPr lang="ru-RU" sz="2000"/>
        </a:p>
      </dgm:t>
    </dgm:pt>
    <dgm:pt modelId="{0671F7CB-7A6D-430B-B990-5C84FECFC160}">
      <dgm:prSet custT="1"/>
      <dgm:spPr/>
      <dgm:t>
        <a:bodyPr/>
        <a:lstStyle/>
        <a:p>
          <a:endParaRPr lang="ru-RU" sz="2000"/>
        </a:p>
      </dgm:t>
    </dgm:pt>
    <dgm:pt modelId="{040CCC2E-83CC-40A9-B7CA-3796873048E2}" type="parTrans" cxnId="{375555B6-2DA1-4B43-A6C8-F3483EFFA9E1}">
      <dgm:prSet/>
      <dgm:spPr/>
      <dgm:t>
        <a:bodyPr/>
        <a:lstStyle/>
        <a:p>
          <a:endParaRPr lang="ru-RU" sz="2000"/>
        </a:p>
      </dgm:t>
    </dgm:pt>
    <dgm:pt modelId="{8E91DE69-CBF4-4A5F-BA4C-61EB70D893F5}" type="sibTrans" cxnId="{375555B6-2DA1-4B43-A6C8-F3483EFFA9E1}">
      <dgm:prSet/>
      <dgm:spPr/>
      <dgm:t>
        <a:bodyPr/>
        <a:lstStyle/>
        <a:p>
          <a:endParaRPr lang="ru-RU" sz="2000"/>
        </a:p>
      </dgm:t>
    </dgm:pt>
    <dgm:pt modelId="{92BA93BB-94E9-4900-AA35-B4177F83B983}">
      <dgm:prSet custT="1"/>
      <dgm:spPr/>
      <dgm:t>
        <a:bodyPr/>
        <a:lstStyle/>
        <a:p>
          <a:endParaRPr lang="ru-RU" sz="2000"/>
        </a:p>
      </dgm:t>
    </dgm:pt>
    <dgm:pt modelId="{95D3EB51-E679-43B7-8925-C0BBD69AF029}" type="parTrans" cxnId="{E77AE960-4732-4510-B313-C4EF98C9A66B}">
      <dgm:prSet/>
      <dgm:spPr/>
      <dgm:t>
        <a:bodyPr/>
        <a:lstStyle/>
        <a:p>
          <a:endParaRPr lang="ru-RU" sz="2000"/>
        </a:p>
      </dgm:t>
    </dgm:pt>
    <dgm:pt modelId="{1F293EA7-4157-470E-BE58-5EF82F98B3B1}" type="sibTrans" cxnId="{E77AE960-4732-4510-B313-C4EF98C9A66B}">
      <dgm:prSet/>
      <dgm:spPr/>
      <dgm:t>
        <a:bodyPr/>
        <a:lstStyle/>
        <a:p>
          <a:endParaRPr lang="ru-RU" sz="2000"/>
        </a:p>
      </dgm:t>
    </dgm:pt>
    <dgm:pt modelId="{726F0D49-1D5B-4D1D-8CD0-D8BF9A7658A7}">
      <dgm:prSet custT="1"/>
      <dgm:spPr/>
      <dgm:t>
        <a:bodyPr/>
        <a:lstStyle/>
        <a:p>
          <a:endParaRPr lang="ru-RU" sz="2000" dirty="0"/>
        </a:p>
      </dgm:t>
    </dgm:pt>
    <dgm:pt modelId="{AFAB1220-6640-4F6A-9710-130CED9305CB}" type="parTrans" cxnId="{C2A7C5B3-BE7C-477B-A2BE-9DB592441DB6}">
      <dgm:prSet/>
      <dgm:spPr/>
      <dgm:t>
        <a:bodyPr/>
        <a:lstStyle/>
        <a:p>
          <a:endParaRPr lang="ru-RU" sz="2000"/>
        </a:p>
      </dgm:t>
    </dgm:pt>
    <dgm:pt modelId="{9416B44F-E82E-4D85-A110-2CB000210ED6}" type="sibTrans" cxnId="{C2A7C5B3-BE7C-477B-A2BE-9DB592441DB6}">
      <dgm:prSet/>
      <dgm:spPr/>
      <dgm:t>
        <a:bodyPr/>
        <a:lstStyle/>
        <a:p>
          <a:endParaRPr lang="ru-RU" sz="2000"/>
        </a:p>
      </dgm:t>
    </dgm:pt>
    <dgm:pt modelId="{05F63E21-EDFF-4EF2-B450-2EC9CA8D865B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- Научить рационально использовать денежные средства.</a:t>
          </a:r>
        </a:p>
      </dgm:t>
    </dgm:pt>
    <dgm:pt modelId="{2E335460-81A6-4CF0-B855-300689381817}" type="parTrans" cxnId="{2D5E6597-9E4F-4504-9D90-40819F07F46F}">
      <dgm:prSet/>
      <dgm:spPr/>
      <dgm:t>
        <a:bodyPr/>
        <a:lstStyle/>
        <a:p>
          <a:endParaRPr lang="ru-RU" sz="2000"/>
        </a:p>
      </dgm:t>
    </dgm:pt>
    <dgm:pt modelId="{8244A728-AC28-4DFC-A16E-44DFDD7E7C4C}" type="sibTrans" cxnId="{2D5E6597-9E4F-4504-9D90-40819F07F46F}">
      <dgm:prSet/>
      <dgm:spPr/>
      <dgm:t>
        <a:bodyPr/>
        <a:lstStyle/>
        <a:p>
          <a:endParaRPr lang="ru-RU" sz="2000"/>
        </a:p>
      </dgm:t>
    </dgm:pt>
    <dgm:pt modelId="{F27B3771-D225-47DB-A9C6-FE0FD2A7D1AC}">
      <dgm:prSet custT="1"/>
      <dgm:spPr/>
      <dgm:t>
        <a:bodyPr/>
        <a:lstStyle/>
        <a:p>
          <a:pPr marL="0" marR="0" lvl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i="1" u="sng" dirty="0" smtClean="0"/>
            <a:t>Оборудование: </a:t>
          </a:r>
          <a:r>
            <a:rPr lang="ru-RU" sz="2000" dirty="0" smtClean="0"/>
            <a:t>маршрутный лист, дидактический материал по станциям.</a:t>
          </a:r>
        </a:p>
      </dgm:t>
    </dgm:pt>
    <dgm:pt modelId="{2F1E8F93-197F-4235-9BB6-6A0B6AA6C309}" type="parTrans" cxnId="{4154FD70-0595-40CD-95B1-D1187EA05A3F}">
      <dgm:prSet/>
      <dgm:spPr/>
      <dgm:t>
        <a:bodyPr/>
        <a:lstStyle/>
        <a:p>
          <a:endParaRPr lang="ru-RU" sz="2000"/>
        </a:p>
      </dgm:t>
    </dgm:pt>
    <dgm:pt modelId="{D8E6D111-0335-44D6-8CBA-07F71F59CD81}" type="sibTrans" cxnId="{4154FD70-0595-40CD-95B1-D1187EA05A3F}">
      <dgm:prSet/>
      <dgm:spPr/>
      <dgm:t>
        <a:bodyPr/>
        <a:lstStyle/>
        <a:p>
          <a:endParaRPr lang="ru-RU" sz="2000"/>
        </a:p>
      </dgm:t>
    </dgm:pt>
    <dgm:pt modelId="{0523330F-4FDE-4BA2-86E1-78981104F2B3}">
      <dgm:prSet custT="1"/>
      <dgm:spPr/>
      <dgm:t>
        <a:bodyPr/>
        <a:lstStyle/>
        <a:p>
          <a:endParaRPr lang="ru-RU" sz="2000"/>
        </a:p>
      </dgm:t>
    </dgm:pt>
    <dgm:pt modelId="{2EFF9529-10F2-4800-B537-812BAB01380C}" type="parTrans" cxnId="{D3748AE5-C6FA-43B9-A21E-AAB5927CA7B3}">
      <dgm:prSet/>
      <dgm:spPr/>
      <dgm:t>
        <a:bodyPr/>
        <a:lstStyle/>
        <a:p>
          <a:endParaRPr lang="ru-RU" sz="2000"/>
        </a:p>
      </dgm:t>
    </dgm:pt>
    <dgm:pt modelId="{FD877E2A-6A4C-43AE-92CB-FA3013EB25CD}" type="sibTrans" cxnId="{D3748AE5-C6FA-43B9-A21E-AAB5927CA7B3}">
      <dgm:prSet/>
      <dgm:spPr/>
      <dgm:t>
        <a:bodyPr/>
        <a:lstStyle/>
        <a:p>
          <a:endParaRPr lang="ru-RU" sz="2000"/>
        </a:p>
      </dgm:t>
    </dgm:pt>
    <dgm:pt modelId="{298FE18A-15B9-4D75-AD2A-8D1883448A0A}">
      <dgm:prSet custT="1"/>
      <dgm:spPr/>
      <dgm:t>
        <a:bodyPr/>
        <a:lstStyle/>
        <a:p>
          <a:endParaRPr lang="ru-RU" sz="2000" dirty="0"/>
        </a:p>
      </dgm:t>
    </dgm:pt>
    <dgm:pt modelId="{D7A5491B-D243-4F53-B84C-A6CAAEDBFBF4}" type="parTrans" cxnId="{FF656ABA-C854-4E16-9874-5B1808BF6AE2}">
      <dgm:prSet/>
      <dgm:spPr/>
      <dgm:t>
        <a:bodyPr/>
        <a:lstStyle/>
        <a:p>
          <a:endParaRPr lang="ru-RU" sz="2000"/>
        </a:p>
      </dgm:t>
    </dgm:pt>
    <dgm:pt modelId="{88CCC293-46BA-4E9D-AA09-F8FB4A7163EA}" type="sibTrans" cxnId="{FF656ABA-C854-4E16-9874-5B1808BF6AE2}">
      <dgm:prSet/>
      <dgm:spPr/>
      <dgm:t>
        <a:bodyPr/>
        <a:lstStyle/>
        <a:p>
          <a:endParaRPr lang="ru-RU" sz="2000"/>
        </a:p>
      </dgm:t>
    </dgm:pt>
    <dgm:pt modelId="{174839C3-7DE8-4282-82C6-A58D3E97C984}">
      <dgm:prSet custT="1"/>
      <dgm:spPr/>
      <dgm:t>
        <a:bodyPr/>
        <a:lstStyle/>
        <a:p>
          <a:endParaRPr lang="ru-RU" sz="2000" dirty="0"/>
        </a:p>
      </dgm:t>
    </dgm:pt>
    <dgm:pt modelId="{DBA5BBD4-8597-4E95-BEA6-736E41EC2AB8}" type="parTrans" cxnId="{3FD6D413-1903-4B0B-83F6-91F709CAB887}">
      <dgm:prSet/>
      <dgm:spPr/>
      <dgm:t>
        <a:bodyPr/>
        <a:lstStyle/>
        <a:p>
          <a:endParaRPr lang="ru-RU" sz="2000"/>
        </a:p>
      </dgm:t>
    </dgm:pt>
    <dgm:pt modelId="{A04C6762-2F1F-46E6-B9C4-8A54F652F05D}" type="sibTrans" cxnId="{3FD6D413-1903-4B0B-83F6-91F709CAB887}">
      <dgm:prSet/>
      <dgm:spPr/>
      <dgm:t>
        <a:bodyPr/>
        <a:lstStyle/>
        <a:p>
          <a:endParaRPr lang="ru-RU" sz="2000"/>
        </a:p>
      </dgm:t>
    </dgm:pt>
    <dgm:pt modelId="{687BD3A0-0D98-4C88-A7E6-0F3B006DE83C}">
      <dgm:prSet custT="1"/>
      <dgm:spPr/>
      <dgm:t>
        <a:bodyPr/>
        <a:lstStyle/>
        <a:p>
          <a:r>
            <a:rPr lang="ru-RU" sz="2000" b="1" i="1" u="sng" dirty="0" smtClean="0"/>
            <a:t>Практическая значимость: </a:t>
          </a:r>
          <a:r>
            <a:rPr lang="ru-RU" sz="2000" dirty="0" smtClean="0"/>
            <a:t>данный квест направлен на закрепление и обобщение знаний и умений по теме «управление финансами», на примере расходов и доходов семьи.</a:t>
          </a:r>
        </a:p>
      </dgm:t>
    </dgm:pt>
    <dgm:pt modelId="{AF6C4430-12EC-4D2D-9B81-D5DE034E9495}" type="parTrans" cxnId="{5E1C98BC-4F01-42B4-AB31-38B38C8CE247}">
      <dgm:prSet/>
      <dgm:spPr/>
      <dgm:t>
        <a:bodyPr/>
        <a:lstStyle/>
        <a:p>
          <a:endParaRPr lang="ru-RU" sz="2000"/>
        </a:p>
      </dgm:t>
    </dgm:pt>
    <dgm:pt modelId="{389703CC-8FAA-48C3-A688-7154E36A5B92}" type="sibTrans" cxnId="{5E1C98BC-4F01-42B4-AB31-38B38C8CE247}">
      <dgm:prSet/>
      <dgm:spPr/>
      <dgm:t>
        <a:bodyPr/>
        <a:lstStyle/>
        <a:p>
          <a:endParaRPr lang="ru-RU" sz="2000"/>
        </a:p>
      </dgm:t>
    </dgm:pt>
    <dgm:pt modelId="{6BD84C43-58D9-4B10-A3F7-7F8AFF9A4B2C}">
      <dgm:prSet custT="1"/>
      <dgm:spPr/>
      <dgm:t>
        <a:bodyPr/>
        <a:lstStyle/>
        <a:p>
          <a:endParaRPr lang="ru-RU" sz="2000" dirty="0" smtClean="0"/>
        </a:p>
      </dgm:t>
    </dgm:pt>
    <dgm:pt modelId="{F28110AD-8AEC-44D2-9876-AFC62324F4DD}" type="parTrans" cxnId="{9E69B7D3-9CE9-4E78-9A0E-6AA440C2B9CC}">
      <dgm:prSet/>
      <dgm:spPr/>
      <dgm:t>
        <a:bodyPr/>
        <a:lstStyle/>
        <a:p>
          <a:endParaRPr lang="ru-RU" sz="2000"/>
        </a:p>
      </dgm:t>
    </dgm:pt>
    <dgm:pt modelId="{CB06DED1-899A-4874-9C0F-D287FCD6184C}" type="sibTrans" cxnId="{9E69B7D3-9CE9-4E78-9A0E-6AA440C2B9CC}">
      <dgm:prSet/>
      <dgm:spPr/>
      <dgm:t>
        <a:bodyPr/>
        <a:lstStyle/>
        <a:p>
          <a:endParaRPr lang="ru-RU" sz="2000"/>
        </a:p>
      </dgm:t>
    </dgm:pt>
    <dgm:pt modelId="{6806E2E8-7EFB-40DC-AB1E-8CF544209F8A}" type="pres">
      <dgm:prSet presAssocID="{5A3E849C-7B72-43B4-B3FA-38795D7BE21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DE10A9A-075D-4D6B-A2BB-8072027D7140}" type="pres">
      <dgm:prSet presAssocID="{5A3E849C-7B72-43B4-B3FA-38795D7BE217}" presName="Name1" presStyleCnt="0"/>
      <dgm:spPr/>
    </dgm:pt>
    <dgm:pt modelId="{DA27566B-FC7E-4F60-90BD-71209B9696BF}" type="pres">
      <dgm:prSet presAssocID="{5A3E849C-7B72-43B4-B3FA-38795D7BE217}" presName="cycle" presStyleCnt="0"/>
      <dgm:spPr/>
    </dgm:pt>
    <dgm:pt modelId="{E7586F6B-29B3-44B8-AAA3-DBC27F98AE09}" type="pres">
      <dgm:prSet presAssocID="{5A3E849C-7B72-43B4-B3FA-38795D7BE217}" presName="srcNode" presStyleLbl="node1" presStyleIdx="0" presStyleCnt="7"/>
      <dgm:spPr/>
    </dgm:pt>
    <dgm:pt modelId="{F4308F24-C371-49BD-8627-83768D0E6855}" type="pres">
      <dgm:prSet presAssocID="{5A3E849C-7B72-43B4-B3FA-38795D7BE217}" presName="conn" presStyleLbl="parChTrans1D2" presStyleIdx="0" presStyleCnt="1"/>
      <dgm:spPr/>
      <dgm:t>
        <a:bodyPr/>
        <a:lstStyle/>
        <a:p>
          <a:endParaRPr lang="ru-RU"/>
        </a:p>
      </dgm:t>
    </dgm:pt>
    <dgm:pt modelId="{F5D8AD64-2642-4A1A-A493-1237A7AC8EEE}" type="pres">
      <dgm:prSet presAssocID="{5A3E849C-7B72-43B4-B3FA-38795D7BE217}" presName="extraNode" presStyleLbl="node1" presStyleIdx="0" presStyleCnt="7"/>
      <dgm:spPr/>
    </dgm:pt>
    <dgm:pt modelId="{22D939B6-E195-44D0-A7FA-68C8924A6E9B}" type="pres">
      <dgm:prSet presAssocID="{5A3E849C-7B72-43B4-B3FA-38795D7BE217}" presName="dstNode" presStyleLbl="node1" presStyleIdx="0" presStyleCnt="7"/>
      <dgm:spPr/>
    </dgm:pt>
    <dgm:pt modelId="{9BAB335F-D59F-43CF-8F00-DCE182D73EA2}" type="pres">
      <dgm:prSet presAssocID="{528A688B-DB4C-470C-B586-1C8FE1C57567}" presName="text_1" presStyleLbl="node1" presStyleIdx="0" presStyleCnt="7" custScaleX="98865" custScaleY="136118" custLinFactNeighborX="-231" custLinFactNeighborY="-29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E7930-4B77-4BE6-911E-A34060368327}" type="pres">
      <dgm:prSet presAssocID="{528A688B-DB4C-470C-B586-1C8FE1C57567}" presName="accent_1" presStyleCnt="0"/>
      <dgm:spPr/>
    </dgm:pt>
    <dgm:pt modelId="{25507BEB-E87E-434F-9A24-9E2116910392}" type="pres">
      <dgm:prSet presAssocID="{528A688B-DB4C-470C-B586-1C8FE1C57567}" presName="accentRepeatNode" presStyleLbl="solidFgAcc1" presStyleIdx="0" presStyleCnt="7" custLinFactNeighborX="-30113" custLinFactNeighborY="2295"/>
      <dgm:spPr>
        <a:prstGeom prst="irregularSeal1">
          <a:avLst/>
        </a:prstGeom>
        <a:solidFill>
          <a:schemeClr val="bg1"/>
        </a:solidFill>
      </dgm:spPr>
      <dgm:t>
        <a:bodyPr/>
        <a:lstStyle/>
        <a:p>
          <a:endParaRPr lang="ru-RU"/>
        </a:p>
      </dgm:t>
    </dgm:pt>
    <dgm:pt modelId="{5533225F-745E-4353-9BEA-E57B510090E7}" type="pres">
      <dgm:prSet presAssocID="{6F7E1E9E-51CD-4D83-A18E-41A12966A556}" presName="text_2" presStyleLbl="node1" presStyleIdx="1" presStyleCnt="7" custScaleX="100504" custScaleY="105181" custLinFactNeighborX="653" custLinFactNeighborY="-24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809A4-FFFB-4996-A074-98E9DF3A60DD}" type="pres">
      <dgm:prSet presAssocID="{6F7E1E9E-51CD-4D83-A18E-41A12966A556}" presName="accent_2" presStyleCnt="0"/>
      <dgm:spPr/>
    </dgm:pt>
    <dgm:pt modelId="{C4E3283E-F0A2-48E8-97AF-91ED19B61FA3}" type="pres">
      <dgm:prSet presAssocID="{6F7E1E9E-51CD-4D83-A18E-41A12966A556}" presName="accentRepeatNode" presStyleLbl="solidFgAcc1" presStyleIdx="1" presStyleCnt="7" custLinFactNeighborX="-33685" custLinFactNeighborY="-11713"/>
      <dgm:spPr>
        <a:prstGeom prst="irregularSeal1">
          <a:avLst/>
        </a:prstGeom>
      </dgm:spPr>
      <dgm:t>
        <a:bodyPr/>
        <a:lstStyle/>
        <a:p>
          <a:endParaRPr lang="ru-RU"/>
        </a:p>
      </dgm:t>
    </dgm:pt>
    <dgm:pt modelId="{ADD3BC69-7F97-4B3C-A6E2-9D4A2B50106F}" type="pres">
      <dgm:prSet presAssocID="{D42849A6-CDBF-4F23-B8F2-EF3C1BFE8FE9}" presName="text_3" presStyleLbl="node1" presStyleIdx="2" presStyleCnt="7" custScaleY="126499" custLinFactNeighborX="727" custLinFactNeighborY="-48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88644-729E-4CD5-BEC2-C7C796D02704}" type="pres">
      <dgm:prSet presAssocID="{D42849A6-CDBF-4F23-B8F2-EF3C1BFE8FE9}" presName="accent_3" presStyleCnt="0"/>
      <dgm:spPr/>
    </dgm:pt>
    <dgm:pt modelId="{7A884F16-7858-445B-AA68-32F5A2414C73}" type="pres">
      <dgm:prSet presAssocID="{D42849A6-CDBF-4F23-B8F2-EF3C1BFE8FE9}" presName="accentRepeatNode" presStyleLbl="solidFgAcc1" presStyleIdx="2" presStyleCnt="7" custLinFactNeighborX="22951" custLinFactNeighborY="-43608"/>
      <dgm:spPr>
        <a:prstGeom prst="sun">
          <a:avLst/>
        </a:prstGeom>
      </dgm:spPr>
      <dgm:t>
        <a:bodyPr/>
        <a:lstStyle/>
        <a:p>
          <a:endParaRPr lang="ru-RU"/>
        </a:p>
      </dgm:t>
    </dgm:pt>
    <dgm:pt modelId="{BE6A2987-3D84-45B2-A117-EDD6415D4B07}" type="pres">
      <dgm:prSet presAssocID="{05F63E21-EDFF-4EF2-B450-2EC9CA8D865B}" presName="text_4" presStyleLbl="node1" presStyleIdx="3" presStyleCnt="7" custScaleY="105037" custLinFactNeighborX="630" custLinFactNeighborY="-40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D699E4-A26E-4144-BCA0-317D74208184}" type="pres">
      <dgm:prSet presAssocID="{05F63E21-EDFF-4EF2-B450-2EC9CA8D865B}" presName="accent_4" presStyleCnt="0"/>
      <dgm:spPr/>
    </dgm:pt>
    <dgm:pt modelId="{ABE5D509-3717-4BA0-AE74-3F8570192BD9}" type="pres">
      <dgm:prSet presAssocID="{05F63E21-EDFF-4EF2-B450-2EC9CA8D865B}" presName="accentRepeatNode" presStyleLbl="solidFgAcc1" presStyleIdx="3" presStyleCnt="7" custLinFactNeighborX="33906" custLinFactNeighborY="-34427"/>
      <dgm:spPr>
        <a:prstGeom prst="sun">
          <a:avLst/>
        </a:prstGeom>
      </dgm:spPr>
      <dgm:t>
        <a:bodyPr/>
        <a:lstStyle/>
        <a:p>
          <a:endParaRPr lang="ru-RU"/>
        </a:p>
      </dgm:t>
    </dgm:pt>
    <dgm:pt modelId="{C0392DDB-92B7-4C43-8EF6-4618BB876C40}" type="pres">
      <dgm:prSet presAssocID="{2982C4C7-C320-48EC-9991-48BDA6CFF56A}" presName="text_5" presStyleLbl="node1" presStyleIdx="4" presStyleCnt="7" custLinFactNeighborX="626" custLinFactNeighborY="-51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413E72-AB84-49BD-AADB-5D06872E1CED}" type="pres">
      <dgm:prSet presAssocID="{2982C4C7-C320-48EC-9991-48BDA6CFF56A}" presName="accent_5" presStyleCnt="0"/>
      <dgm:spPr/>
    </dgm:pt>
    <dgm:pt modelId="{FC514E16-8DFA-4B81-8BAD-92555208D53A}" type="pres">
      <dgm:prSet presAssocID="{2982C4C7-C320-48EC-9991-48BDA6CFF56A}" presName="accentRepeatNode" presStyleLbl="solidFgAcc1" presStyleIdx="4" presStyleCnt="7" custLinFactNeighborX="46582" custLinFactNeighborY="-39017"/>
      <dgm:spPr>
        <a:prstGeom prst="sun">
          <a:avLst/>
        </a:prstGeom>
      </dgm:spPr>
    </dgm:pt>
    <dgm:pt modelId="{98765925-AA48-46F2-989F-26E3DE3B17BC}" type="pres">
      <dgm:prSet presAssocID="{F27B3771-D225-47DB-A9C6-FE0FD2A7D1AC}" presName="text_6" presStyleLbl="node1" presStyleIdx="5" presStyleCnt="7" custScaleX="89739" custLinFactNeighborX="-3139" custLinFactNeighborY="-71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495CC6-BB7F-48A5-AD84-51B6DF86FCAA}" type="pres">
      <dgm:prSet presAssocID="{F27B3771-D225-47DB-A9C6-FE0FD2A7D1AC}" presName="accent_6" presStyleCnt="0"/>
      <dgm:spPr/>
    </dgm:pt>
    <dgm:pt modelId="{F6C49108-03A2-4967-B508-3FF046AC6234}" type="pres">
      <dgm:prSet presAssocID="{F27B3771-D225-47DB-A9C6-FE0FD2A7D1AC}" presName="accentRepeatNode" presStyleLbl="solidFgAcc1" presStyleIdx="5" presStyleCnt="7" custLinFactNeighborX="-18754" custLinFactNeighborY="-55083"/>
      <dgm:spPr>
        <a:prstGeom prst="irregularSeal1">
          <a:avLst/>
        </a:prstGeom>
      </dgm:spPr>
      <dgm:t>
        <a:bodyPr/>
        <a:lstStyle/>
        <a:p>
          <a:endParaRPr lang="ru-RU"/>
        </a:p>
      </dgm:t>
    </dgm:pt>
    <dgm:pt modelId="{62B680A1-0205-4850-A95F-B4A6351B8043}" type="pres">
      <dgm:prSet presAssocID="{687BD3A0-0D98-4C88-A7E6-0F3B006DE83C}" presName="text_7" presStyleLbl="node1" presStyleIdx="6" presStyleCnt="7" custScaleX="101182" custScaleY="250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3504A-BE6B-48B8-80DE-0A2BF1E56ACB}" type="pres">
      <dgm:prSet presAssocID="{687BD3A0-0D98-4C88-A7E6-0F3B006DE83C}" presName="accent_7" presStyleCnt="0"/>
      <dgm:spPr/>
    </dgm:pt>
    <dgm:pt modelId="{051B310D-E47D-413D-BBD9-A512C1580722}" type="pres">
      <dgm:prSet presAssocID="{687BD3A0-0D98-4C88-A7E6-0F3B006DE83C}" presName="accentRepeatNode" presStyleLbl="solidFgAcc1" presStyleIdx="6" presStyleCnt="7" custLinFactNeighborX="-30113" custLinFactNeighborY="-6885"/>
      <dgm:spPr>
        <a:prstGeom prst="irregularSeal1">
          <a:avLst/>
        </a:prstGeom>
      </dgm:spPr>
      <dgm:t>
        <a:bodyPr/>
        <a:lstStyle/>
        <a:p>
          <a:endParaRPr lang="ru-RU"/>
        </a:p>
      </dgm:t>
    </dgm:pt>
  </dgm:ptLst>
  <dgm:cxnLst>
    <dgm:cxn modelId="{AFB51B91-32B7-4AD2-9F4C-E03524B2B258}" type="presOf" srcId="{5A3E849C-7B72-43B4-B3FA-38795D7BE217}" destId="{6806E2E8-7EFB-40DC-AB1E-8CF544209F8A}" srcOrd="0" destOrd="0" presId="urn:microsoft.com/office/officeart/2008/layout/VerticalCurvedList"/>
    <dgm:cxn modelId="{2D5E6597-9E4F-4504-9D90-40819F07F46F}" srcId="{5A3E849C-7B72-43B4-B3FA-38795D7BE217}" destId="{05F63E21-EDFF-4EF2-B450-2EC9CA8D865B}" srcOrd="3" destOrd="0" parTransId="{2E335460-81A6-4CF0-B855-300689381817}" sibTransId="{8244A728-AC28-4DFC-A16E-44DFDD7E7C4C}"/>
    <dgm:cxn modelId="{D3748AE5-C6FA-43B9-A21E-AAB5927CA7B3}" srcId="{5A3E849C-7B72-43B4-B3FA-38795D7BE217}" destId="{0523330F-4FDE-4BA2-86E1-78981104F2B3}" srcOrd="9" destOrd="0" parTransId="{2EFF9529-10F2-4800-B537-812BAB01380C}" sibTransId="{FD877E2A-6A4C-43AE-92CB-FA3013EB25CD}"/>
    <dgm:cxn modelId="{3914FD6A-1B7C-48EC-AA19-B2D1841F8117}" type="presOf" srcId="{D42849A6-CDBF-4F23-B8F2-EF3C1BFE8FE9}" destId="{ADD3BC69-7F97-4B3C-A6E2-9D4A2B50106F}" srcOrd="0" destOrd="0" presId="urn:microsoft.com/office/officeart/2008/layout/VerticalCurvedList"/>
    <dgm:cxn modelId="{3FD6D413-1903-4B0B-83F6-91F709CAB887}" srcId="{5A3E849C-7B72-43B4-B3FA-38795D7BE217}" destId="{174839C3-7DE8-4282-82C6-A58D3E97C984}" srcOrd="8" destOrd="0" parTransId="{DBA5BBD4-8597-4E95-BEA6-736E41EC2AB8}" sibTransId="{A04C6762-2F1F-46E6-B9C4-8A54F652F05D}"/>
    <dgm:cxn modelId="{F50679B5-9177-4DFD-88B5-A0C626E99942}" srcId="{5A3E849C-7B72-43B4-B3FA-38795D7BE217}" destId="{528A688B-DB4C-470C-B586-1C8FE1C57567}" srcOrd="0" destOrd="0" parTransId="{725AAB76-9103-457F-A700-250B9802FB48}" sibTransId="{C8DA97C5-9DE0-43EC-8627-89777073D0A5}"/>
    <dgm:cxn modelId="{8EAA120A-8B32-41C1-8FDF-64DD4670EFB0}" srcId="{5A3E849C-7B72-43B4-B3FA-38795D7BE217}" destId="{D42849A6-CDBF-4F23-B8F2-EF3C1BFE8FE9}" srcOrd="2" destOrd="0" parTransId="{9CDA2E22-2796-48F5-8BE8-003B5AB7175D}" sibTransId="{FA50FA82-2EA7-4F42-9210-F089B3D4B201}"/>
    <dgm:cxn modelId="{9E69B7D3-9CE9-4E78-9A0E-6AA440C2B9CC}" srcId="{5A3E849C-7B72-43B4-B3FA-38795D7BE217}" destId="{6BD84C43-58D9-4B10-A3F7-7F8AFF9A4B2C}" srcOrd="7" destOrd="0" parTransId="{F28110AD-8AEC-44D2-9876-AFC62324F4DD}" sibTransId="{CB06DED1-899A-4874-9C0F-D287FCD6184C}"/>
    <dgm:cxn modelId="{E77AE960-4732-4510-B313-C4EF98C9A66B}" srcId="{5A3E849C-7B72-43B4-B3FA-38795D7BE217}" destId="{92BA93BB-94E9-4900-AA35-B4177F83B983}" srcOrd="11" destOrd="0" parTransId="{95D3EB51-E679-43B7-8925-C0BBD69AF029}" sibTransId="{1F293EA7-4157-470E-BE58-5EF82F98B3B1}"/>
    <dgm:cxn modelId="{1D7CC85D-C7E8-4DA8-ABA8-76F9844FE4A4}" type="presOf" srcId="{05F63E21-EDFF-4EF2-B450-2EC9CA8D865B}" destId="{BE6A2987-3D84-45B2-A117-EDD6415D4B07}" srcOrd="0" destOrd="0" presId="urn:microsoft.com/office/officeart/2008/layout/VerticalCurvedList"/>
    <dgm:cxn modelId="{C2A7C5B3-BE7C-477B-A2BE-9DB592441DB6}" srcId="{5A3E849C-7B72-43B4-B3FA-38795D7BE217}" destId="{726F0D49-1D5B-4D1D-8CD0-D8BF9A7658A7}" srcOrd="12" destOrd="0" parTransId="{AFAB1220-6640-4F6A-9710-130CED9305CB}" sibTransId="{9416B44F-E82E-4D85-A110-2CB000210ED6}"/>
    <dgm:cxn modelId="{FF656ABA-C854-4E16-9874-5B1808BF6AE2}" srcId="{5A3E849C-7B72-43B4-B3FA-38795D7BE217}" destId="{298FE18A-15B9-4D75-AD2A-8D1883448A0A}" srcOrd="10" destOrd="0" parTransId="{D7A5491B-D243-4F53-B84C-A6CAAEDBFBF4}" sibTransId="{88CCC293-46BA-4E9D-AA09-F8FB4A7163EA}"/>
    <dgm:cxn modelId="{B3382DB7-40DA-4D9F-B663-428E2D38A132}" type="presOf" srcId="{528A688B-DB4C-470C-B586-1C8FE1C57567}" destId="{9BAB335F-D59F-43CF-8F00-DCE182D73EA2}" srcOrd="0" destOrd="0" presId="urn:microsoft.com/office/officeart/2008/layout/VerticalCurvedList"/>
    <dgm:cxn modelId="{4154FD70-0595-40CD-95B1-D1187EA05A3F}" srcId="{5A3E849C-7B72-43B4-B3FA-38795D7BE217}" destId="{F27B3771-D225-47DB-A9C6-FE0FD2A7D1AC}" srcOrd="5" destOrd="0" parTransId="{2F1E8F93-197F-4235-9BB6-6A0B6AA6C309}" sibTransId="{D8E6D111-0335-44D6-8CBA-07F71F59CD81}"/>
    <dgm:cxn modelId="{4093E55B-21FA-405D-A9C1-FA49C08E448F}" srcId="{5A3E849C-7B72-43B4-B3FA-38795D7BE217}" destId="{6F7E1E9E-51CD-4D83-A18E-41A12966A556}" srcOrd="1" destOrd="0" parTransId="{3DCCE4DA-F6D0-49C4-BBE5-5D63656320A6}" sibTransId="{60540C74-C048-4C3B-B770-1A76BB897B2D}"/>
    <dgm:cxn modelId="{375555B6-2DA1-4B43-A6C8-F3483EFFA9E1}" srcId="{5A3E849C-7B72-43B4-B3FA-38795D7BE217}" destId="{0671F7CB-7A6D-430B-B990-5C84FECFC160}" srcOrd="14" destOrd="0" parTransId="{040CCC2E-83CC-40A9-B7CA-3796873048E2}" sibTransId="{8E91DE69-CBF4-4A5F-BA4C-61EB70D893F5}"/>
    <dgm:cxn modelId="{3F433249-7CEE-48B0-9982-7C4D69B39AD1}" type="presOf" srcId="{687BD3A0-0D98-4C88-A7E6-0F3B006DE83C}" destId="{62B680A1-0205-4850-A95F-B4A6351B8043}" srcOrd="0" destOrd="0" presId="urn:microsoft.com/office/officeart/2008/layout/VerticalCurvedList"/>
    <dgm:cxn modelId="{F0D9CBF6-888B-4035-BAFC-00E78E079DCE}" type="presOf" srcId="{2982C4C7-C320-48EC-9991-48BDA6CFF56A}" destId="{C0392DDB-92B7-4C43-8EF6-4618BB876C40}" srcOrd="0" destOrd="0" presId="urn:microsoft.com/office/officeart/2008/layout/VerticalCurvedList"/>
    <dgm:cxn modelId="{C1CBC54F-5508-460D-AA3C-F886A3952D5D}" srcId="{5A3E849C-7B72-43B4-B3FA-38795D7BE217}" destId="{2982C4C7-C320-48EC-9991-48BDA6CFF56A}" srcOrd="4" destOrd="0" parTransId="{BDCD2F11-134F-4E25-8DF0-99696048AAE7}" sibTransId="{EACF94A7-AD3B-4AF5-96C9-94C5A5B8CB12}"/>
    <dgm:cxn modelId="{5E1C98BC-4F01-42B4-AB31-38B38C8CE247}" srcId="{5A3E849C-7B72-43B4-B3FA-38795D7BE217}" destId="{687BD3A0-0D98-4C88-A7E6-0F3B006DE83C}" srcOrd="6" destOrd="0" parTransId="{AF6C4430-12EC-4D2D-9B81-D5DE034E9495}" sibTransId="{389703CC-8FAA-48C3-A688-7154E36A5B92}"/>
    <dgm:cxn modelId="{EAC6724F-8E69-48DD-81A0-B720CD46F14B}" type="presOf" srcId="{C8DA97C5-9DE0-43EC-8627-89777073D0A5}" destId="{F4308F24-C371-49BD-8627-83768D0E6855}" srcOrd="0" destOrd="0" presId="urn:microsoft.com/office/officeart/2008/layout/VerticalCurvedList"/>
    <dgm:cxn modelId="{5765B5CB-F51A-4494-98FB-95C63D89FE44}" type="presOf" srcId="{6F7E1E9E-51CD-4D83-A18E-41A12966A556}" destId="{5533225F-745E-4353-9BEA-E57B510090E7}" srcOrd="0" destOrd="0" presId="urn:microsoft.com/office/officeart/2008/layout/VerticalCurvedList"/>
    <dgm:cxn modelId="{2CEC4F06-CC83-463C-9FCC-A9EF1D238D4F}" type="presOf" srcId="{F27B3771-D225-47DB-A9C6-FE0FD2A7D1AC}" destId="{98765925-AA48-46F2-989F-26E3DE3B17BC}" srcOrd="0" destOrd="0" presId="urn:microsoft.com/office/officeart/2008/layout/VerticalCurvedList"/>
    <dgm:cxn modelId="{43477F16-9F10-417F-8691-9BE120F6A791}" srcId="{5A3E849C-7B72-43B4-B3FA-38795D7BE217}" destId="{588D0B02-D3A0-46D1-8658-3186BF597195}" srcOrd="13" destOrd="0" parTransId="{0FE4196E-250E-423E-B071-B5FFA9B5559F}" sibTransId="{AFC123AF-6701-4EBB-B1A8-EA97F0A62F68}"/>
    <dgm:cxn modelId="{8576F1EC-0437-4815-BA93-0C5904556C63}" type="presParOf" srcId="{6806E2E8-7EFB-40DC-AB1E-8CF544209F8A}" destId="{8DE10A9A-075D-4D6B-A2BB-8072027D7140}" srcOrd="0" destOrd="0" presId="urn:microsoft.com/office/officeart/2008/layout/VerticalCurvedList"/>
    <dgm:cxn modelId="{C9401AF1-E128-47F1-AC96-5D843B2C13BF}" type="presParOf" srcId="{8DE10A9A-075D-4D6B-A2BB-8072027D7140}" destId="{DA27566B-FC7E-4F60-90BD-71209B9696BF}" srcOrd="0" destOrd="0" presId="urn:microsoft.com/office/officeart/2008/layout/VerticalCurvedList"/>
    <dgm:cxn modelId="{0C74A7E3-832B-48EA-9A3A-0D5948ADEFCB}" type="presParOf" srcId="{DA27566B-FC7E-4F60-90BD-71209B9696BF}" destId="{E7586F6B-29B3-44B8-AAA3-DBC27F98AE09}" srcOrd="0" destOrd="0" presId="urn:microsoft.com/office/officeart/2008/layout/VerticalCurvedList"/>
    <dgm:cxn modelId="{64A9E0CD-64D2-48A7-B253-05AA095B775D}" type="presParOf" srcId="{DA27566B-FC7E-4F60-90BD-71209B9696BF}" destId="{F4308F24-C371-49BD-8627-83768D0E6855}" srcOrd="1" destOrd="0" presId="urn:microsoft.com/office/officeart/2008/layout/VerticalCurvedList"/>
    <dgm:cxn modelId="{050A75C5-3D16-4B2E-8C96-EBF14EFEFB4E}" type="presParOf" srcId="{DA27566B-FC7E-4F60-90BD-71209B9696BF}" destId="{F5D8AD64-2642-4A1A-A493-1237A7AC8EEE}" srcOrd="2" destOrd="0" presId="urn:microsoft.com/office/officeart/2008/layout/VerticalCurvedList"/>
    <dgm:cxn modelId="{90F76F78-553C-4207-9673-CDE56DEA474E}" type="presParOf" srcId="{DA27566B-FC7E-4F60-90BD-71209B9696BF}" destId="{22D939B6-E195-44D0-A7FA-68C8924A6E9B}" srcOrd="3" destOrd="0" presId="urn:microsoft.com/office/officeart/2008/layout/VerticalCurvedList"/>
    <dgm:cxn modelId="{4ADAC9AC-BFC3-4D50-9B63-1683698D1E3E}" type="presParOf" srcId="{8DE10A9A-075D-4D6B-A2BB-8072027D7140}" destId="{9BAB335F-D59F-43CF-8F00-DCE182D73EA2}" srcOrd="1" destOrd="0" presId="urn:microsoft.com/office/officeart/2008/layout/VerticalCurvedList"/>
    <dgm:cxn modelId="{55D7A0DE-1BF8-4357-93B3-5DE6C32870BC}" type="presParOf" srcId="{8DE10A9A-075D-4D6B-A2BB-8072027D7140}" destId="{BD2E7930-4B77-4BE6-911E-A34060368327}" srcOrd="2" destOrd="0" presId="urn:microsoft.com/office/officeart/2008/layout/VerticalCurvedList"/>
    <dgm:cxn modelId="{E168992B-44D1-4BAA-AA58-D1C240DBA23D}" type="presParOf" srcId="{BD2E7930-4B77-4BE6-911E-A34060368327}" destId="{25507BEB-E87E-434F-9A24-9E2116910392}" srcOrd="0" destOrd="0" presId="urn:microsoft.com/office/officeart/2008/layout/VerticalCurvedList"/>
    <dgm:cxn modelId="{F6810916-6342-4C17-AF76-6A5F47389B30}" type="presParOf" srcId="{8DE10A9A-075D-4D6B-A2BB-8072027D7140}" destId="{5533225F-745E-4353-9BEA-E57B510090E7}" srcOrd="3" destOrd="0" presId="urn:microsoft.com/office/officeart/2008/layout/VerticalCurvedList"/>
    <dgm:cxn modelId="{7328B1F1-2677-4914-BDDC-173B1A57A304}" type="presParOf" srcId="{8DE10A9A-075D-4D6B-A2BB-8072027D7140}" destId="{7DE809A4-FFFB-4996-A074-98E9DF3A60DD}" srcOrd="4" destOrd="0" presId="urn:microsoft.com/office/officeart/2008/layout/VerticalCurvedList"/>
    <dgm:cxn modelId="{9E1B8AF0-A104-443A-B279-CCAA3E2AE172}" type="presParOf" srcId="{7DE809A4-FFFB-4996-A074-98E9DF3A60DD}" destId="{C4E3283E-F0A2-48E8-97AF-91ED19B61FA3}" srcOrd="0" destOrd="0" presId="urn:microsoft.com/office/officeart/2008/layout/VerticalCurvedList"/>
    <dgm:cxn modelId="{5F425A4C-9F86-4741-8F31-C0A08903227C}" type="presParOf" srcId="{8DE10A9A-075D-4D6B-A2BB-8072027D7140}" destId="{ADD3BC69-7F97-4B3C-A6E2-9D4A2B50106F}" srcOrd="5" destOrd="0" presId="urn:microsoft.com/office/officeart/2008/layout/VerticalCurvedList"/>
    <dgm:cxn modelId="{AA118A00-4101-41A0-A9EC-359E2462BEED}" type="presParOf" srcId="{8DE10A9A-075D-4D6B-A2BB-8072027D7140}" destId="{AC988644-729E-4CD5-BEC2-C7C796D02704}" srcOrd="6" destOrd="0" presId="urn:microsoft.com/office/officeart/2008/layout/VerticalCurvedList"/>
    <dgm:cxn modelId="{2ED786B8-A2B7-45A8-A338-B2E1F905764D}" type="presParOf" srcId="{AC988644-729E-4CD5-BEC2-C7C796D02704}" destId="{7A884F16-7858-445B-AA68-32F5A2414C73}" srcOrd="0" destOrd="0" presId="urn:microsoft.com/office/officeart/2008/layout/VerticalCurvedList"/>
    <dgm:cxn modelId="{4DFF81C3-4CD7-4721-9979-375A69D269FD}" type="presParOf" srcId="{8DE10A9A-075D-4D6B-A2BB-8072027D7140}" destId="{BE6A2987-3D84-45B2-A117-EDD6415D4B07}" srcOrd="7" destOrd="0" presId="urn:microsoft.com/office/officeart/2008/layout/VerticalCurvedList"/>
    <dgm:cxn modelId="{4254A59F-9C88-4D13-982C-9A4C20CF46EE}" type="presParOf" srcId="{8DE10A9A-075D-4D6B-A2BB-8072027D7140}" destId="{4ED699E4-A26E-4144-BCA0-317D74208184}" srcOrd="8" destOrd="0" presId="urn:microsoft.com/office/officeart/2008/layout/VerticalCurvedList"/>
    <dgm:cxn modelId="{8FC5E70C-2599-47EC-A20F-E1FAB9AA956F}" type="presParOf" srcId="{4ED699E4-A26E-4144-BCA0-317D74208184}" destId="{ABE5D509-3717-4BA0-AE74-3F8570192BD9}" srcOrd="0" destOrd="0" presId="urn:microsoft.com/office/officeart/2008/layout/VerticalCurvedList"/>
    <dgm:cxn modelId="{2B01BC62-14D3-4A0E-A1D3-A63D5A84FD1F}" type="presParOf" srcId="{8DE10A9A-075D-4D6B-A2BB-8072027D7140}" destId="{C0392DDB-92B7-4C43-8EF6-4618BB876C40}" srcOrd="9" destOrd="0" presId="urn:microsoft.com/office/officeart/2008/layout/VerticalCurvedList"/>
    <dgm:cxn modelId="{3E3AE9D7-53F0-4A83-8BD5-86AF0E46CA01}" type="presParOf" srcId="{8DE10A9A-075D-4D6B-A2BB-8072027D7140}" destId="{4C413E72-AB84-49BD-AADB-5D06872E1CED}" srcOrd="10" destOrd="0" presId="urn:microsoft.com/office/officeart/2008/layout/VerticalCurvedList"/>
    <dgm:cxn modelId="{86A90DAD-98C9-47D7-9E26-F10A5F417204}" type="presParOf" srcId="{4C413E72-AB84-49BD-AADB-5D06872E1CED}" destId="{FC514E16-8DFA-4B81-8BAD-92555208D53A}" srcOrd="0" destOrd="0" presId="urn:microsoft.com/office/officeart/2008/layout/VerticalCurvedList"/>
    <dgm:cxn modelId="{C2BB8499-720D-4FBE-BFD8-094C1FF64D0D}" type="presParOf" srcId="{8DE10A9A-075D-4D6B-A2BB-8072027D7140}" destId="{98765925-AA48-46F2-989F-26E3DE3B17BC}" srcOrd="11" destOrd="0" presId="urn:microsoft.com/office/officeart/2008/layout/VerticalCurvedList"/>
    <dgm:cxn modelId="{E843997F-74EA-4A8D-ACAF-0F1CFF56E4A7}" type="presParOf" srcId="{8DE10A9A-075D-4D6B-A2BB-8072027D7140}" destId="{02495CC6-BB7F-48A5-AD84-51B6DF86FCAA}" srcOrd="12" destOrd="0" presId="urn:microsoft.com/office/officeart/2008/layout/VerticalCurvedList"/>
    <dgm:cxn modelId="{3C3F1DD0-3EE8-4595-8B94-9C9E2E1E148F}" type="presParOf" srcId="{02495CC6-BB7F-48A5-AD84-51B6DF86FCAA}" destId="{F6C49108-03A2-4967-B508-3FF046AC6234}" srcOrd="0" destOrd="0" presId="urn:microsoft.com/office/officeart/2008/layout/VerticalCurvedList"/>
    <dgm:cxn modelId="{86B4772A-84DA-43E0-9C09-852AD7DAEA2A}" type="presParOf" srcId="{8DE10A9A-075D-4D6B-A2BB-8072027D7140}" destId="{62B680A1-0205-4850-A95F-B4A6351B8043}" srcOrd="13" destOrd="0" presId="urn:microsoft.com/office/officeart/2008/layout/VerticalCurvedList"/>
    <dgm:cxn modelId="{7400C615-4E92-444E-BECA-62D6285F356E}" type="presParOf" srcId="{8DE10A9A-075D-4D6B-A2BB-8072027D7140}" destId="{7613504A-BE6B-48B8-80DE-0A2BF1E56ACB}" srcOrd="14" destOrd="0" presId="urn:microsoft.com/office/officeart/2008/layout/VerticalCurvedList"/>
    <dgm:cxn modelId="{4AE2E9B7-E0BB-4409-8070-16F3A82AEEA0}" type="presParOf" srcId="{7613504A-BE6B-48B8-80DE-0A2BF1E56ACB}" destId="{051B310D-E47D-413D-BBD9-A512C158072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08F24-C371-49BD-8627-83768D0E6855}">
      <dsp:nvSpPr>
        <dsp:cNvPr id="0" name=""/>
        <dsp:cNvSpPr/>
      </dsp:nvSpPr>
      <dsp:spPr>
        <a:xfrm>
          <a:off x="-5831546" y="-892496"/>
          <a:ext cx="6942533" cy="6942533"/>
        </a:xfrm>
        <a:prstGeom prst="blockArc">
          <a:avLst>
            <a:gd name="adj1" fmla="val 18900000"/>
            <a:gd name="adj2" fmla="val 2700000"/>
            <a:gd name="adj3" fmla="val 31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AB335F-D59F-43CF-8F00-DCE182D73EA2}">
      <dsp:nvSpPr>
        <dsp:cNvPr id="0" name=""/>
        <dsp:cNvSpPr/>
      </dsp:nvSpPr>
      <dsp:spPr>
        <a:xfrm>
          <a:off x="413898" y="173538"/>
          <a:ext cx="11598067" cy="7391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995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Способность формировать личный (семейный) бюджет, оценивать возможность увеличения доходов и снижения расходов.</a:t>
          </a:r>
          <a:endParaRPr lang="ru-RU" sz="2400" kern="1200" dirty="0"/>
        </a:p>
      </dsp:txBody>
      <dsp:txXfrm>
        <a:off x="413898" y="173538"/>
        <a:ext cx="11598067" cy="739101"/>
      </dsp:txXfrm>
    </dsp:sp>
    <dsp:sp modelId="{25507BEB-E87E-434F-9A24-9E2116910392}">
      <dsp:nvSpPr>
        <dsp:cNvPr id="0" name=""/>
        <dsp:cNvSpPr/>
      </dsp:nvSpPr>
      <dsp:spPr>
        <a:xfrm>
          <a:off x="74532" y="203722"/>
          <a:ext cx="678732" cy="678732"/>
        </a:xfrm>
        <a:prstGeom prst="sun">
          <a:avLst/>
        </a:prstGeom>
        <a:solidFill>
          <a:schemeClr val="bg1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33225F-745E-4353-9BEA-E57B510090E7}">
      <dsp:nvSpPr>
        <dsp:cNvPr id="0" name=""/>
        <dsp:cNvSpPr/>
      </dsp:nvSpPr>
      <dsp:spPr>
        <a:xfrm>
          <a:off x="860541" y="1019925"/>
          <a:ext cx="11151425" cy="67507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995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Способность использовать математические вычисления для выяснения личных доходов и расходов, сравнения финансовых продуктов и услуг.</a:t>
          </a:r>
          <a:endParaRPr lang="ru-RU" sz="2400" kern="1200" dirty="0"/>
        </a:p>
      </dsp:txBody>
      <dsp:txXfrm>
        <a:off x="860541" y="1019925"/>
        <a:ext cx="11151425" cy="675077"/>
      </dsp:txXfrm>
    </dsp:sp>
    <dsp:sp modelId="{C4E3283E-F0A2-48E8-97AF-91ED19B61FA3}">
      <dsp:nvSpPr>
        <dsp:cNvPr id="0" name=""/>
        <dsp:cNvSpPr/>
      </dsp:nvSpPr>
      <dsp:spPr>
        <a:xfrm>
          <a:off x="521174" y="1018098"/>
          <a:ext cx="678732" cy="678732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BC69-7F97-4B3C-A6E2-9D4A2B50106F}">
      <dsp:nvSpPr>
        <dsp:cNvPr id="0" name=""/>
        <dsp:cNvSpPr/>
      </dsp:nvSpPr>
      <dsp:spPr>
        <a:xfrm>
          <a:off x="1064779" y="1828404"/>
          <a:ext cx="10947186" cy="6868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995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Способность понимать письменные тексты и ориентироваться в их содержании.</a:t>
          </a:r>
          <a:endParaRPr lang="ru-RU" sz="2400" kern="1200" dirty="0"/>
        </a:p>
      </dsp:txBody>
      <dsp:txXfrm>
        <a:off x="1064779" y="1828404"/>
        <a:ext cx="10947186" cy="686871"/>
      </dsp:txXfrm>
    </dsp:sp>
    <dsp:sp modelId="{7A884F16-7858-445B-AA68-32F5A2414C73}">
      <dsp:nvSpPr>
        <dsp:cNvPr id="0" name=""/>
        <dsp:cNvSpPr/>
      </dsp:nvSpPr>
      <dsp:spPr>
        <a:xfrm>
          <a:off x="725413" y="1832473"/>
          <a:ext cx="678732" cy="678732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B6A08B-2924-4944-B8AD-DC89D39EF890}">
      <dsp:nvSpPr>
        <dsp:cNvPr id="0" name=""/>
        <dsp:cNvSpPr/>
      </dsp:nvSpPr>
      <dsp:spPr>
        <a:xfrm>
          <a:off x="1064779" y="2612321"/>
          <a:ext cx="10947186" cy="74675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995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Способность понимать свои обязанности потребителя финансовых продуктов и услуг, а также осознавать последствия их нарушения.</a:t>
          </a:r>
          <a:endParaRPr lang="ru-RU" sz="2400" kern="1200" dirty="0"/>
        </a:p>
      </dsp:txBody>
      <dsp:txXfrm>
        <a:off x="1064779" y="2612321"/>
        <a:ext cx="10947186" cy="746757"/>
      </dsp:txXfrm>
    </dsp:sp>
    <dsp:sp modelId="{FC514E16-8DFA-4B81-8BAD-92555208D53A}">
      <dsp:nvSpPr>
        <dsp:cNvPr id="0" name=""/>
        <dsp:cNvSpPr/>
      </dsp:nvSpPr>
      <dsp:spPr>
        <a:xfrm>
          <a:off x="725413" y="2646333"/>
          <a:ext cx="678732" cy="678732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54C8E9-781C-4484-8274-B349477E81E9}">
      <dsp:nvSpPr>
        <dsp:cNvPr id="0" name=""/>
        <dsp:cNvSpPr/>
      </dsp:nvSpPr>
      <dsp:spPr>
        <a:xfrm>
          <a:off x="860541" y="3431187"/>
          <a:ext cx="11151425" cy="73777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995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Способность защищать свои права потребителя, в том числе потребителя финансовых продуктов и услуг.</a:t>
          </a:r>
          <a:endParaRPr lang="ru-RU" sz="2400" kern="1200" dirty="0"/>
        </a:p>
      </dsp:txBody>
      <dsp:txXfrm>
        <a:off x="860541" y="3431187"/>
        <a:ext cx="11151425" cy="737776"/>
      </dsp:txXfrm>
    </dsp:sp>
    <dsp:sp modelId="{BF41C3AE-5A81-4D69-AE5D-8F1BF8413B2A}">
      <dsp:nvSpPr>
        <dsp:cNvPr id="0" name=""/>
        <dsp:cNvSpPr/>
      </dsp:nvSpPr>
      <dsp:spPr>
        <a:xfrm>
          <a:off x="521174" y="3460709"/>
          <a:ext cx="678732" cy="678732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F48C3-87AF-4A28-892B-D486B7DDBC34}">
      <dsp:nvSpPr>
        <dsp:cNvPr id="0" name=""/>
        <dsp:cNvSpPr/>
      </dsp:nvSpPr>
      <dsp:spPr>
        <a:xfrm>
          <a:off x="413898" y="4228222"/>
          <a:ext cx="11598067" cy="77245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995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Способность анализировать и критически осмысливать информацию, в том числе рекламную.</a:t>
          </a:r>
          <a:endParaRPr lang="ru-RU" sz="2400" kern="1200" dirty="0"/>
        </a:p>
      </dsp:txBody>
      <dsp:txXfrm>
        <a:off x="413898" y="4228222"/>
        <a:ext cx="11598067" cy="772457"/>
      </dsp:txXfrm>
    </dsp:sp>
    <dsp:sp modelId="{49B30BE9-3D22-43CA-ABF6-5AD5A2C5F095}">
      <dsp:nvSpPr>
        <dsp:cNvPr id="0" name=""/>
        <dsp:cNvSpPr/>
      </dsp:nvSpPr>
      <dsp:spPr>
        <a:xfrm>
          <a:off x="74532" y="4275084"/>
          <a:ext cx="678732" cy="678732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08F24-C371-49BD-8627-83768D0E6855}">
      <dsp:nvSpPr>
        <dsp:cNvPr id="0" name=""/>
        <dsp:cNvSpPr/>
      </dsp:nvSpPr>
      <dsp:spPr>
        <a:xfrm>
          <a:off x="-5862379" y="-1006260"/>
          <a:ext cx="6942533" cy="6942533"/>
        </a:xfrm>
        <a:prstGeom prst="blockArc">
          <a:avLst>
            <a:gd name="adj1" fmla="val 18900000"/>
            <a:gd name="adj2" fmla="val 2700000"/>
            <a:gd name="adj3" fmla="val 31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AB335F-D59F-43CF-8F00-DCE182D73EA2}">
      <dsp:nvSpPr>
        <dsp:cNvPr id="0" name=""/>
        <dsp:cNvSpPr/>
      </dsp:nvSpPr>
      <dsp:spPr>
        <a:xfrm>
          <a:off x="673248" y="0"/>
          <a:ext cx="10908161" cy="6380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/>
            <a:t>Цель: </a:t>
          </a:r>
          <a:r>
            <a:rPr lang="ru-RU" sz="2400" kern="1200" dirty="0" smtClean="0"/>
            <a:t>создание условий для закрепления знаний и представлений у учащихся об управлении финансами.</a:t>
          </a:r>
        </a:p>
      </dsp:txBody>
      <dsp:txXfrm>
        <a:off x="673248" y="0"/>
        <a:ext cx="10908161" cy="638008"/>
      </dsp:txXfrm>
    </dsp:sp>
    <dsp:sp modelId="{25507BEB-E87E-434F-9A24-9E2116910392}">
      <dsp:nvSpPr>
        <dsp:cNvPr id="0" name=""/>
        <dsp:cNvSpPr/>
      </dsp:nvSpPr>
      <dsp:spPr>
        <a:xfrm>
          <a:off x="0" y="75554"/>
          <a:ext cx="585896" cy="585896"/>
        </a:xfrm>
        <a:prstGeom prst="irregularSeal1">
          <a:avLst/>
        </a:prstGeom>
        <a:solidFill>
          <a:schemeClr val="bg1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33225F-745E-4353-9BEA-E57B510090E7}">
      <dsp:nvSpPr>
        <dsp:cNvPr id="0" name=""/>
        <dsp:cNvSpPr/>
      </dsp:nvSpPr>
      <dsp:spPr>
        <a:xfrm>
          <a:off x="860642" y="732559"/>
          <a:ext cx="10734316" cy="4930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400" b="1" i="1" u="sng" kern="1200" dirty="0" smtClean="0">
              <a:latin typeface="Times New Roman" panose="02020603050405020304" pitchFamily="18" charset="0"/>
            </a:rPr>
            <a:t>Задачи:</a:t>
          </a:r>
          <a:r>
            <a:rPr lang="ru-RU" altLang="ru-RU" sz="2400" b="1" i="1" u="none" kern="1200" dirty="0" smtClean="0">
              <a:latin typeface="Times New Roman" panose="02020603050405020304" pitchFamily="18" charset="0"/>
            </a:rPr>
            <a:t>  </a:t>
          </a:r>
          <a:r>
            <a:rPr lang="ru-RU" altLang="ru-RU" sz="2400" kern="1200" dirty="0" smtClean="0">
              <a:latin typeface="Times New Roman" panose="02020603050405020304" pitchFamily="18" charset="0"/>
            </a:rPr>
            <a:t>- Закрепить навыки групповой работы.</a:t>
          </a:r>
          <a:endParaRPr lang="ru-RU" sz="2400" kern="1200" dirty="0" smtClean="0"/>
        </a:p>
      </dsp:txBody>
      <dsp:txXfrm>
        <a:off x="860642" y="732559"/>
        <a:ext cx="10734316" cy="493001"/>
      </dsp:txXfrm>
    </dsp:sp>
    <dsp:sp modelId="{C4E3283E-F0A2-48E8-97AF-91ED19B61FA3}">
      <dsp:nvSpPr>
        <dsp:cNvPr id="0" name=""/>
        <dsp:cNvSpPr/>
      </dsp:nvSpPr>
      <dsp:spPr>
        <a:xfrm>
          <a:off x="301861" y="792489"/>
          <a:ext cx="585896" cy="585896"/>
        </a:xfrm>
        <a:prstGeom prst="irregularSeal1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BC69-7F97-4B3C-A6E2-9D4A2B50106F}">
      <dsp:nvSpPr>
        <dsp:cNvPr id="0" name=""/>
        <dsp:cNvSpPr/>
      </dsp:nvSpPr>
      <dsp:spPr>
        <a:xfrm>
          <a:off x="1053274" y="1263353"/>
          <a:ext cx="10996698" cy="5929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- Закрепить умение работать с источниками финансовой информации.  </a:t>
          </a:r>
          <a:endParaRPr lang="ru-RU" sz="2000" kern="1200" dirty="0" smtClean="0"/>
        </a:p>
      </dsp:txBody>
      <dsp:txXfrm>
        <a:off x="1053274" y="1263353"/>
        <a:ext cx="10996698" cy="592922"/>
      </dsp:txXfrm>
    </dsp:sp>
    <dsp:sp modelId="{7A884F16-7858-445B-AA68-32F5A2414C73}">
      <dsp:nvSpPr>
        <dsp:cNvPr id="0" name=""/>
        <dsp:cNvSpPr/>
      </dsp:nvSpPr>
      <dsp:spPr>
        <a:xfrm>
          <a:off x="825955" y="1213071"/>
          <a:ext cx="585896" cy="585896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6A2987-3D84-45B2-A117-EDD6415D4B07}">
      <dsp:nvSpPr>
        <dsp:cNvPr id="0" name=""/>
        <dsp:cNvSpPr/>
      </dsp:nvSpPr>
      <dsp:spPr>
        <a:xfrm>
          <a:off x="1127515" y="2030582"/>
          <a:ext cx="10922430" cy="49232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- Вести финансовые расчёты, планировать расходы семьи.</a:t>
          </a:r>
        </a:p>
      </dsp:txBody>
      <dsp:txXfrm>
        <a:off x="1127515" y="2030582"/>
        <a:ext cx="10922430" cy="492326"/>
      </dsp:txXfrm>
    </dsp:sp>
    <dsp:sp modelId="{ABE5D509-3717-4BA0-AE74-3F8570192BD9}">
      <dsp:nvSpPr>
        <dsp:cNvPr id="0" name=""/>
        <dsp:cNvSpPr/>
      </dsp:nvSpPr>
      <dsp:spPr>
        <a:xfrm>
          <a:off x="964409" y="1970351"/>
          <a:ext cx="585896" cy="585896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392DDB-92B7-4C43-8EF6-4618BB876C40}">
      <dsp:nvSpPr>
        <dsp:cNvPr id="0" name=""/>
        <dsp:cNvSpPr/>
      </dsp:nvSpPr>
      <dsp:spPr>
        <a:xfrm>
          <a:off x="1053274" y="2692090"/>
          <a:ext cx="10996698" cy="46871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u="sng" kern="1200" dirty="0" smtClean="0"/>
            <a:t>   Целевая аудитория: </a:t>
          </a:r>
          <a:r>
            <a:rPr lang="ru-RU" sz="2400" kern="1200" dirty="0" smtClean="0"/>
            <a:t>учащиеся 5-7 классов.</a:t>
          </a:r>
        </a:p>
      </dsp:txBody>
      <dsp:txXfrm>
        <a:off x="1053274" y="2692090"/>
        <a:ext cx="10996698" cy="468717"/>
      </dsp:txXfrm>
    </dsp:sp>
    <dsp:sp modelId="{FC514E16-8DFA-4B81-8BAD-92555208D53A}">
      <dsp:nvSpPr>
        <dsp:cNvPr id="0" name=""/>
        <dsp:cNvSpPr/>
      </dsp:nvSpPr>
      <dsp:spPr>
        <a:xfrm>
          <a:off x="964409" y="2646947"/>
          <a:ext cx="585896" cy="585896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65925-AA48-46F2-989F-26E3DE3B17BC}">
      <dsp:nvSpPr>
        <dsp:cNvPr id="0" name=""/>
        <dsp:cNvSpPr/>
      </dsp:nvSpPr>
      <dsp:spPr>
        <a:xfrm>
          <a:off x="975461" y="3300930"/>
          <a:ext cx="10077064" cy="4687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i="1" u="sng" kern="1200" dirty="0" smtClean="0"/>
            <a:t>Оборудование: </a:t>
          </a:r>
          <a:r>
            <a:rPr lang="ru-RU" sz="2400" kern="1200" dirty="0" smtClean="0"/>
            <a:t>маршрутный лист, дидактический материал по станциям.</a:t>
          </a:r>
        </a:p>
      </dsp:txBody>
      <dsp:txXfrm>
        <a:off x="975461" y="3300930"/>
        <a:ext cx="10077064" cy="468717"/>
      </dsp:txXfrm>
    </dsp:sp>
    <dsp:sp modelId="{F6C49108-03A2-4967-B508-3FF046AC6234}">
      <dsp:nvSpPr>
        <dsp:cNvPr id="0" name=""/>
        <dsp:cNvSpPr/>
      </dsp:nvSpPr>
      <dsp:spPr>
        <a:xfrm>
          <a:off x="349002" y="3255789"/>
          <a:ext cx="585896" cy="585896"/>
        </a:xfrm>
        <a:prstGeom prst="irregularSeal1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B680A1-0205-4850-A95F-B4A6351B8043}">
      <dsp:nvSpPr>
        <dsp:cNvPr id="0" name=""/>
        <dsp:cNvSpPr/>
      </dsp:nvSpPr>
      <dsp:spPr>
        <a:xfrm>
          <a:off x="258490" y="3988639"/>
          <a:ext cx="11791516" cy="117263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/>
            <a:t>Практическая значимость: </a:t>
          </a:r>
          <a:r>
            <a:rPr lang="ru-RU" sz="2400" kern="1200" dirty="0" smtClean="0"/>
            <a:t>данный квест направлен на закрепление и обобщение знаний и умений по теме «управление финансами», на примере семьи переехавшей из города в сельскую местность.</a:t>
          </a:r>
        </a:p>
      </dsp:txBody>
      <dsp:txXfrm>
        <a:off x="258490" y="3988639"/>
        <a:ext cx="11791516" cy="1172632"/>
      </dsp:txXfrm>
    </dsp:sp>
    <dsp:sp modelId="{051B310D-E47D-413D-BBD9-A512C1580722}">
      <dsp:nvSpPr>
        <dsp:cNvPr id="0" name=""/>
        <dsp:cNvSpPr/>
      </dsp:nvSpPr>
      <dsp:spPr>
        <a:xfrm>
          <a:off x="0" y="4241668"/>
          <a:ext cx="585896" cy="585896"/>
        </a:xfrm>
        <a:prstGeom prst="irregularSeal1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08F24-C371-49BD-8627-83768D0E6855}">
      <dsp:nvSpPr>
        <dsp:cNvPr id="0" name=""/>
        <dsp:cNvSpPr/>
      </dsp:nvSpPr>
      <dsp:spPr>
        <a:xfrm>
          <a:off x="-5862379" y="-1006260"/>
          <a:ext cx="6942533" cy="6942533"/>
        </a:xfrm>
        <a:prstGeom prst="blockArc">
          <a:avLst>
            <a:gd name="adj1" fmla="val 18900000"/>
            <a:gd name="adj2" fmla="val 2700000"/>
            <a:gd name="adj3" fmla="val 31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AB335F-D59F-43CF-8F00-DCE182D73EA2}">
      <dsp:nvSpPr>
        <dsp:cNvPr id="0" name=""/>
        <dsp:cNvSpPr/>
      </dsp:nvSpPr>
      <dsp:spPr>
        <a:xfrm>
          <a:off x="366579" y="0"/>
          <a:ext cx="11521499" cy="6380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/>
            <a:t>Цель:  - создание условий для развития у обучающихся интереса к финансовой грамотности и формирования правильного финансового поведения.</a:t>
          </a:r>
          <a:endParaRPr lang="ru-RU" sz="2000" kern="1200" dirty="0" smtClean="0"/>
        </a:p>
      </dsp:txBody>
      <dsp:txXfrm>
        <a:off x="366579" y="0"/>
        <a:ext cx="11521499" cy="638008"/>
      </dsp:txXfrm>
    </dsp:sp>
    <dsp:sp modelId="{25507BEB-E87E-434F-9A24-9E2116910392}">
      <dsp:nvSpPr>
        <dsp:cNvPr id="0" name=""/>
        <dsp:cNvSpPr/>
      </dsp:nvSpPr>
      <dsp:spPr>
        <a:xfrm>
          <a:off x="0" y="75554"/>
          <a:ext cx="585896" cy="585896"/>
        </a:xfrm>
        <a:prstGeom prst="irregularSeal1">
          <a:avLst/>
        </a:prstGeom>
        <a:solidFill>
          <a:schemeClr val="bg1"/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33225F-745E-4353-9BEA-E57B510090E7}">
      <dsp:nvSpPr>
        <dsp:cNvPr id="0" name=""/>
        <dsp:cNvSpPr/>
      </dsp:nvSpPr>
      <dsp:spPr>
        <a:xfrm>
          <a:off x="796859" y="696974"/>
          <a:ext cx="11285899" cy="4930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altLang="ru-RU" sz="2000" b="1" i="1" u="sng" kern="1200" dirty="0" smtClean="0">
              <a:latin typeface="Times New Roman" panose="02020603050405020304" pitchFamily="18" charset="0"/>
            </a:rPr>
            <a:t>Задачи:</a:t>
          </a:r>
          <a:r>
            <a:rPr lang="ru-RU" altLang="ru-RU" sz="2000" b="1" i="1" u="none" kern="1200" dirty="0" smtClean="0">
              <a:latin typeface="Times New Roman" panose="02020603050405020304" pitchFamily="18" charset="0"/>
            </a:rPr>
            <a:t>  </a:t>
          </a:r>
          <a:r>
            <a:rPr lang="ru-RU" altLang="ru-RU" sz="2000" kern="1200" dirty="0" smtClean="0">
              <a:latin typeface="Times New Roman" panose="02020603050405020304" pitchFamily="18" charset="0"/>
            </a:rPr>
            <a:t>- Способствовать расширению и усвоению знаний по основам финансовой грамотности.</a:t>
          </a:r>
          <a:endParaRPr lang="ru-RU" sz="2000" kern="1200" dirty="0" smtClean="0"/>
        </a:p>
      </dsp:txBody>
      <dsp:txXfrm>
        <a:off x="796859" y="696974"/>
        <a:ext cx="11285899" cy="493001"/>
      </dsp:txXfrm>
    </dsp:sp>
    <dsp:sp modelId="{C4E3283E-F0A2-48E8-97AF-91ED19B61FA3}">
      <dsp:nvSpPr>
        <dsp:cNvPr id="0" name=""/>
        <dsp:cNvSpPr/>
      </dsp:nvSpPr>
      <dsp:spPr>
        <a:xfrm>
          <a:off x="261522" y="696970"/>
          <a:ext cx="585896" cy="585896"/>
        </a:xfrm>
        <a:prstGeom prst="irregularSeal1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D3BC69-7F97-4B3C-A6E2-9D4A2B50106F}">
      <dsp:nvSpPr>
        <dsp:cNvPr id="0" name=""/>
        <dsp:cNvSpPr/>
      </dsp:nvSpPr>
      <dsp:spPr>
        <a:xfrm>
          <a:off x="1064381" y="1236458"/>
          <a:ext cx="10996698" cy="5929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- Формировать умения самостоятельно применять знания в различных жизненных ситуациях.</a:t>
          </a:r>
        </a:p>
      </dsp:txBody>
      <dsp:txXfrm>
        <a:off x="1064381" y="1236458"/>
        <a:ext cx="10996698" cy="592922"/>
      </dsp:txXfrm>
    </dsp:sp>
    <dsp:sp modelId="{7A884F16-7858-445B-AA68-32F5A2414C73}">
      <dsp:nvSpPr>
        <dsp:cNvPr id="0" name=""/>
        <dsp:cNvSpPr/>
      </dsp:nvSpPr>
      <dsp:spPr>
        <a:xfrm>
          <a:off x="825955" y="1213071"/>
          <a:ext cx="585896" cy="585896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6A2987-3D84-45B2-A117-EDD6415D4B07}">
      <dsp:nvSpPr>
        <dsp:cNvPr id="0" name=""/>
        <dsp:cNvSpPr/>
      </dsp:nvSpPr>
      <dsp:spPr>
        <a:xfrm>
          <a:off x="1127515" y="2030582"/>
          <a:ext cx="10922430" cy="49232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- Научить рационально использовать денежные средства.</a:t>
          </a:r>
        </a:p>
      </dsp:txBody>
      <dsp:txXfrm>
        <a:off x="1127515" y="2030582"/>
        <a:ext cx="10922430" cy="492326"/>
      </dsp:txXfrm>
    </dsp:sp>
    <dsp:sp modelId="{ABE5D509-3717-4BA0-AE74-3F8570192BD9}">
      <dsp:nvSpPr>
        <dsp:cNvPr id="0" name=""/>
        <dsp:cNvSpPr/>
      </dsp:nvSpPr>
      <dsp:spPr>
        <a:xfrm>
          <a:off x="964409" y="1970351"/>
          <a:ext cx="585896" cy="585896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392DDB-92B7-4C43-8EF6-4618BB876C40}">
      <dsp:nvSpPr>
        <dsp:cNvPr id="0" name=""/>
        <dsp:cNvSpPr/>
      </dsp:nvSpPr>
      <dsp:spPr>
        <a:xfrm>
          <a:off x="1053274" y="2692090"/>
          <a:ext cx="10996698" cy="46871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i="1" u="sng" kern="1200" dirty="0" smtClean="0"/>
            <a:t>   Целевая аудитория: </a:t>
          </a:r>
          <a:r>
            <a:rPr lang="ru-RU" sz="2000" kern="1200" dirty="0" smtClean="0"/>
            <a:t>учащиеся 5-7 классов, возможно привлечение родителей.</a:t>
          </a:r>
        </a:p>
      </dsp:txBody>
      <dsp:txXfrm>
        <a:off x="1053274" y="2692090"/>
        <a:ext cx="10996698" cy="468717"/>
      </dsp:txXfrm>
    </dsp:sp>
    <dsp:sp modelId="{FC514E16-8DFA-4B81-8BAD-92555208D53A}">
      <dsp:nvSpPr>
        <dsp:cNvPr id="0" name=""/>
        <dsp:cNvSpPr/>
      </dsp:nvSpPr>
      <dsp:spPr>
        <a:xfrm>
          <a:off x="964409" y="2646947"/>
          <a:ext cx="585896" cy="585896"/>
        </a:xfrm>
        <a:prstGeom prst="su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65925-AA48-46F2-989F-26E3DE3B17BC}">
      <dsp:nvSpPr>
        <dsp:cNvPr id="0" name=""/>
        <dsp:cNvSpPr/>
      </dsp:nvSpPr>
      <dsp:spPr>
        <a:xfrm>
          <a:off x="975461" y="3300930"/>
          <a:ext cx="10077064" cy="4687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marL="0" marR="0" lvl="0" indent="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i="1" u="sng" kern="1200" dirty="0" smtClean="0"/>
            <a:t>Оборудование: </a:t>
          </a:r>
          <a:r>
            <a:rPr lang="ru-RU" sz="2000" kern="1200" dirty="0" smtClean="0"/>
            <a:t>маршрутный лист, дидактический материал по станциям.</a:t>
          </a:r>
        </a:p>
      </dsp:txBody>
      <dsp:txXfrm>
        <a:off x="975461" y="3300930"/>
        <a:ext cx="10077064" cy="468717"/>
      </dsp:txXfrm>
    </dsp:sp>
    <dsp:sp modelId="{F6C49108-03A2-4967-B508-3FF046AC6234}">
      <dsp:nvSpPr>
        <dsp:cNvPr id="0" name=""/>
        <dsp:cNvSpPr/>
      </dsp:nvSpPr>
      <dsp:spPr>
        <a:xfrm>
          <a:off x="349002" y="3255789"/>
          <a:ext cx="585896" cy="585896"/>
        </a:xfrm>
        <a:prstGeom prst="irregularSeal1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B680A1-0205-4850-A95F-B4A6351B8043}">
      <dsp:nvSpPr>
        <dsp:cNvPr id="0" name=""/>
        <dsp:cNvSpPr/>
      </dsp:nvSpPr>
      <dsp:spPr>
        <a:xfrm>
          <a:off x="258490" y="3988639"/>
          <a:ext cx="11791516" cy="117263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204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/>
            <a:t>Практическая значимость: </a:t>
          </a:r>
          <a:r>
            <a:rPr lang="ru-RU" sz="2000" kern="1200" dirty="0" smtClean="0"/>
            <a:t>данный квест направлен на закрепление и обобщение знаний и умений по теме «управление финансами», на примере расходов и доходов семьи.</a:t>
          </a:r>
        </a:p>
      </dsp:txBody>
      <dsp:txXfrm>
        <a:off x="258490" y="3988639"/>
        <a:ext cx="11791516" cy="1172632"/>
      </dsp:txXfrm>
    </dsp:sp>
    <dsp:sp modelId="{051B310D-E47D-413D-BBD9-A512C1580722}">
      <dsp:nvSpPr>
        <dsp:cNvPr id="0" name=""/>
        <dsp:cNvSpPr/>
      </dsp:nvSpPr>
      <dsp:spPr>
        <a:xfrm>
          <a:off x="0" y="4241668"/>
          <a:ext cx="585896" cy="585896"/>
        </a:xfrm>
        <a:prstGeom prst="irregularSeal1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939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190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325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0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50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909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3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802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25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05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46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337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93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641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44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9535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3996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14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5085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975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6783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03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64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5388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9381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1194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5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5583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045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53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864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6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70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595B9-BD70-4ED6-83E4-B5BB7381FBD0}" type="datetimeFigureOut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BF483-7D56-4806-ADEA-37C53AE28D1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507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8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7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E4B20-AB5A-41EC-9AF5-CC44141C72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22.08.2022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B97D4-77FC-43C3-B581-2A28B72994E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83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1.jp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2.png"/><Relationship Id="rId9" Type="http://schemas.microsoft.com/office/2007/relationships/diagramDrawing" Target="../diagrams/drawing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slide" Target="slide3.xml"/><Relationship Id="rId18" Type="http://schemas.microsoft.com/office/2007/relationships/hdphoto" Target="../media/hdphoto5.wdp"/><Relationship Id="rId3" Type="http://schemas.openxmlformats.org/officeDocument/2006/relationships/slide" Target="slide26.xml"/><Relationship Id="rId21" Type="http://schemas.openxmlformats.org/officeDocument/2006/relationships/image" Target="../media/image42.png"/><Relationship Id="rId7" Type="http://schemas.openxmlformats.org/officeDocument/2006/relationships/slide" Target="slide12.xml"/><Relationship Id="rId12" Type="http://schemas.openxmlformats.org/officeDocument/2006/relationships/image" Target="../media/image36.jpeg"/><Relationship Id="rId17" Type="http://schemas.openxmlformats.org/officeDocument/2006/relationships/image" Target="../media/image40.jpeg"/><Relationship Id="rId2" Type="http://schemas.openxmlformats.org/officeDocument/2006/relationships/image" Target="../media/image31.jpeg"/><Relationship Id="rId16" Type="http://schemas.openxmlformats.org/officeDocument/2006/relationships/image" Target="../media/image39.gif"/><Relationship Id="rId20" Type="http://schemas.openxmlformats.org/officeDocument/2006/relationships/slide" Target="slide2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jpeg"/><Relationship Id="rId11" Type="http://schemas.openxmlformats.org/officeDocument/2006/relationships/slide" Target="slide27.xml"/><Relationship Id="rId5" Type="http://schemas.openxmlformats.org/officeDocument/2006/relationships/slide" Target="slide9.xml"/><Relationship Id="rId15" Type="http://schemas.openxmlformats.org/officeDocument/2006/relationships/image" Target="../media/image38.png"/><Relationship Id="rId23" Type="http://schemas.openxmlformats.org/officeDocument/2006/relationships/image" Target="../media/image44.gif"/><Relationship Id="rId10" Type="http://schemas.openxmlformats.org/officeDocument/2006/relationships/image" Target="../media/image35.png"/><Relationship Id="rId19" Type="http://schemas.openxmlformats.org/officeDocument/2006/relationships/image" Target="../media/image41.jpeg"/><Relationship Id="rId4" Type="http://schemas.openxmlformats.org/officeDocument/2006/relationships/image" Target="../media/image32.jpeg"/><Relationship Id="rId9" Type="http://schemas.openxmlformats.org/officeDocument/2006/relationships/slide" Target="slide28.xml"/><Relationship Id="rId14" Type="http://schemas.openxmlformats.org/officeDocument/2006/relationships/image" Target="../media/image37.png"/><Relationship Id="rId22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microsoft.com/office/2007/relationships/hdphoto" Target="../media/hdphoto6.wdp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microsoft.com/office/2007/relationships/hdphoto" Target="../media/hdphoto8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png"/><Relationship Id="rId5" Type="http://schemas.microsoft.com/office/2007/relationships/hdphoto" Target="../media/hdphoto7.wdp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fingram39.ru/projects/3465-umk-kursa-po-finansovoy-gramotnosti-dlya-shkolnikov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kvestodel.ru/" TargetMode="Externa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olympiads.uchi.ru/olymp/bizuchi/?utm_source=BR_press_release&amp;utm_medium=partner&amp;utm_campaign=UP-13-04_partner_BR_press_release" TargetMode="External"/><Relationship Id="rId13" Type="http://schemas.openxmlformats.org/officeDocument/2006/relationships/hyperlink" Target="https://www.youtube.com/watch?v=_j-dwlRlzJg" TargetMode="External"/><Relationship Id="rId3" Type="http://schemas.openxmlformats.org/officeDocument/2006/relationships/hyperlink" Target="https://www.youtube.com/watch?v=sCDrF1wQZ6s" TargetMode="External"/><Relationship Id="rId7" Type="http://schemas.openxmlformats.org/officeDocument/2006/relationships/hyperlink" Target="https://www.banki.ru/news/daytheme/?id=10490839" TargetMode="External"/><Relationship Id="rId12" Type="http://schemas.openxmlformats.org/officeDocument/2006/relationships/hyperlink" Target="http://finquest.tilda.ws/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fincup.ru/" TargetMode="External"/><Relationship Id="rId11" Type="http://schemas.openxmlformats.org/officeDocument/2006/relationships/hyperlink" Target="https://www.youtube.com/watch?v=CLcUWtGgztg" TargetMode="External"/><Relationship Id="rId5" Type="http://schemas.openxmlformats.org/officeDocument/2006/relationships/hyperlink" Target="https://olimpiada.oc3.ru/#main" TargetMode="External"/><Relationship Id="rId10" Type="http://schemas.openxmlformats.org/officeDocument/2006/relationships/hyperlink" Target="https://www.youtube.com/watch?v=S4ZqYcdvXrA" TargetMode="External"/><Relationship Id="rId4" Type="http://schemas.openxmlformats.org/officeDocument/2006/relationships/hyperlink" Target="https://www.fin-olimp.ru/" TargetMode="External"/><Relationship Id="rId9" Type="http://schemas.openxmlformats.org/officeDocument/2006/relationships/hyperlink" Target="https://www.youtube.com/watch?v=Is0UcNBBMR8" TargetMode="External"/><Relationship Id="rId14" Type="http://schemas.openxmlformats.org/officeDocument/2006/relationships/hyperlink" Target="https://www.sravni.ru/text/13-multikov-kotorye-nauchat-detej-obrashhatsja-s-dengami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&#1093;&#1086;&#1095;&#1091;&#1084;&#1086;&#1075;&#1091;&#1079;&#1085;&#1072;&#1102;.&#1088;&#1092;/" TargetMode="External"/><Relationship Id="rId3" Type="http://schemas.openxmlformats.org/officeDocument/2006/relationships/hyperlink" Target="https://fmc.hse.ru/" TargetMode="External"/><Relationship Id="rId7" Type="http://schemas.openxmlformats.org/officeDocument/2006/relationships/hyperlink" Target="http://www.finprosto.ru/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incult.info/" TargetMode="External"/><Relationship Id="rId5" Type="http://schemas.openxmlformats.org/officeDocument/2006/relationships/hyperlink" Target="http://fgramota.org/about/project/" TargetMode="External"/><Relationship Id="rId10" Type="http://schemas.openxmlformats.org/officeDocument/2006/relationships/hyperlink" Target="https://app-dev.&#1084;&#1086;&#1080;&#1092;&#1080;&#1085;&#1072;&#1085;&#1089;&#1099;.&#1088;&#1092;/storage/19822/katalog-lucsix-praktik-15.pdf" TargetMode="External"/><Relationship Id="rId4" Type="http://schemas.openxmlformats.org/officeDocument/2006/relationships/hyperlink" Target="https://&#1084;&#1086;&#1080;&#1092;&#1080;&#1085;&#1072;&#1085;&#1089;&#1099;.&#1088;&#1092;/" TargetMode="External"/><Relationship Id="rId9" Type="http://schemas.openxmlformats.org/officeDocument/2006/relationships/hyperlink" Target="http://kvestodel.ru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9.png"/><Relationship Id="rId7" Type="http://schemas.openxmlformats.org/officeDocument/2006/relationships/diagramData" Target="../diagrams/data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microsoft.com/office/2007/relationships/diagramDrawing" Target="../diagrams/drawing1.xml"/><Relationship Id="rId5" Type="http://schemas.openxmlformats.org/officeDocument/2006/relationships/image" Target="../media/image11.jp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0.png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1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9.png"/><Relationship Id="rId7" Type="http://schemas.openxmlformats.org/officeDocument/2006/relationships/diagramData" Target="../diagrams/data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microsoft.com/office/2007/relationships/diagramDrawing" Target="../diagrams/drawing2.xml"/><Relationship Id="rId5" Type="http://schemas.openxmlformats.org/officeDocument/2006/relationships/image" Target="../media/image11.jpg"/><Relationship Id="rId10" Type="http://schemas.openxmlformats.org/officeDocument/2006/relationships/diagramColors" Target="../diagrams/colors2.xml"/><Relationship Id="rId4" Type="http://schemas.openxmlformats.org/officeDocument/2006/relationships/image" Target="../media/image10.png"/><Relationship Id="rId9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4"/>
          <p:cNvSpPr txBox="1">
            <a:spLocks/>
          </p:cNvSpPr>
          <p:nvPr/>
        </p:nvSpPr>
        <p:spPr>
          <a:xfrm>
            <a:off x="215153" y="1172069"/>
            <a:ext cx="10434918" cy="3753293"/>
          </a:xfrm>
          <a:prstGeom prst="rect">
            <a:avLst/>
          </a:prstGeom>
        </p:spPr>
        <p:txBody>
          <a:bodyPr lIns="99551" tIns="49775" rIns="99551" bIns="49775" anchor="t"/>
          <a:lstStyle>
            <a:lvl1pPr algn="l" defTabSz="497754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CAF90"/>
                </a:solidFill>
                <a:latin typeface="Tahoma"/>
                <a:ea typeface="+mj-ea"/>
                <a:cs typeface="+mj-cs"/>
              </a:defRPr>
            </a:lvl1pPr>
          </a:lstStyle>
          <a:p>
            <a:pPr lvl="0"/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</a:b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</a:t>
            </a:r>
            <a:r>
              <a:rPr lang="ru-RU" sz="3200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Мастер-класс </a:t>
            </a:r>
            <a:r>
              <a:rPr lang="ru-RU" sz="3200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теме</a:t>
            </a:r>
            <a:r>
              <a:rPr lang="ru-RU" sz="3200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</a:b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«</a:t>
            </a:r>
            <a:r>
              <a:rPr lang="ru-RU" sz="3200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Формирование </a:t>
            </a:r>
            <a:r>
              <a:rPr lang="ru-RU" sz="3200" u="sng" dirty="0">
                <a:latin typeface="Times New Roman" panose="02020603050405020304" pitchFamily="18" charset="0"/>
                <a:ea typeface="Calibri" panose="020F0502020204030204" pitchFamily="34" charset="0"/>
              </a:rPr>
              <a:t>финансовой грамотности обучающихся 5-6 классов через организацию познавательных квестов в условиях реализации </a:t>
            </a:r>
            <a:r>
              <a:rPr lang="ru-RU" sz="3200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ФГОС»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rgbClr val="5AB8CB"/>
              </a:solidFill>
              <a:effectLst/>
              <a:uLnTx/>
              <a:uFillTx/>
              <a:latin typeface="Tahoma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12224" y="434267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defTabSz="497754">
              <a:spcBef>
                <a:spcPct val="0"/>
              </a:spcBef>
              <a:defRPr/>
            </a:pPr>
            <a:r>
              <a:rPr lang="ru-RU" dirty="0">
                <a:solidFill>
                  <a:srgbClr val="DB5439"/>
                </a:solidFill>
              </a:rPr>
              <a:t>УЧИТЕЛЬ МАТЕМАТИКИ МАОУ-СОШ №20</a:t>
            </a:r>
          </a:p>
          <a:p>
            <a:pPr lvl="0" algn="r" defTabSz="497754">
              <a:spcBef>
                <a:spcPct val="0"/>
              </a:spcBef>
              <a:defRPr/>
            </a:pPr>
            <a:r>
              <a:rPr lang="ru-RU" cap="all" dirty="0">
                <a:solidFill>
                  <a:srgbClr val="DB5439"/>
                </a:solidFill>
                <a:latin typeface="Tahoma"/>
              </a:rPr>
              <a:t>ГОРОДА АРМАВИРА, КРАСНОДАРСКОГО КРАЯ</a:t>
            </a:r>
            <a:br>
              <a:rPr lang="ru-RU" cap="all" dirty="0">
                <a:solidFill>
                  <a:srgbClr val="DB5439"/>
                </a:solidFill>
                <a:latin typeface="Tahoma"/>
              </a:rPr>
            </a:br>
            <a:r>
              <a:rPr lang="ru-RU" b="1" dirty="0">
                <a:solidFill>
                  <a:srgbClr val="DB5439"/>
                </a:solidFill>
              </a:rPr>
              <a:t>ПОНОМАРЕНКО ИРИНА НИКОЛАЕВНА</a:t>
            </a:r>
            <a:endParaRPr lang="ru-RU" b="1" cap="all" dirty="0">
              <a:solidFill>
                <a:srgbClr val="DB54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9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23189"/>
            <a:ext cx="7670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Сколько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стоит прокормить курицу?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3406"/>
          <a:stretch/>
        </p:blipFill>
        <p:spPr>
          <a:xfrm>
            <a:off x="6946711" y="452438"/>
            <a:ext cx="5245290" cy="4965723"/>
          </a:xfrm>
          <a:prstGeom prst="rect">
            <a:avLst/>
          </a:prstGeom>
        </p:spPr>
      </p:pic>
      <p:sp>
        <p:nvSpPr>
          <p:cNvPr id="8" name="Title 1"/>
          <p:cNvSpPr>
            <a:spLocks noGrp="1" noChangeArrowheads="1"/>
          </p:cNvSpPr>
          <p:nvPr>
            <p:ph type="title"/>
          </p:nvPr>
        </p:nvSpPr>
        <p:spPr>
          <a:xfrm>
            <a:off x="1367549" y="718286"/>
            <a:ext cx="5181600" cy="452438"/>
          </a:xfrm>
          <a:solidFill>
            <a:srgbClr val="FDBC03">
              <a:alpha val="70195"/>
            </a:srgbClr>
          </a:solidFill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en-US" sz="3200" b="1" dirty="0" smtClean="0">
                <a:latin typeface="Times New Roman" panose="02020603050405020304" pitchFamily="18" charset="0"/>
              </a:rPr>
              <a:t>СТАНЦИЯ «ПОДВОРЬЕ»</a:t>
            </a:r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-1" y="1245861"/>
            <a:ext cx="12078269" cy="1477328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5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породу куриц выбрать?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Ивановых решили приобрести 10 куриц-несушек для своего подворья. Изучив информацию в Интернете, Ивановы составили рейтинг лучших пород кур-несушек: родители выбирали породы куриц по продуктивности и неприхотливости к условиям содержания, а детям понравилось красивое оперение некоторых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пород. 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данные таблицы, выполните расчёты и сделайте вывод, куриц какой породы следует приобрести Ивановым. Свой ответ отметьте в Бланке ответов.</a:t>
            </a:r>
          </a:p>
        </p:txBody>
      </p:sp>
      <p:graphicFrame>
        <p:nvGraphicFramePr>
          <p:cNvPr id="10" name="Content Placeholder 410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7337069"/>
              </p:ext>
            </p:extLst>
          </p:nvPr>
        </p:nvGraphicFramePr>
        <p:xfrm>
          <a:off x="906298" y="3107920"/>
          <a:ext cx="11285703" cy="3658640"/>
        </p:xfrm>
        <a:graphic>
          <a:graphicData uri="http://schemas.openxmlformats.org/drawingml/2006/table">
            <a:tbl>
              <a:tblPr/>
              <a:tblGrid>
                <a:gridCol w="1732271"/>
                <a:gridCol w="7361502"/>
                <a:gridCol w="1086462"/>
                <a:gridCol w="1105468"/>
              </a:tblGrid>
              <a:tr h="549318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Название породы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Прихотливость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к условиям содержания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Продук</a:t>
                      </a: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тивность</a:t>
                      </a: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шт</a:t>
                      </a: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ru-RU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Цена  курицы</a:t>
                      </a:r>
                      <a:r>
                        <a:rPr kumimoji="0" lang="ru-RU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руб</a:t>
                      </a:r>
                      <a:endParaRPr kumimoji="0" lang="ru-RU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789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Хайсекс Браун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Неприхотливы, хорошая выживаемость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315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ru-RU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5004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Леггорн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Прихотливы к качеству кормов, спокойный нрав,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хорошо акклиматизируются к новым условиям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6742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Хайсекс Уайт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Неприхотливы, высокая выживаемость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350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295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Ломан Браун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Неприхотливы, покладистый характер, легко уживаются с 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курами </a:t>
                      </a: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других видов, быстро привыкают к новым условиям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2955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Русская белая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Неприхотливы, спокойный характер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260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8364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Андалузская голубая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Своенравный характер, плохо уживаются с птицей других видов, декоративность,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</a:t>
                      </a:r>
                      <a:r>
                        <a:rPr kumimoji="0" lang="ru-RU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700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789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Минорка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Плохо переносят холод и влажность, пугливы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180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1000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2845"/>
            <a:ext cx="12192000" cy="681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0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009" y="1758049"/>
            <a:ext cx="3677988" cy="4478978"/>
          </a:xfrm>
          <a:prstGeom prst="rect">
            <a:avLst/>
          </a:prstGeom>
        </p:spPr>
      </p:pic>
      <p:sp>
        <p:nvSpPr>
          <p:cNvPr id="8" name="Title 1"/>
          <p:cNvSpPr>
            <a:spLocks noGrp="1" noChangeArrowheads="1"/>
          </p:cNvSpPr>
          <p:nvPr/>
        </p:nvSpPr>
        <p:spPr bwMode="auto">
          <a:xfrm>
            <a:off x="750627" y="559557"/>
            <a:ext cx="8904361" cy="543101"/>
          </a:xfrm>
          <a:prstGeom prst="rect">
            <a:avLst/>
          </a:prstGeom>
          <a:solidFill>
            <a:srgbClr val="FDBC03">
              <a:alpha val="70195"/>
            </a:srgb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en-US" sz="3200" b="1" noProof="1" smtClean="0">
                <a:latin typeface="Times New Roman" panose="02020603050405020304" pitchFamily="18" charset="0"/>
              </a:rPr>
              <a:t>СТАНЦИЯ </a:t>
            </a:r>
            <a:r>
              <a:rPr lang="ru-RU" altLang="en-US" sz="3200" b="1" noProof="1">
                <a:latin typeface="Calibri Light" panose="020F0302020204030204" pitchFamily="34" charset="0"/>
              </a:rPr>
              <a:t>«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ПРИУСАДЕБНЫЙ УЧАСТОК</a:t>
            </a:r>
            <a:r>
              <a:rPr lang="ru-RU" altLang="en-US" sz="3200" b="1" noProof="1" smtClean="0">
                <a:latin typeface="Calibri Light" panose="020F0302020204030204" pitchFamily="34" charset="0"/>
              </a:rPr>
              <a:t>»</a:t>
            </a:r>
            <a:endParaRPr lang="ru-RU" altLang="en-US" sz="3200" b="1" noProof="1"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0" y="1102658"/>
            <a:ext cx="12064621" cy="1015663"/>
          </a:xfrm>
          <a:prstGeom prst="rect">
            <a:avLst/>
          </a:prstGeom>
          <a:solidFill>
            <a:schemeClr val="bg1">
              <a:alpha val="7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175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</a:rPr>
              <a:t>Покупка овощей относится к необходимым расходам и занимает значительное место в расходной части семейного бюджета. Нам необходимо выяснить как отразится выращивание основных овощных культур на бюджете семьи? Для этого необходимо выполнить задания 1-3:</a:t>
            </a:r>
            <a:endParaRPr lang="ru-RU" altLang="ru-RU" sz="20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892246"/>
              </p:ext>
            </p:extLst>
          </p:nvPr>
        </p:nvGraphicFramePr>
        <p:xfrm>
          <a:off x="96816" y="2931302"/>
          <a:ext cx="8568882" cy="39138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5202"/>
                <a:gridCol w="1941342"/>
                <a:gridCol w="1702191"/>
                <a:gridCol w="1842867"/>
                <a:gridCol w="1097280"/>
              </a:tblGrid>
              <a:tr h="7820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</a:t>
                      </a:r>
                      <a:r>
                        <a:rPr lang="ru-RU" sz="1600" dirty="0" smtClean="0">
                          <a:effectLst/>
                        </a:rPr>
                        <a:t>культуры</a:t>
                      </a:r>
                      <a:endParaRPr lang="ru-RU" sz="16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Норма потребления на 1 человека кг/год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Средняя цена за единицу товара, руб.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Норма потребления на семью кг/год (4 ч.)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Стоимость </a:t>
                      </a:r>
                      <a:r>
                        <a:rPr lang="ru-RU" sz="1600" dirty="0">
                          <a:effectLst/>
                        </a:rPr>
                        <a:t>руб.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Картофель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Капуста белокочанная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25,0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Капуста цветная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Морковь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Свекла красная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2,5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Лук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35,0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Огурцы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Помидоры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1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Зелень (укроп, салат петрушка)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180,0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6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Итого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" y="1928946"/>
            <a:ext cx="785614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Норма потребления и цена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основных овощных культур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219297"/>
            <a:ext cx="7701596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 Средний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урожай, средняя цена за единицу товара, руб.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522955"/>
            <a:ext cx="5029775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3. Посчитать расходы семьи,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0" y="0"/>
            <a:ext cx="12192000" cy="683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0615" y="2393575"/>
            <a:ext cx="4321386" cy="3644153"/>
          </a:xfrm>
          <a:prstGeom prst="rect">
            <a:avLst/>
          </a:prstGeom>
        </p:spPr>
      </p:pic>
      <p:sp>
        <p:nvSpPr>
          <p:cNvPr id="7" name="Title 4"/>
          <p:cNvSpPr txBox="1">
            <a:spLocks noChangeArrowheads="1"/>
          </p:cNvSpPr>
          <p:nvPr/>
        </p:nvSpPr>
        <p:spPr>
          <a:xfrm>
            <a:off x="1062317" y="551329"/>
            <a:ext cx="5127415" cy="524436"/>
          </a:xfrm>
          <a:prstGeom prst="rect">
            <a:avLst/>
          </a:prstGeom>
          <a:solidFill>
            <a:srgbClr val="FDBC03">
              <a:alpha val="70195"/>
            </a:srgb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3200" noProof="1" smtClean="0">
                <a:latin typeface="Times New Roman" panose="02020603050405020304" pitchFamily="18" charset="0"/>
              </a:rPr>
              <a:t>СТАНЦИЯ «ДОСУГ»</a:t>
            </a:r>
          </a:p>
        </p:txBody>
      </p:sp>
      <p:sp>
        <p:nvSpPr>
          <p:cNvPr id="8" name="Text Box 99"/>
          <p:cNvSpPr txBox="1">
            <a:spLocks noChangeArrowheads="1"/>
          </p:cNvSpPr>
          <p:nvPr/>
        </p:nvSpPr>
        <p:spPr bwMode="auto">
          <a:xfrm>
            <a:off x="908983" y="1137887"/>
            <a:ext cx="11188700" cy="19383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en-US" sz="2000" b="1" dirty="0" smtClean="0">
                <a:latin typeface="Times New Roman" panose="02020603050405020304" pitchFamily="18" charset="0"/>
              </a:rPr>
              <a:t>Задание 1.</a:t>
            </a:r>
            <a:r>
              <a:rPr lang="ru-RU" altLang="en-US" sz="2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</a:rPr>
              <a:t>Семья Ивановых: мама, папа,  пятилетний сын и дочь школьного возраста в субботу ездили всей семьёй на собственном автомобиле в соседний город в музей. Сколько они всего потратили  денег, если истратили 10 литров бензина в одну сторону и столько же в другую по цене 45 рублей  за литр,  заплатили за билеты в музей и пообедали в кафе, где мама купила 2 порции рыбы жареной, 2 порции картофеля запечённого и 4 морса.</a:t>
            </a:r>
            <a:r>
              <a:rPr lang="ru-RU" altLang="en-US" sz="2000" dirty="0">
                <a:latin typeface="Times New Roman" panose="02020603050405020304" pitchFamily="18" charset="0"/>
              </a:rPr>
              <a:t> Цены за одну порцию</a:t>
            </a:r>
            <a:r>
              <a:rPr lang="en-US" altLang="zh-CN" sz="2000" dirty="0">
                <a:latin typeface="Times New Roman" panose="02020603050405020304" pitchFamily="18" charset="0"/>
              </a:rPr>
              <a:t> в кафе</a:t>
            </a:r>
            <a:r>
              <a:rPr lang="ru-RU" altLang="en-US" sz="2000" dirty="0">
                <a:latin typeface="Times New Roman" panose="02020603050405020304" pitchFamily="18" charset="0"/>
              </a:rPr>
              <a:t> представлены на рисунке. Цены за один билет представлены в таблице.</a:t>
            </a:r>
          </a:p>
        </p:txBody>
      </p:sp>
      <p:pic>
        <p:nvPicPr>
          <p:cNvPr id="9" name="Content Placeholder 1" descr="Новый точечный рисуно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8983" y="3017575"/>
            <a:ext cx="5576421" cy="2561790"/>
          </a:xfrm>
          <a:prstGeom prst="rect">
            <a:avLst/>
          </a:prstGeom>
        </p:spPr>
      </p:pic>
      <p:graphicFrame>
        <p:nvGraphicFramePr>
          <p:cNvPr id="10" name="Content Placeholder 51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684838"/>
              </p:ext>
            </p:extLst>
          </p:nvPr>
        </p:nvGraphicFramePr>
        <p:xfrm>
          <a:off x="3007471" y="5580529"/>
          <a:ext cx="5181600" cy="1219200"/>
        </p:xfrm>
        <a:graphic>
          <a:graphicData uri="http://schemas.openxmlformats.org/drawingml/2006/table">
            <a:tbl>
              <a:tblPr/>
              <a:tblGrid>
                <a:gridCol w="3471862"/>
                <a:gridCol w="1709738"/>
              </a:tblGrid>
              <a:tr h="254512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Вид билета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Цена билета.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Взрослый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300 рублей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Школьники и пенсионеры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 рублей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Дошкольники (дети до 7 лет)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бесплатно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1176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https://catherineasquithgallery.com/uploads/posts/2021-02/1613682916_12-p-fon-dlya-prezentatsii-nravstvennoe-vospita-1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2"/>
          <a:stretch/>
        </p:blipFill>
        <p:spPr bwMode="auto">
          <a:xfrm>
            <a:off x="0" y="0"/>
            <a:ext cx="12199178" cy="689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605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26752" y="0"/>
            <a:ext cx="2365248" cy="313944"/>
          </a:xfrm>
          <a:prstGeom prst="rect">
            <a:avLst/>
          </a:prstGeom>
        </p:spPr>
      </p:pic>
      <p:pic>
        <p:nvPicPr>
          <p:cNvPr id="8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-4067"/>
            <a:ext cx="1106423" cy="1014984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78601257"/>
              </p:ext>
            </p:extLst>
          </p:nvPr>
        </p:nvGraphicFramePr>
        <p:xfrm>
          <a:off x="130968" y="1637728"/>
          <a:ext cx="12084424" cy="5157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68" y="1088198"/>
            <a:ext cx="11944490" cy="472249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altLang="ru-RU" sz="3600" b="1" dirty="0" smtClean="0">
                <a:latin typeface="Times New Roman" panose="02020603050405020304" pitchFamily="18" charset="0"/>
              </a:rPr>
              <a:t>Квест </a:t>
            </a:r>
            <a:r>
              <a:rPr lang="ru-RU" altLang="ru-RU" sz="3600" b="1" dirty="0">
                <a:latin typeface="Times New Roman" panose="02020603050405020304" pitchFamily="18" charset="0"/>
              </a:rPr>
              <a:t>«Мама, папа, я – в финансах - грамотная семья!»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avatars.mds.yandex.net/get-pdb/1269609/5a89a9e4-9dd6-49fb-90c4-7bf50694d130/s1200?webp=fals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2736"/>
            <a:ext cx="12192000" cy="687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media.makler.md/production/an/original/000/014/151/00001415141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792" y="3789041"/>
            <a:ext cx="1282398" cy="128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3925710" y="5409220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280329" y="4869160"/>
            <a:ext cx="288032" cy="144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871864" y="5089704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398369" y="5265204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Picture 6" descr="https://cache3.youla.io/files/images/780_780/5b/d9/5bd9363aaaab283b064c8816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5725" y="2108672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7581629" y="3261468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162584" y="3735691"/>
            <a:ext cx="229561" cy="25071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765776" y="4111762"/>
            <a:ext cx="288032" cy="23549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473352" y="6054824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6425174" y="4395305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5" name="Picture 8" descr="https://st.depositphotos.com/1012862/2930/v/950/depositphotos_29301925-stock-illustration-small-cartoon-house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576" y="1944921"/>
            <a:ext cx="1413571" cy="98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clipart-library.com/images/riLn8GMqT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0350" y="3003175"/>
            <a:ext cx="1159227" cy="115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misterposter.ru/image/cache/data/wallpaper/zamok_na_belom_fone_Ob4899-764x764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7569" y="1741152"/>
            <a:ext cx="1296144" cy="10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6880" y="798796"/>
            <a:ext cx="792088" cy="795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 descr="http://clipart-library.com/images/kTMn87bEc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3350" y="3699750"/>
            <a:ext cx="1949629" cy="82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4.bp.blogspot.com/-HqfDhz2A3YE/Uj_3RtbMblI/AAAAAAAAMy4/LQ4Q8vTsjmg/s1600/112-how-to-draw-mountain-for-kids.gif"/>
          <p:cNvPicPr>
            <a:picLocks noChangeAspect="1" noChangeArrowheads="1"/>
          </p:cNvPicPr>
          <p:nvPr/>
        </p:nvPicPr>
        <p:blipFill rotWithShape="1"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818" b="19040"/>
          <a:stretch/>
        </p:blipFill>
        <p:spPr bwMode="auto">
          <a:xfrm>
            <a:off x="2404685" y="2812988"/>
            <a:ext cx="1257672" cy="62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3796006" y="3037142"/>
            <a:ext cx="211763" cy="1758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780202" y="3549500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5159896" y="3344256"/>
            <a:ext cx="252730" cy="144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463028" y="3037141"/>
            <a:ext cx="140784" cy="1812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583476" y="2945276"/>
            <a:ext cx="298899" cy="303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045512" y="2868661"/>
            <a:ext cx="379662" cy="5400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018006" y="3005953"/>
            <a:ext cx="29328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3656252" y="2276872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590349" y="2807340"/>
            <a:ext cx="144016" cy="1766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4081877" y="2132856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4492104" y="1899314"/>
            <a:ext cx="257472" cy="1733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924219" y="1899314"/>
            <a:ext cx="27950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5356918" y="1777701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9" name="Picture 2" descr="http://www.famouscutouts.com/images/detailed/1/1210_jake_28_1632_detail.jpg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4605" y="1655123"/>
            <a:ext cx="1983300" cy="344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blogs.incpas.org/wp-content/uploads/2014/09/Mountain.jpg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9591">
            <a:off x="6288677" y="2041467"/>
            <a:ext cx="1375797" cy="93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clipart-library.com/images/kTMn87bEc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3093" y="1184101"/>
            <a:ext cx="1838022" cy="77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 flipV="1">
            <a:off x="5784336" y="1662199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6145666" y="1557506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1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39367" flipH="1">
            <a:off x="488424" y="3808035"/>
            <a:ext cx="3101215" cy="283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kryliauspeha.ru/2018maslena1/images/18494256.gif"/>
          <p:cNvPicPr>
            <a:picLocks noChangeAspect="1" noChangeArrowheads="1" noCrop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3409" y="377440"/>
            <a:ext cx="1116465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17596" y="4169829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028644" y="2419904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698836" y="2319319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20645" y="3435097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847528" y="2132856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172987" y="798796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16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5975"/>
            <a:ext cx="2944906" cy="56431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490" y="4735737"/>
            <a:ext cx="2205416" cy="14633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0995" y="3026791"/>
            <a:ext cx="6029325" cy="11552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2944" y="1378836"/>
            <a:ext cx="6019800" cy="12287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9031" y="-46041"/>
            <a:ext cx="6381750" cy="12858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02744" y="1116964"/>
            <a:ext cx="2886915" cy="1133475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9897" l="10000" r="99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64707" y="690305"/>
            <a:ext cx="2880320" cy="2605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3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426" y="432174"/>
            <a:ext cx="3759574" cy="4302115"/>
          </a:xfrm>
          <a:prstGeom prst="rect">
            <a:avLst/>
          </a:prstGeom>
        </p:spPr>
      </p:pic>
      <p:sp>
        <p:nvSpPr>
          <p:cNvPr id="5" name="Title 4"/>
          <p:cNvSpPr txBox="1">
            <a:spLocks noChangeArrowheads="1"/>
          </p:cNvSpPr>
          <p:nvPr/>
        </p:nvSpPr>
        <p:spPr>
          <a:xfrm>
            <a:off x="1062317" y="551329"/>
            <a:ext cx="7046259" cy="524436"/>
          </a:xfrm>
          <a:prstGeom prst="rect">
            <a:avLst/>
          </a:prstGeom>
          <a:solidFill>
            <a:srgbClr val="FDBC03">
              <a:alpha val="70195"/>
            </a:srgb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3200" noProof="1" smtClean="0">
                <a:latin typeface="Times New Roman" panose="02020603050405020304" pitchFamily="18" charset="0"/>
              </a:rPr>
              <a:t>ОСТРОВ «СУПЕРМАРКЕТ»</a:t>
            </a:r>
            <a:endParaRPr lang="ru-RU" altLang="en-US" sz="3200" noProof="1" smtClean="0"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6811" y="1825696"/>
            <a:ext cx="87681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Всегда ли в магазине вы рассматриваете товар? Или берете продукты, не посмотрев состав и срок годности? Сейчас мы проверим, умеете ли вы читать информацию на упаковке. У вас н</a:t>
            </a:r>
            <a:r>
              <a:rPr lang="ru-RU" sz="2000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а столе лежит набор продуктов: сок, консервы, шоколад, пачка макарон.  Заполните таблицу (Приложение 3).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13740"/>
              </p:ext>
            </p:extLst>
          </p:nvPr>
        </p:nvGraphicFramePr>
        <p:xfrm>
          <a:off x="1102371" y="3545569"/>
          <a:ext cx="9209842" cy="2377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9378"/>
                <a:gridCol w="2195053"/>
                <a:gridCol w="1389692"/>
                <a:gridCol w="1651574"/>
                <a:gridCol w="1934145"/>
              </a:tblGrid>
              <a:tr h="0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Название товара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Дата изготовления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Срок годности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Условия хранения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Состав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2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3406"/>
          <a:stretch/>
        </p:blipFill>
        <p:spPr>
          <a:xfrm>
            <a:off x="7503585" y="941294"/>
            <a:ext cx="4688416" cy="4020671"/>
          </a:xfrm>
          <a:prstGeom prst="rect">
            <a:avLst/>
          </a:prstGeom>
        </p:spPr>
      </p:pic>
      <p:sp>
        <p:nvSpPr>
          <p:cNvPr id="7" name="Title 4"/>
          <p:cNvSpPr txBox="1">
            <a:spLocks noChangeArrowheads="1"/>
          </p:cNvSpPr>
          <p:nvPr/>
        </p:nvSpPr>
        <p:spPr>
          <a:xfrm>
            <a:off x="1062317" y="551329"/>
            <a:ext cx="7046259" cy="524436"/>
          </a:xfrm>
          <a:prstGeom prst="rect">
            <a:avLst/>
          </a:prstGeom>
          <a:solidFill>
            <a:srgbClr val="FDBC03">
              <a:alpha val="70195"/>
            </a:srgb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3200" noProof="1">
                <a:latin typeface="Times New Roman" panose="02020603050405020304" pitchFamily="18" charset="0"/>
              </a:rPr>
              <a:t>ОСТРОВ «ДОХОД»</a:t>
            </a:r>
            <a:endParaRPr lang="ru-RU" altLang="en-US" sz="3200" noProof="1" smtClean="0"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34951" y="1903709"/>
            <a:ext cx="79762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10101"/>
                </a:solidFill>
                <a:latin typeface="Roboto"/>
              </a:rPr>
              <a:t>Задача 1.</a:t>
            </a:r>
          </a:p>
          <a:p>
            <a:r>
              <a:rPr lang="ru-RU" dirty="0" smtClean="0">
                <a:solidFill>
                  <a:srgbClr val="010101"/>
                </a:solidFill>
                <a:latin typeface="Roboto"/>
              </a:rPr>
              <a:t>Постройте </a:t>
            </a:r>
            <a:r>
              <a:rPr lang="ru-RU" dirty="0">
                <a:solidFill>
                  <a:srgbClr val="010101"/>
                </a:solidFill>
                <a:latin typeface="Roboto"/>
              </a:rPr>
              <a:t>круговую диаграмму «Расходы семьи за месяц», если известно: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— что квартплата и коммунальные платежи составляют 5000 руб.;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— на питание тратится 10 000 руб.;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— на проезд в общественном транспорте расходуется 2000 руб.;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— на одежду, обувь в среднем тратится 4000 руб.;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— на прочие покупки — 3000 руб.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Каков бюджет этой семьи?</a:t>
            </a:r>
            <a:endParaRPr lang="ru-RU" b="0" i="0" dirty="0">
              <a:solidFill>
                <a:srgbClr val="010101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9851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0625" y="1566980"/>
            <a:ext cx="3720736" cy="3727333"/>
          </a:xfrm>
          <a:prstGeom prst="rect">
            <a:avLst/>
          </a:prstGeom>
        </p:spPr>
      </p:pic>
      <p:sp>
        <p:nvSpPr>
          <p:cNvPr id="6" name="Title 4"/>
          <p:cNvSpPr txBox="1">
            <a:spLocks noChangeArrowheads="1"/>
          </p:cNvSpPr>
          <p:nvPr/>
        </p:nvSpPr>
        <p:spPr>
          <a:xfrm>
            <a:off x="1062317" y="551329"/>
            <a:ext cx="7046259" cy="524436"/>
          </a:xfrm>
          <a:prstGeom prst="rect">
            <a:avLst/>
          </a:prstGeom>
          <a:solidFill>
            <a:srgbClr val="FDBC03">
              <a:alpha val="70195"/>
            </a:srgb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3200" noProof="1">
                <a:latin typeface="Times New Roman" panose="02020603050405020304" pitchFamily="18" charset="0"/>
              </a:rPr>
              <a:t>ОСТРОВ «ЭКОНОМИЯ»</a:t>
            </a:r>
            <a:endParaRPr lang="ru-RU" altLang="en-US" sz="3200" noProof="1" smtClean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0952" y="1717765"/>
            <a:ext cx="80816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10101"/>
                </a:solidFill>
                <a:latin typeface="Roboto"/>
              </a:rPr>
              <a:t>Задача </a:t>
            </a:r>
            <a:r>
              <a:rPr lang="ru-RU" b="1" dirty="0" smtClean="0">
                <a:solidFill>
                  <a:srgbClr val="010101"/>
                </a:solidFill>
                <a:latin typeface="Roboto"/>
              </a:rPr>
              <a:t>2.</a:t>
            </a:r>
            <a:endParaRPr lang="ru-RU" b="1" dirty="0">
              <a:solidFill>
                <a:srgbClr val="010101"/>
              </a:solidFill>
              <a:latin typeface="Roboto"/>
            </a:endParaRP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Вы пришли на оптовый рынок. Розничная цена конфет – 40 рублей, а оптовая – на 15 % ниже. Сколько вы сэкономите денег при покупке 5 кг конфет?</a:t>
            </a:r>
          </a:p>
          <a:p>
            <a:r>
              <a:rPr lang="ru-RU" b="1" dirty="0">
                <a:solidFill>
                  <a:srgbClr val="010101"/>
                </a:solidFill>
                <a:latin typeface="Roboto"/>
              </a:rPr>
              <a:t>Задача </a:t>
            </a:r>
            <a:r>
              <a:rPr lang="ru-RU" b="1" dirty="0" smtClean="0">
                <a:solidFill>
                  <a:srgbClr val="010101"/>
                </a:solidFill>
                <a:latin typeface="Roboto"/>
              </a:rPr>
              <a:t>3.</a:t>
            </a:r>
            <a:endParaRPr lang="ru-RU" b="1" dirty="0">
              <a:solidFill>
                <a:srgbClr val="010101"/>
              </a:solidFill>
              <a:latin typeface="Roboto"/>
            </a:endParaRP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Семья тратит на покупки 75% своего дохода. Рост дохода позволил откладывать в два раз больше и сбережения теперь составляют 20% дохода. На сколько процентов вырос доход?</a:t>
            </a:r>
            <a:endParaRPr lang="ru-RU" b="0" i="0" dirty="0">
              <a:solidFill>
                <a:srgbClr val="010101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9399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9564" y="1329924"/>
            <a:ext cx="3411071" cy="3169371"/>
          </a:xfrm>
          <a:prstGeom prst="rect">
            <a:avLst/>
          </a:prstGeom>
        </p:spPr>
      </p:pic>
      <p:sp>
        <p:nvSpPr>
          <p:cNvPr id="6" name="Title 4"/>
          <p:cNvSpPr txBox="1">
            <a:spLocks noChangeArrowheads="1"/>
          </p:cNvSpPr>
          <p:nvPr/>
        </p:nvSpPr>
        <p:spPr>
          <a:xfrm>
            <a:off x="1062317" y="551329"/>
            <a:ext cx="7046259" cy="524436"/>
          </a:xfrm>
          <a:prstGeom prst="rect">
            <a:avLst/>
          </a:prstGeom>
          <a:solidFill>
            <a:srgbClr val="FDBC03">
              <a:alpha val="70195"/>
            </a:srgbClr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3200" noProof="1">
                <a:latin typeface="Times New Roman" panose="02020603050405020304" pitchFamily="18" charset="0"/>
              </a:rPr>
              <a:t>ОСТРОВ «БАНК»</a:t>
            </a:r>
            <a:endParaRPr lang="ru-RU" altLang="en-US" sz="3200" noProof="1" smtClean="0"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62317" y="2648516"/>
            <a:ext cx="80816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10101"/>
                </a:solidFill>
                <a:latin typeface="Roboto"/>
              </a:rPr>
              <a:t>Задача 4.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Посчитайте сколько денег надо вернуть через год, если взять в банке кредит на год под определенный процент?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1) 100000 р. под 20%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2) 200000 р. под 25%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3) 50000 р. под 40%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4) 10000 р. под 15%</a:t>
            </a:r>
          </a:p>
          <a:p>
            <a:r>
              <a:rPr lang="ru-RU" b="1" dirty="0">
                <a:solidFill>
                  <a:srgbClr val="010101"/>
                </a:solidFill>
                <a:latin typeface="Roboto"/>
              </a:rPr>
              <a:t>Задача 5.</a:t>
            </a:r>
          </a:p>
          <a:p>
            <a:r>
              <a:rPr lang="ru-RU" dirty="0">
                <a:solidFill>
                  <a:srgbClr val="010101"/>
                </a:solidFill>
                <a:latin typeface="Roboto"/>
              </a:rPr>
              <a:t>Определите, какая сумма лежала на вкладе «Семейный» в банке, если доход в размере 6%, начисленный на нее, составил 720 руб.?</a:t>
            </a:r>
            <a:endParaRPr lang="ru-RU" b="0" i="0" dirty="0">
              <a:solidFill>
                <a:srgbClr val="010101"/>
              </a:solidFill>
              <a:effectLst/>
              <a:latin typeface="Roboto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62317" y="1768324"/>
            <a:ext cx="78799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10101"/>
                </a:solidFill>
                <a:latin typeface="Roboto"/>
              </a:rPr>
              <a:t>Очень часто при покупке </a:t>
            </a:r>
            <a:r>
              <a:rPr lang="ru-RU" sz="2000" dirty="0" smtClean="0">
                <a:solidFill>
                  <a:srgbClr val="010101"/>
                </a:solidFill>
                <a:latin typeface="Roboto"/>
              </a:rPr>
              <a:t>какого-нибудь товара </a:t>
            </a:r>
            <a:r>
              <a:rPr lang="ru-RU" sz="2000" dirty="0">
                <a:solidFill>
                  <a:srgbClr val="010101"/>
                </a:solidFill>
                <a:latin typeface="Roboto"/>
              </a:rPr>
              <a:t>люди пользуются услугами банков. Ведь банки выдают кредиты (заём).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8767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705" y="1320788"/>
            <a:ext cx="9366647" cy="3701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44705" y="2095313"/>
            <a:ext cx="10031507" cy="367813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Современная школа обучает детей всему: читать, писать, считать, но вопрос подготовки к реальной жизни, к трудностям на пути взросления и становления личности во всех сферах жизни, в особенности в вопросах финансового образования уделяется гораздо меньше времени. Тем не менее, нельзя представить себе сегодняшний мир без денег.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Поэтому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уроки финансовой грамотности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необходимы.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575" y="280161"/>
            <a:ext cx="1577777" cy="1906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137" y1="7105" x2="50588" y2="7105"/>
                        <a14:foregroundMark x1="40196" y1="4474" x2="42549" y2="5263"/>
                        <a14:foregroundMark x1="47451" y1="4474" x2="49412" y2="5000"/>
                        <a14:foregroundMark x1="44118" y1="4211" x2="44706" y2="3158"/>
                        <a14:backgroundMark x1="64510" y1="97105" x2="81765" y2="89211"/>
                        <a14:backgroundMark x1="47255" y1="98421" x2="63725" y2="97895"/>
                        <a14:backgroundMark x1="39608" y1="1579" x2="52745" y2="10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954" y="567422"/>
            <a:ext cx="2102414" cy="150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847" y="5632799"/>
            <a:ext cx="2037882" cy="1525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27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7925" y="1199254"/>
            <a:ext cx="3420035" cy="639762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17" y="1930280"/>
            <a:ext cx="10021453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Изучая курс финансовой грамотности в школе, у обучающихся сформируются знания и умения не только в области экономики, еще курс оказывает существенную помощь при подготовке к ГИА  9 и 11 классов, а так же способствует  умению грамотно распоряжаться собственными средствами…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515" y="4044843"/>
            <a:ext cx="3182468" cy="238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7" b="100000" l="250" r="100000">
                        <a14:foregroundMark x1="9762" y1="74124" x2="23404" y2="80634"/>
                        <a14:backgroundMark x1="54693" y1="92321" x2="80100" y2="96828"/>
                        <a14:backgroundMark x1="62328" y1="80134" x2="63830" y2="92821"/>
                        <a14:backgroundMark x1="59700" y1="79633" x2="53567" y2="88314"/>
                        <a14:backgroundMark x1="58949" y1="80134" x2="60075" y2="75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541" y="4858053"/>
            <a:ext cx="2779742" cy="208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023" l="977" r="995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8465" y="385885"/>
            <a:ext cx="1883048" cy="18830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062" flipH="1">
            <a:off x="92703" y="5042958"/>
            <a:ext cx="2360405" cy="16786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47777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2581"/>
            <a:ext cx="9802906" cy="5792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747" y="117960"/>
            <a:ext cx="6499411" cy="132556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 	http://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</a:rPr>
              <a:t>skiv.instrao.ru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75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30" y="1492624"/>
            <a:ext cx="7713136" cy="49773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046" y="923971"/>
            <a:ext cx="11201400" cy="13255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https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://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школа.вашифинансы.рф/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courses.php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6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17" y="1445928"/>
            <a:ext cx="8655424" cy="47708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3589" y="1024032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b="1" dirty="0">
                <a:hlinkClick r:id="rId4"/>
              </a:rPr>
              <a:t>https://</a:t>
            </a:r>
            <a:r>
              <a:rPr lang="ru-RU" sz="4800" b="1" dirty="0" smtClean="0">
                <a:hlinkClick r:id="rId4"/>
              </a:rPr>
              <a:t>www.fingram39.ru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817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4202"/>
          <a:stretch/>
        </p:blipFill>
        <p:spPr>
          <a:xfrm>
            <a:off x="277345" y="1438836"/>
            <a:ext cx="9323854" cy="4815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5976" y="8978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b="1" dirty="0"/>
              <a:t> 	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https://fmc.hse.ru/5-7forms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8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07" y="1304365"/>
            <a:ext cx="8518516" cy="49485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0836" y="830653"/>
            <a:ext cx="11201400" cy="132556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https://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хочумогузнаю.рф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97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24" y="1314173"/>
            <a:ext cx="9036424" cy="49308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4889" r="7555"/>
          <a:stretch/>
        </p:blipFill>
        <p:spPr>
          <a:xfrm>
            <a:off x="5378824" y="739588"/>
            <a:ext cx="6508376" cy="490817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472953" y="2487706"/>
            <a:ext cx="1371600" cy="34962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874850"/>
            <a:ext cx="4652681" cy="1325563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accent1">
                    <a:lumMod val="50000"/>
                  </a:schemeClr>
                </a:solidFill>
                <a:hlinkClick r:id="rId5"/>
              </a:rPr>
              <a:t>http://</a:t>
            </a:r>
            <a:r>
              <a:rPr lang="en-US" sz="4200" b="1" dirty="0" smtClean="0">
                <a:solidFill>
                  <a:schemeClr val="accent1">
                    <a:lumMod val="50000"/>
                  </a:schemeClr>
                </a:solidFill>
                <a:hlinkClick r:id="rId5"/>
              </a:rPr>
              <a:t>kvestodel.ru</a:t>
            </a:r>
            <a:endParaRPr lang="ru-RU" sz="4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3441" y="667842"/>
            <a:ext cx="7399141" cy="646331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http://kvestodel.ru/generator-rebusov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2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193031" y="305406"/>
            <a:ext cx="8142840" cy="120454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Учебно-методические материалы, книги, видеоматериалы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6175" y="1765439"/>
            <a:ext cx="1171239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Азбука финансовой грамотности. ВСЕ серии – Смешарики 2D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3"/>
              </a:rPr>
              <a:t>https://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3"/>
              </a:rPr>
              <a:t>www.youtube.com/watch?v=sCDrF1wQZ6s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•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Всероссийская олимпиада по финансовой грамотности, финансовому рынку и защите прав потребителей финансовых услуг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4"/>
              </a:rPr>
              <a:t>https://www.fin-olimp.ru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4"/>
              </a:rPr>
              <a:t>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Всероссийская онлайн-олимпиада по финансовой грамотности для учащихся 5-11-х классов и студентов среднего профессионального образования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5"/>
              </a:rPr>
              <a:t>https://olimpiada.oc3.ru/#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5"/>
              </a:rPr>
              <a:t>main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Всероссийский чемпионат по финансовой грамотности (ВЧФГ)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6"/>
              </a:rPr>
              <a:t>https://fincup.ru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6"/>
              </a:rPr>
              <a:t>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Мани-фест. Десять лучших книг о деньгах для детей: что почитать ребенку вместо сказки на ночь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7"/>
              </a:rPr>
              <a:t>https://www.banki.ru/news/daytheme/?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7"/>
              </a:rPr>
              <a:t>id=10490839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Онлайн-олимпиада «Юный предприниматель и финансовая грамотность» для учеников 1-9 классов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8"/>
              </a:rPr>
              <a:t>https://olympiads.uchi.ru/olymp/bizuchi/?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8"/>
              </a:rPr>
              <a:t>utm_source=BR_press_release&amp;utm_medium=partner&amp;utm_campaign=UP-13-04_partner_BR_press_release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Пряничный домик. Фильм об истории денег в России / Телеканал Культура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9"/>
              </a:rPr>
              <a:t>https://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9"/>
              </a:rPr>
              <a:t>www.youtube.com/watch?v=Is0UcNBBMR8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Пряничный домик. Копеечное дело / Телеканал Культура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10"/>
              </a:rPr>
              <a:t>https://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10"/>
              </a:rPr>
              <a:t>www.youtube.com/watch?v=S4ZqYcdvXrA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Российский рубль. 700 лет истории (фильм)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11"/>
              </a:rPr>
              <a:t>https://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11"/>
              </a:rPr>
              <a:t>www.youtube.com/watch?v=CLcUWtGgztg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Финансовая познавательная игра «Финквест»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12"/>
              </a:rPr>
              <a:t>http://finquest.tilda.ws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12"/>
              </a:rPr>
              <a:t>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Экскурсия «Российские деньги: путешествие во времени». Музей истории денег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13"/>
              </a:rPr>
              <a:t>https://www.youtube.com/watch?v=_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13"/>
              </a:rPr>
              <a:t>j-dwlRlzJg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• 13 мультфильмов, которые научат детей обращаться с деньгами –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hlinkClick r:id="rId14"/>
              </a:rPr>
              <a:t>https://www.sravni.ru/text/13-multikov-kotorye-nauchat-detej-obrashhatsja-s-dengami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14"/>
              </a:rPr>
              <a:t>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00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8859" y="555762"/>
            <a:ext cx="7701147" cy="584775"/>
          </a:xfrm>
          <a:prstGeom prst="rect">
            <a:avLst/>
          </a:prstGeom>
          <a:solidFill>
            <a:srgbClr val="FFDAA3"/>
          </a:solidFill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Электронные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образовательные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ресурсы 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470" y="1468466"/>
            <a:ext cx="1192305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Официальный сайт Федерального методического центра по финансовой грамотности системы общего и среднего профессионального образования. [Электронный ресурс].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3"/>
              </a:rPr>
              <a:t>https://fmc.hse.ru/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Мои финансы – образовательный портал Минфина России. [Электронный ресурс].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4"/>
              </a:rPr>
              <a:t>https://xn--80apaohbc3aw9e.xn--p1ai/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Финансовая грамота – образовательный портал РЭШ. [Электронный ресурс].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5"/>
              </a:rPr>
              <a:t>http://fgramota.org/about/project/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Финансовая культура – образовательный портал ЦБ РФ [Электронный ресурс].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6"/>
              </a:rPr>
              <a:t>https://fincult.info/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Финансы просто – интернет-портал ПАО «Сбербанк». [Электронный ресурс].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7"/>
              </a:rPr>
              <a:t>www.finprosto.ru/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Хочу. Могу. Знаю – образовательный портал Роспотребнадзора. [Электронный ресурс]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8"/>
              </a:rPr>
              <a:t>https://хочумогузнаю.рф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8"/>
              </a:rPr>
              <a:t>/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hlinkClick r:id="rId9"/>
              </a:rPr>
              <a:t>http://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9"/>
              </a:rPr>
              <a:t>kvestodel.ru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Центр «Федеральный методический центр по финансовой грамотности системы общего и среднего профессионального образования» НИУ ВШЭ –Режим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3"/>
              </a:rPr>
              <a:t>https://fmc.hse.ru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hlinkClick r:id="rId3"/>
              </a:rPr>
              <a:t>/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5585639"/>
            <a:ext cx="118289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Лучшие региональные практики по финансовой грамотности. Каталог на 2022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год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[Электронный ресурс]. – Режим доступа: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hlinkClick r:id="rId10"/>
              </a:rPr>
              <a:t>https://app-dev.xn--80apaohbc3aw9e.xn--p1ai/storage/19822/katalog-lucsix-praktik-15.pdf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58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39" y="1419366"/>
            <a:ext cx="10467336" cy="529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8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Рисунок 17"/>
          <p:cNvSpPr>
            <a:spLocks noGrp="1"/>
          </p:cNvSpPr>
          <p:nvPr>
            <p:ph type="pic" idx="1"/>
          </p:nvPr>
        </p:nvSpPr>
        <p:spPr/>
      </p:sp>
      <p:sp>
        <p:nvSpPr>
          <p:cNvPr id="19" name="Текст 1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11292"/>
          <a:stretch/>
        </p:blipFill>
        <p:spPr>
          <a:xfrm>
            <a:off x="968188" y="1"/>
            <a:ext cx="10811436" cy="629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7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680882" y="2398292"/>
            <a:ext cx="10192484" cy="2334075"/>
          </a:xfrm>
          <a:prstGeom prst="rect">
            <a:avLst/>
          </a:prstGeom>
        </p:spPr>
        <p:txBody>
          <a:bodyPr lIns="99551" tIns="49775" rIns="99551" bIns="49775" anchor="t"/>
          <a:lstStyle>
            <a:lvl1pPr algn="l" defTabSz="497754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4CAF90"/>
                </a:solidFill>
                <a:latin typeface="Tahoma"/>
                <a:ea typeface="+mj-ea"/>
                <a:cs typeface="+mj-cs"/>
              </a:defRPr>
            </a:lvl1pPr>
          </a:lstStyle>
          <a:p>
            <a:pPr marL="0" marR="0" lvl="0" indent="0" algn="r" defTabSz="4977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Спасибо за внимание!</a:t>
            </a:r>
            <a:b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</a:b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4CAF90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</a:br>
            <a:r>
              <a:rPr lang="ru-RU" sz="1800" dirty="0" smtClean="0">
                <a:solidFill>
                  <a:srgbClr val="DB5439"/>
                </a:solidFill>
              </a:rPr>
              <a:t>УЧИТЕЛЬ МАТЕМАТИКИ МАОУ-СОШ №20</a:t>
            </a:r>
          </a:p>
          <a:p>
            <a:pPr marL="0" marR="0" lvl="0" indent="0" algn="r" defTabSz="49775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rgbClr val="DB5439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ГОРОДА</a:t>
            </a:r>
            <a:r>
              <a:rPr kumimoji="0" lang="ru-RU" sz="1800" b="1" i="0" u="none" strike="noStrike" kern="1200" cap="all" spc="0" normalizeH="0" noProof="0" dirty="0" smtClean="0">
                <a:ln>
                  <a:noFill/>
                </a:ln>
                <a:solidFill>
                  <a:srgbClr val="DB5439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АРМАВИРА, КРАСНОДАРСКОГО КРАЯ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DB5439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DB5439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</a:br>
            <a:r>
              <a:rPr lang="ru-RU" sz="2800" dirty="0" smtClean="0">
                <a:solidFill>
                  <a:srgbClr val="DB5439"/>
                </a:solidFill>
              </a:rPr>
              <a:t>ПОНОМАРЕНКО ИРИНА НИКОЛАЕВНА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rgbClr val="DB5439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0511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61" y="-4067"/>
            <a:ext cx="2618073" cy="174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183" y="1"/>
            <a:ext cx="5333994" cy="828674"/>
          </a:xfrm>
          <a:prstGeom prst="rect">
            <a:avLst/>
          </a:prstGeom>
        </p:spPr>
      </p:pic>
      <p:pic>
        <p:nvPicPr>
          <p:cNvPr id="7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6752" y="0"/>
            <a:ext cx="2365248" cy="313944"/>
          </a:xfrm>
          <a:prstGeom prst="rect">
            <a:avLst/>
          </a:prstGeom>
        </p:spPr>
      </p:pic>
      <p:pic>
        <p:nvPicPr>
          <p:cNvPr id="8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-4067"/>
            <a:ext cx="1106423" cy="1014984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502522732"/>
              </p:ext>
            </p:extLst>
          </p:nvPr>
        </p:nvGraphicFramePr>
        <p:xfrm>
          <a:off x="107576" y="1741315"/>
          <a:ext cx="12084424" cy="5157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8353" y="1010917"/>
            <a:ext cx="8996081" cy="9607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«Сформированность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компетенций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59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412" y="1010917"/>
            <a:ext cx="7274860" cy="960758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Как рассказать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ребенку?»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158" y="2800349"/>
            <a:ext cx="320992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61" y="-4067"/>
            <a:ext cx="2618073" cy="174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6183" y="1"/>
            <a:ext cx="5333994" cy="828674"/>
          </a:xfrm>
          <a:prstGeom prst="rect">
            <a:avLst/>
          </a:prstGeom>
        </p:spPr>
      </p:pic>
      <p:pic>
        <p:nvPicPr>
          <p:cNvPr id="7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826752" y="0"/>
            <a:ext cx="2365248" cy="313944"/>
          </a:xfrm>
          <a:prstGeom prst="rect">
            <a:avLst/>
          </a:prstGeom>
        </p:spPr>
      </p:pic>
      <p:pic>
        <p:nvPicPr>
          <p:cNvPr id="8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-4067"/>
            <a:ext cx="1106423" cy="1014984"/>
          </a:xfrm>
          <a:prstGeom prst="rect">
            <a:avLst/>
          </a:prstGeom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977869" y="1971675"/>
            <a:ext cx="9161213" cy="4257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   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Игра, вот это тот инструмент, с помощью которого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легко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достигнуть поставленной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в 5-7 классах.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новые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игровые технологии приобретают более широкое распространение и все чаще используются педагогами. В последнее время, большую популярность набирает такая форма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квест.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86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183" y="1"/>
            <a:ext cx="5333994" cy="828674"/>
          </a:xfrm>
          <a:prstGeom prst="rect">
            <a:avLst/>
          </a:prstGeom>
        </p:spPr>
      </p:pic>
      <p:pic>
        <p:nvPicPr>
          <p:cNvPr id="7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826752" y="0"/>
            <a:ext cx="2365248" cy="313944"/>
          </a:xfrm>
          <a:prstGeom prst="rect">
            <a:avLst/>
          </a:prstGeom>
        </p:spPr>
      </p:pic>
      <p:pic>
        <p:nvPicPr>
          <p:cNvPr id="8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-4067"/>
            <a:ext cx="1106423" cy="10149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57832" y="1214912"/>
            <a:ext cx="4966300" cy="584775"/>
          </a:xfrm>
          <a:prstGeom prst="rect">
            <a:avLst/>
          </a:prstGeom>
          <a:solidFill>
            <a:srgbClr val="FBD78F"/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Кто знает, что такое квест?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92176" y="4953844"/>
            <a:ext cx="6399823" cy="1938992"/>
          </a:xfrm>
          <a:prstGeom prst="rect">
            <a:avLst/>
          </a:prstGeom>
          <a:solidFill>
            <a:srgbClr val="FBD78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«поиск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задание,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странствие».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игра-путешествие, в которой много головоломок и задач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требующая от игрока решения умственных задач для продвижения по сюжету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15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61" y="-4067"/>
            <a:ext cx="2618073" cy="1745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183" y="1"/>
            <a:ext cx="5333994" cy="828674"/>
          </a:xfrm>
          <a:prstGeom prst="rect">
            <a:avLst/>
          </a:prstGeom>
        </p:spPr>
      </p:pic>
      <p:pic>
        <p:nvPicPr>
          <p:cNvPr id="7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26752" y="0"/>
            <a:ext cx="2365248" cy="313944"/>
          </a:xfrm>
          <a:prstGeom prst="rect">
            <a:avLst/>
          </a:prstGeom>
        </p:spPr>
      </p:pic>
      <p:pic>
        <p:nvPicPr>
          <p:cNvPr id="8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-4067"/>
            <a:ext cx="1106423" cy="1014984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14329958"/>
              </p:ext>
            </p:extLst>
          </p:nvPr>
        </p:nvGraphicFramePr>
        <p:xfrm>
          <a:off x="130968" y="1637728"/>
          <a:ext cx="12084424" cy="5157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2034" y="871404"/>
            <a:ext cx="8068307" cy="73039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latin typeface="Times New Roman" panose="02020603050405020304" pitchFamily="18" charset="0"/>
              </a:rPr>
              <a:t>Квест </a:t>
            </a:r>
            <a:r>
              <a:rPr lang="ru-RU" altLang="ru-RU" b="1" dirty="0">
                <a:latin typeface="Times New Roman" panose="02020603050405020304" pitchFamily="18" charset="0"/>
              </a:rPr>
              <a:t>«Домик в деревне»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92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8165" y="-1"/>
            <a:ext cx="3343835" cy="619909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24525"/>
            <a:ext cx="2095500" cy="113347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9583" y1="15278" x2="73264" y2="1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2106"/>
            <a:ext cx="1591072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2960" y="1230405"/>
            <a:ext cx="5303744" cy="1718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1680" y="2694639"/>
            <a:ext cx="5793585" cy="18795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3182" y="4682211"/>
            <a:ext cx="3304762" cy="21757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861766" y="406815"/>
            <a:ext cx="7749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Вот огромный шумный мир, В нем четыреста квартир, Пять подъездов, домофоны, Остекленные балконы.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" y="2223"/>
            <a:ext cx="12283265" cy="704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5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426" y="532546"/>
            <a:ext cx="3759574" cy="4302115"/>
          </a:xfrm>
          <a:prstGeom prst="rect">
            <a:avLst/>
          </a:prstGeom>
        </p:spPr>
      </p:pic>
      <p:sp>
        <p:nvSpPr>
          <p:cNvPr id="7" name="Title 1"/>
          <p:cNvSpPr>
            <a:spLocks noGrp="1" noChangeArrowheads="1"/>
          </p:cNvSpPr>
          <p:nvPr/>
        </p:nvSpPr>
        <p:spPr bwMode="auto">
          <a:xfrm>
            <a:off x="111765" y="1940740"/>
            <a:ext cx="8320661" cy="1526991"/>
          </a:xfrm>
          <a:prstGeom prst="rect">
            <a:avLst/>
          </a:prstGeom>
          <a:solidFill>
            <a:schemeClr val="bg1">
              <a:alpha val="8901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ru-RU" altLang="en-US" sz="2400" b="1" dirty="0">
                <a:latin typeface="Times New Roman" panose="02020603050405020304" pitchFamily="18" charset="0"/>
              </a:rPr>
              <a:t>Задание:</a:t>
            </a:r>
            <a:r>
              <a:rPr lang="ru-RU" altLang="en-US" sz="2400" dirty="0">
                <a:latin typeface="Times New Roman" panose="02020603050405020304" pitchFamily="18" charset="0"/>
              </a:rPr>
              <a:t> Для того, чтобы отопить дом, Ивановы используют уголь. В данной деревне есть три фирмы доставки угля. Ивановым необходимо приобрести 7 т угля. Рассчитайте в какой фирме им будет выгоднее оформить заказ.</a:t>
            </a:r>
          </a:p>
        </p:txBody>
      </p:sp>
      <p:graphicFrame>
        <p:nvGraphicFramePr>
          <p:cNvPr id="8" name="Content Placeholder 307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2996734"/>
              </p:ext>
            </p:extLst>
          </p:nvPr>
        </p:nvGraphicFramePr>
        <p:xfrm>
          <a:off x="111765" y="3769449"/>
          <a:ext cx="11901487" cy="2130425"/>
        </p:xfrm>
        <a:graphic>
          <a:graphicData uri="http://schemas.openxmlformats.org/drawingml/2006/table">
            <a:tbl>
              <a:tblPr/>
              <a:tblGrid>
                <a:gridCol w="2667000"/>
                <a:gridCol w="2200275"/>
                <a:gridCol w="3187700"/>
                <a:gridCol w="3846512"/>
              </a:tblGrid>
              <a:tr h="57150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Название фирмы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Стоимость, 1 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Доставка</a:t>
                      </a:r>
                      <a:r>
                        <a:rPr kumimoji="0" lang="ru-RU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руб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Скидка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</a:tr>
              <a:tr h="30480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Уголёк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2700 руб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1500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При покупке 6</a:t>
                      </a:r>
                      <a:r>
                        <a:rPr kumimoji="0" lang="ru-RU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т и более 10%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</a:tr>
              <a:tr h="304800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Тёплый дом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2400 руб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</a:tr>
              <a:tr h="949325"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Уголь Стандарт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2800 руб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При покупке более 10 т доставка бесплатная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ea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При покупке 5 т 10 %;</a:t>
                      </a:r>
                      <a:r>
                        <a:rPr kumimoji="0" lang="ru-RU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F0D9">
                        <a:alpha val="90979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 noChangeArrowheads="1"/>
          </p:cNvSpPr>
          <p:nvPr/>
        </p:nvSpPr>
        <p:spPr bwMode="auto">
          <a:xfrm>
            <a:off x="2323179" y="614957"/>
            <a:ext cx="4230807" cy="571500"/>
          </a:xfrm>
          <a:prstGeom prst="rect">
            <a:avLst/>
          </a:prstGeom>
          <a:solidFill>
            <a:srgbClr val="FDBC03">
              <a:alpha val="69804"/>
            </a:srgb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en-US" sz="3200" b="1" dirty="0" smtClean="0">
                <a:latin typeface="Times New Roman" panose="02020603050405020304" pitchFamily="18" charset="0"/>
              </a:rPr>
              <a:t>СТАНЦИЯ</a:t>
            </a:r>
            <a:r>
              <a:rPr lang="en-US" altLang="en-US" sz="32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200" b="1" dirty="0">
                <a:latin typeface="Times New Roman" panose="02020603050405020304" pitchFamily="18" charset="0"/>
              </a:rPr>
              <a:t>«</a:t>
            </a:r>
            <a:r>
              <a:rPr lang="ru-RU" altLang="en-US" sz="3200" b="1" dirty="0" smtClean="0">
                <a:latin typeface="Times New Roman" panose="02020603050405020304" pitchFamily="18" charset="0"/>
              </a:rPr>
              <a:t>ДОМ</a:t>
            </a:r>
            <a:r>
              <a:rPr lang="en-US" altLang="en-US" sz="3200" b="1" dirty="0" smtClean="0">
                <a:latin typeface="Times New Roman" panose="02020603050405020304" pitchFamily="18" charset="0"/>
              </a:rPr>
              <a:t>»</a:t>
            </a:r>
            <a:endParaRPr lang="en-US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5" y="59140"/>
            <a:ext cx="12080234" cy="681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5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1754</Words>
  <Application>Microsoft Office PowerPoint</Application>
  <PresentationFormat>Широкоэкранный</PresentationFormat>
  <Paragraphs>251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43" baseType="lpstr">
      <vt:lpstr>Arial Unicode MS</vt:lpstr>
      <vt:lpstr>SimSun</vt:lpstr>
      <vt:lpstr>SimSun</vt:lpstr>
      <vt:lpstr>Arial</vt:lpstr>
      <vt:lpstr>Calibri</vt:lpstr>
      <vt:lpstr>Calibri Light</vt:lpstr>
      <vt:lpstr>Roboto</vt:lpstr>
      <vt:lpstr>Tahoma</vt:lpstr>
      <vt:lpstr>Times New Roman</vt:lpstr>
      <vt:lpstr>Wingdings</vt:lpstr>
      <vt:lpstr>Тема Office</vt:lpstr>
      <vt:lpstr>Специальное оформление</vt:lpstr>
      <vt:lpstr>1_Тема Office</vt:lpstr>
      <vt:lpstr>Презентация PowerPoint</vt:lpstr>
      <vt:lpstr>Актуальность:</vt:lpstr>
      <vt:lpstr>Презентация PowerPoint</vt:lpstr>
      <vt:lpstr>«Сформированность компетенций…»</vt:lpstr>
      <vt:lpstr>«Как рассказать ребенку?»</vt:lpstr>
      <vt:lpstr>Презентация PowerPoint</vt:lpstr>
      <vt:lpstr>Квест «Домик в деревне»</vt:lpstr>
      <vt:lpstr>Презентация PowerPoint</vt:lpstr>
      <vt:lpstr>Презентация PowerPoint</vt:lpstr>
      <vt:lpstr>СТАНЦИЯ «ПОДВОРЬЕ»</vt:lpstr>
      <vt:lpstr>Презентация PowerPoint</vt:lpstr>
      <vt:lpstr>Презентация PowerPoint</vt:lpstr>
      <vt:lpstr>Квест «Мама, папа, я – в финансах - грамотная семья!»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Гипотеза:</vt:lpstr>
      <vt:lpstr>  http://skiv.instrao.ru</vt:lpstr>
      <vt:lpstr>https://школа.вашифинансы.рф/courses.php</vt:lpstr>
      <vt:lpstr>https://www.fingram39.ru</vt:lpstr>
      <vt:lpstr>  https://fmc.hse.ru/5-7forms</vt:lpstr>
      <vt:lpstr>https://хочумогузнаю.рф</vt:lpstr>
      <vt:lpstr>http://kvestodel.ru</vt:lpstr>
      <vt:lpstr>Учебно-методические материалы, книги, видеоматериалы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Пономаренко И. Н.</dc:creator>
  <cp:lastModifiedBy>Пономаренко И. Н.</cp:lastModifiedBy>
  <cp:revision>65</cp:revision>
  <dcterms:created xsi:type="dcterms:W3CDTF">2022-08-09T17:14:43Z</dcterms:created>
  <dcterms:modified xsi:type="dcterms:W3CDTF">2022-08-22T19:01:14Z</dcterms:modified>
</cp:coreProperties>
</file>