
<file path=[Content_Types].xml><?xml version="1.0" encoding="utf-8"?>
<Types xmlns="http://schemas.openxmlformats.org/package/2006/content-types">
  <Default Extension="png" ContentType="image/png"/>
  <Default Extension="mp3" ContentType="audio/mpe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12" r:id="rId2"/>
    <p:sldId id="318" r:id="rId3"/>
    <p:sldId id="278" r:id="rId4"/>
    <p:sldId id="282" r:id="rId5"/>
    <p:sldId id="310" r:id="rId6"/>
    <p:sldId id="281" r:id="rId7"/>
    <p:sldId id="283" r:id="rId8"/>
    <p:sldId id="309" r:id="rId9"/>
    <p:sldId id="288" r:id="rId10"/>
    <p:sldId id="259" r:id="rId11"/>
    <p:sldId id="314" r:id="rId12"/>
    <p:sldId id="285" r:id="rId13"/>
    <p:sldId id="287" r:id="rId14"/>
    <p:sldId id="291" r:id="rId15"/>
    <p:sldId id="260" r:id="rId16"/>
    <p:sldId id="290" r:id="rId17"/>
    <p:sldId id="292" r:id="rId18"/>
    <p:sldId id="289" r:id="rId19"/>
    <p:sldId id="296" r:id="rId20"/>
    <p:sldId id="279" r:id="rId21"/>
    <p:sldId id="305" r:id="rId22"/>
    <p:sldId id="295" r:id="rId23"/>
    <p:sldId id="293" r:id="rId24"/>
    <p:sldId id="297" r:id="rId25"/>
    <p:sldId id="300" r:id="rId26"/>
    <p:sldId id="298" r:id="rId27"/>
    <p:sldId id="299" r:id="rId28"/>
    <p:sldId id="261" r:id="rId29"/>
    <p:sldId id="317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Цараковы" initials="Ц" lastIdx="1" clrIdx="0">
    <p:extLst>
      <p:ext uri="{19B8F6BF-5375-455C-9EA6-DF929625EA0E}">
        <p15:presenceInfo xmlns:p15="http://schemas.microsoft.com/office/powerpoint/2012/main" userId="Цараковы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CC"/>
    <a:srgbClr val="ED7E41"/>
    <a:srgbClr val="FF99FF"/>
    <a:srgbClr val="00CC00"/>
    <a:srgbClr val="CC99FF"/>
    <a:srgbClr val="F96137"/>
    <a:srgbClr val="F05D4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522" autoAdjust="0"/>
    <p:restoredTop sz="94660"/>
  </p:normalViewPr>
  <p:slideViewPr>
    <p:cSldViewPr snapToGrid="0">
      <p:cViewPr varScale="1">
        <p:scale>
          <a:sx n="74" d="100"/>
          <a:sy n="74" d="100"/>
        </p:scale>
        <p:origin x="822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5-05-04T19:13:20.604" idx="1">
    <p:pos x="10" y="10"/>
    <p:text/>
    <p:extLst>
      <p:ext uri="{C676402C-5697-4E1C-873F-D02D1690AC5C}">
        <p15:threadingInfo xmlns:p15="http://schemas.microsoft.com/office/powerpoint/2012/main" timeZoneBias="-540"/>
      </p:ext>
    </p:extLst>
  </p:cm>
</p:cmLst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 userDrawn="1"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77"/>
          <a:stretch/>
        </p:blipFill>
        <p:spPr>
          <a:xfrm>
            <a:off x="352673" y="486827"/>
            <a:ext cx="1580654" cy="204611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316A0-8EE0-46F5-80A8-B71A05CBA713}" type="datetimeFigureOut">
              <a:rPr lang="ru-RU" smtClean="0"/>
              <a:pPr/>
              <a:t>18.05.2022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2FFF7-CE24-494A-8E6B-C6CD7630BD9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4525175"/>
      </p:ext>
    </p:extLst>
  </p:cSld>
  <p:clrMapOvr>
    <a:masterClrMapping/>
  </p:clrMapOvr>
  <p:transition spd="slow" advClick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316A0-8EE0-46F5-80A8-B71A05CBA713}" type="datetimeFigureOut">
              <a:rPr lang="ru-RU" smtClean="0"/>
              <a:pPr/>
              <a:t>18.05.2022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2FFF7-CE24-494A-8E6B-C6CD7630BD9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extBox 7"/>
          <p:cNvSpPr txBox="1"/>
          <p:nvPr userDrawn="1"/>
        </p:nvSpPr>
        <p:spPr>
          <a:xfrm>
            <a:off x="1841157" y="1705232"/>
            <a:ext cx="5844746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Georgia" panose="02040502050405020303" pitchFamily="18" charset="0"/>
              </a:rPr>
              <a:t>Автор шаблона</a:t>
            </a:r>
          </a:p>
          <a:p>
            <a:pPr algn="ctr"/>
            <a:endParaRPr lang="ru-RU" sz="2800" dirty="0" smtClean="0">
              <a:solidFill>
                <a:schemeClr val="accent4">
                  <a:lumMod val="50000"/>
                </a:schemeClr>
              </a:solidFill>
              <a:latin typeface="Georgia" panose="02040502050405020303" pitchFamily="18" charset="0"/>
            </a:endParaRPr>
          </a:p>
          <a:p>
            <a:pPr algn="ctr"/>
            <a:r>
              <a:rPr lang="ru-RU" sz="2400" dirty="0" err="1" smtClean="0">
                <a:solidFill>
                  <a:schemeClr val="accent4">
                    <a:lumMod val="50000"/>
                  </a:schemeClr>
                </a:solidFill>
                <a:latin typeface="Georgia" panose="02040502050405020303" pitchFamily="18" charset="0"/>
              </a:rPr>
              <a:t>Царакова</a:t>
            </a:r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  <a:latin typeface="Georgia" panose="02040502050405020303" pitchFamily="18" charset="0"/>
              </a:rPr>
              <a:t> Надежда </a:t>
            </a:r>
            <a:r>
              <a:rPr lang="ru-RU" sz="2400" dirty="0" err="1" smtClean="0">
                <a:solidFill>
                  <a:schemeClr val="accent4">
                    <a:lumMod val="50000"/>
                  </a:schemeClr>
                </a:solidFill>
                <a:latin typeface="Georgia" panose="02040502050405020303" pitchFamily="18" charset="0"/>
              </a:rPr>
              <a:t>Радионовна</a:t>
            </a:r>
            <a:endParaRPr lang="ru-RU" sz="2400" dirty="0" smtClean="0">
              <a:solidFill>
                <a:schemeClr val="accent4">
                  <a:lumMod val="50000"/>
                </a:schemeClr>
              </a:solidFill>
              <a:latin typeface="Georgia" panose="02040502050405020303" pitchFamily="18" charset="0"/>
            </a:endParaRPr>
          </a:p>
          <a:p>
            <a:pPr algn="ctr"/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  <a:latin typeface="Georgia" panose="02040502050405020303" pitchFamily="18" charset="0"/>
              </a:rPr>
              <a:t>учитель</a:t>
            </a:r>
            <a:r>
              <a:rPr lang="ru-RU" sz="2400" baseline="0" dirty="0" smtClean="0">
                <a:solidFill>
                  <a:schemeClr val="accent4">
                    <a:lumMod val="50000"/>
                  </a:schemeClr>
                </a:solidFill>
                <a:latin typeface="Georgia" panose="02040502050405020303" pitchFamily="18" charset="0"/>
              </a:rPr>
              <a:t> русского языка и литературы</a:t>
            </a:r>
          </a:p>
          <a:p>
            <a:pPr algn="ctr"/>
            <a:r>
              <a:rPr lang="ru-RU" sz="2400" baseline="0" dirty="0" smtClean="0">
                <a:solidFill>
                  <a:schemeClr val="accent4">
                    <a:lumMod val="50000"/>
                  </a:schemeClr>
                </a:solidFill>
                <a:latin typeface="Georgia" panose="02040502050405020303" pitchFamily="18" charset="0"/>
              </a:rPr>
              <a:t>МКОУ «СОШ № 15 п. Светлый»</a:t>
            </a:r>
          </a:p>
          <a:p>
            <a:pPr algn="ctr"/>
            <a:r>
              <a:rPr lang="ru-RU" sz="2400" baseline="0" dirty="0" smtClean="0">
                <a:solidFill>
                  <a:schemeClr val="accent4">
                    <a:lumMod val="50000"/>
                  </a:schemeClr>
                </a:solidFill>
                <a:latin typeface="Georgia" panose="02040502050405020303" pitchFamily="18" charset="0"/>
              </a:rPr>
              <a:t>РС (Я)</a:t>
            </a:r>
            <a:endParaRPr lang="ru-RU" sz="2400" dirty="0">
              <a:solidFill>
                <a:schemeClr val="accent4">
                  <a:lumMod val="50000"/>
                </a:schemeClr>
              </a:solidFill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1996728"/>
      </p:ext>
    </p:extLst>
  </p:cSld>
  <p:clrMapOvr>
    <a:masterClrMapping/>
  </p:clrMapOvr>
  <p:transition spd="slow" advClick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 userDrawn="1"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361"/>
          <a:stretch/>
        </p:blipFill>
        <p:spPr>
          <a:xfrm>
            <a:off x="7129849" y="4255748"/>
            <a:ext cx="1556951" cy="210060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316A0-8EE0-46F5-80A8-B71A05CBA713}" type="datetimeFigureOut">
              <a:rPr lang="ru-RU" smtClean="0"/>
              <a:pPr/>
              <a:t>18.05.2022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2FFF7-CE24-494A-8E6B-C6CD7630BD9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9635360"/>
      </p:ext>
    </p:extLst>
  </p:cSld>
  <p:clrMapOvr>
    <a:masterClrMapping/>
  </p:clrMapOvr>
  <p:transition spd="slow" advClick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 userDrawn="1"/>
        </p:nvPicPr>
        <p:blipFill rotWithShape="1">
          <a:blip r:embed="rId2" cstate="print">
            <a:clrChange>
              <a:clrFrom>
                <a:srgbClr val="F8F8F8"/>
              </a:clrFrom>
              <a:clrTo>
                <a:srgbClr val="F8F8F8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666"/>
          <a:stretch/>
        </p:blipFill>
        <p:spPr>
          <a:xfrm>
            <a:off x="289251" y="454882"/>
            <a:ext cx="1996749" cy="24557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316A0-8EE0-46F5-80A8-B71A05CBA713}" type="datetimeFigureOut">
              <a:rPr lang="ru-RU" smtClean="0"/>
              <a:pPr/>
              <a:t>18.05.2022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2FFF7-CE24-494A-8E6B-C6CD7630BD9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7936399"/>
      </p:ext>
    </p:extLst>
  </p:cSld>
  <p:clrMapOvr>
    <a:masterClrMapping/>
  </p:clrMapOvr>
  <p:transition spd="slow" advClick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 userDrawn="1"/>
        </p:nvPicPr>
        <p:blipFill rotWithShape="1">
          <a:blip r:embed="rId2" cstate="print">
            <a:clrChange>
              <a:clrFrom>
                <a:srgbClr val="FCFEFC"/>
              </a:clrFrom>
              <a:clrTo>
                <a:srgbClr val="FCFE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243"/>
          <a:stretch/>
        </p:blipFill>
        <p:spPr>
          <a:xfrm>
            <a:off x="294278" y="419450"/>
            <a:ext cx="2014891" cy="267741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316A0-8EE0-46F5-80A8-B71A05CBA713}" type="datetimeFigureOut">
              <a:rPr lang="ru-RU" smtClean="0"/>
              <a:pPr/>
              <a:t>18.05.2022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2FFF7-CE24-494A-8E6B-C6CD7630BD9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1846455"/>
      </p:ext>
    </p:extLst>
  </p:cSld>
  <p:clrMapOvr>
    <a:masterClrMapping/>
  </p:clrMapOvr>
  <p:transition spd="slow" advClick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 userDrawn="1"/>
        </p:nvPicPr>
        <p:blipFill rotWithShape="1">
          <a:blip r:embed="rId2" cstate="print">
            <a:clrChange>
              <a:clrFrom>
                <a:srgbClr val="FCFEFC"/>
              </a:clrFrom>
              <a:clrTo>
                <a:srgbClr val="FCFE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882"/>
          <a:stretch/>
        </p:blipFill>
        <p:spPr>
          <a:xfrm>
            <a:off x="203351" y="365126"/>
            <a:ext cx="2008509" cy="2608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316A0-8EE0-46F5-80A8-B71A05CBA713}" type="datetimeFigureOut">
              <a:rPr lang="ru-RU" smtClean="0"/>
              <a:pPr/>
              <a:t>18.05.2022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2FFF7-CE24-494A-8E6B-C6CD7630BD9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4472302"/>
      </p:ext>
    </p:extLst>
  </p:cSld>
  <p:clrMapOvr>
    <a:masterClrMapping/>
  </p:clrMapOvr>
  <p:transition spd="slow" advClick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316A0-8EE0-46F5-80A8-B71A05CBA713}" type="datetimeFigureOut">
              <a:rPr lang="ru-RU" smtClean="0"/>
              <a:pPr/>
              <a:t>18.05.2022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2FFF7-CE24-494A-8E6B-C6CD7630BD9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2880569"/>
      </p:ext>
    </p:extLst>
  </p:cSld>
  <p:clrMapOvr>
    <a:masterClrMapping/>
  </p:clrMapOvr>
  <p:transition spd="slow" advClick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316A0-8EE0-46F5-80A8-B71A05CBA713}" type="datetimeFigureOut">
              <a:rPr lang="ru-RU" smtClean="0"/>
              <a:pPr/>
              <a:t>18.05.2022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2FFF7-CE24-494A-8E6B-C6CD7630BD9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7493444"/>
      </p:ext>
    </p:extLst>
  </p:cSld>
  <p:clrMapOvr>
    <a:masterClrMapping/>
  </p:clrMapOvr>
  <p:transition spd="slow" advClick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316A0-8EE0-46F5-80A8-B71A05CBA713}" type="datetimeFigureOut">
              <a:rPr lang="ru-RU" smtClean="0"/>
              <a:pPr/>
              <a:t>18.05.2022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2FFF7-CE24-494A-8E6B-C6CD7630BD9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6947219"/>
      </p:ext>
    </p:extLst>
  </p:cSld>
  <p:clrMapOvr>
    <a:masterClrMapping/>
  </p:clrMapOvr>
  <p:transition spd="slow" advClick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316A0-8EE0-46F5-80A8-B71A05CBA713}" type="datetimeFigureOut">
              <a:rPr lang="ru-RU" smtClean="0"/>
              <a:pPr/>
              <a:t>18.05.2022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2FFF7-CE24-494A-8E6B-C6CD7630BD9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363783"/>
      </p:ext>
    </p:extLst>
  </p:cSld>
  <p:clrMapOvr>
    <a:masterClrMapping/>
  </p:clrMapOvr>
  <p:transition spd="slow" advClick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4.gi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/>
          <p:cNvSpPr txBox="1"/>
          <p:nvPr userDrawn="1"/>
        </p:nvSpPr>
        <p:spPr>
          <a:xfrm>
            <a:off x="285750" y="6075145"/>
            <a:ext cx="19276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800" kern="1200" dirty="0" err="1" smtClean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nadejda.tsarakova</a:t>
            </a:r>
            <a:endParaRPr lang="ru-RU" sz="1800" kern="1200" dirty="0" smtClean="0">
              <a:solidFill>
                <a:schemeClr val="tx1">
                  <a:lumMod val="50000"/>
                  <a:lumOff val="50000"/>
                </a:schemeClr>
              </a:solidFill>
              <a:effectLst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endParaRPr lang="ru-RU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50" y="244011"/>
            <a:ext cx="2619563" cy="1851914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 userDrawn="1"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50" y="4218138"/>
            <a:ext cx="2125293" cy="2368015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 userDrawn="1"/>
        </p:nvPicPr>
        <p:blipFill rotWithShape="1">
          <a:blip r:embed="rId1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9741"/>
          <a:stretch/>
        </p:blipFill>
        <p:spPr>
          <a:xfrm>
            <a:off x="6289846" y="567532"/>
            <a:ext cx="2393607" cy="23812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1316A0-8EE0-46F5-80A8-B71A05CBA713}" type="datetimeFigureOut">
              <a:rPr lang="ru-RU" smtClean="0"/>
              <a:pPr/>
              <a:t>18.05.2022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22FFF7-CE24-494A-8E6B-C6CD7630BD9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47624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</p:sldLayoutIdLst>
  <p:transition spd="slow" advClick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jpeg"/><Relationship Id="rId3" Type="http://schemas.openxmlformats.org/officeDocument/2006/relationships/slideLayout" Target="../slideLayouts/slideLayout4.xml"/><Relationship Id="rId7" Type="http://schemas.openxmlformats.org/officeDocument/2006/relationships/slide" Target="slide3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40.png"/><Relationship Id="rId11" Type="http://schemas.openxmlformats.org/officeDocument/2006/relationships/comments" Target="../comments/comment1.xml"/><Relationship Id="rId5" Type="http://schemas.openxmlformats.org/officeDocument/2006/relationships/image" Target="../media/image29.jpeg"/><Relationship Id="rId10" Type="http://schemas.openxmlformats.org/officeDocument/2006/relationships/image" Target="../media/image41.jpg"/><Relationship Id="rId4" Type="http://schemas.openxmlformats.org/officeDocument/2006/relationships/image" Target="../media/image28.png"/><Relationship Id="rId9" Type="http://schemas.openxmlformats.org/officeDocument/2006/relationships/image" Target="../media/image32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3" Type="http://schemas.openxmlformats.org/officeDocument/2006/relationships/slideLayout" Target="../slideLayouts/slideLayout4.xml"/><Relationship Id="rId7" Type="http://schemas.openxmlformats.org/officeDocument/2006/relationships/image" Target="../media/image32.jpeg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31.jpeg"/><Relationship Id="rId5" Type="http://schemas.openxmlformats.org/officeDocument/2006/relationships/slide" Target="slide3.xml"/><Relationship Id="rId4" Type="http://schemas.openxmlformats.org/officeDocument/2006/relationships/image" Target="../media/image28.png"/><Relationship Id="rId9" Type="http://schemas.openxmlformats.org/officeDocument/2006/relationships/image" Target="../media/image42.jp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slide" Target="slide12.xml"/><Relationship Id="rId3" Type="http://schemas.openxmlformats.org/officeDocument/2006/relationships/slideLayout" Target="../slideLayouts/slideLayout4.xml"/><Relationship Id="rId7" Type="http://schemas.openxmlformats.org/officeDocument/2006/relationships/image" Target="../media/image31.jpeg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slide" Target="slide3.xml"/><Relationship Id="rId11" Type="http://schemas.openxmlformats.org/officeDocument/2006/relationships/image" Target="../media/image43.jpg"/><Relationship Id="rId5" Type="http://schemas.openxmlformats.org/officeDocument/2006/relationships/image" Target="../media/image40.png"/><Relationship Id="rId10" Type="http://schemas.openxmlformats.org/officeDocument/2006/relationships/image" Target="../media/image28.png"/><Relationship Id="rId4" Type="http://schemas.openxmlformats.org/officeDocument/2006/relationships/image" Target="../media/image29.jpeg"/><Relationship Id="rId9" Type="http://schemas.openxmlformats.org/officeDocument/2006/relationships/image" Target="../media/image32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slideLayout" Target="../slideLayouts/slideLayout4.xml"/><Relationship Id="rId7" Type="http://schemas.openxmlformats.org/officeDocument/2006/relationships/image" Target="../media/image32.jpeg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31.jpeg"/><Relationship Id="rId5" Type="http://schemas.openxmlformats.org/officeDocument/2006/relationships/slide" Target="slide3.xml"/><Relationship Id="rId4" Type="http://schemas.openxmlformats.org/officeDocument/2006/relationships/image" Target="../media/image40.png"/><Relationship Id="rId9" Type="http://schemas.openxmlformats.org/officeDocument/2006/relationships/image" Target="../media/image44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slideLayout" Target="../slideLayouts/slideLayout5.xml"/><Relationship Id="rId7" Type="http://schemas.openxmlformats.org/officeDocument/2006/relationships/image" Target="../media/image32.jpeg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31.jpeg"/><Relationship Id="rId5" Type="http://schemas.openxmlformats.org/officeDocument/2006/relationships/slide" Target="slide3.xml"/><Relationship Id="rId10" Type="http://schemas.openxmlformats.org/officeDocument/2006/relationships/image" Target="../media/image46.jpg"/><Relationship Id="rId4" Type="http://schemas.openxmlformats.org/officeDocument/2006/relationships/image" Target="../media/image45.png"/><Relationship Id="rId9" Type="http://schemas.openxmlformats.org/officeDocument/2006/relationships/image" Target="../media/image44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slideLayout" Target="../slideLayouts/slideLayout5.xml"/><Relationship Id="rId7" Type="http://schemas.openxmlformats.org/officeDocument/2006/relationships/image" Target="../media/image32.jpeg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31.jpeg"/><Relationship Id="rId5" Type="http://schemas.openxmlformats.org/officeDocument/2006/relationships/slide" Target="slide3.xml"/><Relationship Id="rId10" Type="http://schemas.openxmlformats.org/officeDocument/2006/relationships/image" Target="../media/image47.jpg"/><Relationship Id="rId4" Type="http://schemas.openxmlformats.org/officeDocument/2006/relationships/image" Target="../media/image45.png"/><Relationship Id="rId9" Type="http://schemas.openxmlformats.org/officeDocument/2006/relationships/image" Target="../media/image29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slideLayout" Target="../slideLayouts/slideLayout5.xml"/><Relationship Id="rId7" Type="http://schemas.openxmlformats.org/officeDocument/2006/relationships/image" Target="../media/image32.jpeg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31.jpeg"/><Relationship Id="rId5" Type="http://schemas.openxmlformats.org/officeDocument/2006/relationships/slide" Target="slide3.xml"/><Relationship Id="rId4" Type="http://schemas.openxmlformats.org/officeDocument/2006/relationships/image" Target="../media/image45.png"/><Relationship Id="rId9" Type="http://schemas.openxmlformats.org/officeDocument/2006/relationships/image" Target="../media/image44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slideLayout" Target="../slideLayouts/slideLayout5.xml"/><Relationship Id="rId7" Type="http://schemas.openxmlformats.org/officeDocument/2006/relationships/image" Target="../media/image32.jpeg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31.jpeg"/><Relationship Id="rId5" Type="http://schemas.openxmlformats.org/officeDocument/2006/relationships/slide" Target="slide3.xml"/><Relationship Id="rId10" Type="http://schemas.openxmlformats.org/officeDocument/2006/relationships/image" Target="../media/image48.jpg"/><Relationship Id="rId4" Type="http://schemas.openxmlformats.org/officeDocument/2006/relationships/image" Target="../media/image45.png"/><Relationship Id="rId9" Type="http://schemas.openxmlformats.org/officeDocument/2006/relationships/image" Target="../media/image29.jpe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slideLayout" Target="../slideLayouts/slideLayout5.xml"/><Relationship Id="rId7" Type="http://schemas.openxmlformats.org/officeDocument/2006/relationships/image" Target="../media/image32.jpeg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31.jpeg"/><Relationship Id="rId5" Type="http://schemas.openxmlformats.org/officeDocument/2006/relationships/slide" Target="slide3.xml"/><Relationship Id="rId4" Type="http://schemas.openxmlformats.org/officeDocument/2006/relationships/image" Target="../media/image45.png"/><Relationship Id="rId9" Type="http://schemas.openxmlformats.org/officeDocument/2006/relationships/image" Target="../media/image44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slideLayout" Target="../slideLayouts/slideLayout5.xml"/><Relationship Id="rId7" Type="http://schemas.openxmlformats.org/officeDocument/2006/relationships/image" Target="../media/image32.jpeg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31.jpeg"/><Relationship Id="rId5" Type="http://schemas.openxmlformats.org/officeDocument/2006/relationships/slide" Target="slide3.xml"/><Relationship Id="rId4" Type="http://schemas.openxmlformats.org/officeDocument/2006/relationships/image" Target="../media/image49.png"/><Relationship Id="rId9" Type="http://schemas.openxmlformats.org/officeDocument/2006/relationships/image" Target="../media/image36.gi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32.jpeg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31.jpeg"/><Relationship Id="rId5" Type="http://schemas.openxmlformats.org/officeDocument/2006/relationships/slide" Target="slide3.xml"/><Relationship Id="rId10" Type="http://schemas.openxmlformats.org/officeDocument/2006/relationships/image" Target="../media/image50.jpeg"/><Relationship Id="rId4" Type="http://schemas.openxmlformats.org/officeDocument/2006/relationships/image" Target="../media/image49.png"/><Relationship Id="rId9" Type="http://schemas.openxmlformats.org/officeDocument/2006/relationships/image" Target="../media/image36.gif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36.gif"/><Relationship Id="rId12" Type="http://schemas.openxmlformats.org/officeDocument/2006/relationships/image" Target="../media/image37.jpeg"/><Relationship Id="rId2" Type="http://schemas.microsoft.com/office/2007/relationships/media" Target="../media/media2.mp3"/><Relationship Id="rId1" Type="http://schemas.openxmlformats.org/officeDocument/2006/relationships/audio" Target="NULL" TargetMode="External"/><Relationship Id="rId6" Type="http://schemas.openxmlformats.org/officeDocument/2006/relationships/image" Target="../media/image35.gif"/><Relationship Id="rId11" Type="http://schemas.openxmlformats.org/officeDocument/2006/relationships/image" Target="../media/image32.jpeg"/><Relationship Id="rId5" Type="http://schemas.openxmlformats.org/officeDocument/2006/relationships/image" Target="../media/image34.gif"/><Relationship Id="rId10" Type="http://schemas.openxmlformats.org/officeDocument/2006/relationships/image" Target="../media/image31.jpeg"/><Relationship Id="rId4" Type="http://schemas.openxmlformats.org/officeDocument/2006/relationships/image" Target="../media/image33.gif"/><Relationship Id="rId9" Type="http://schemas.openxmlformats.org/officeDocument/2006/relationships/slide" Target="slide3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slideLayout" Target="../slideLayouts/slideLayout5.xml"/><Relationship Id="rId7" Type="http://schemas.openxmlformats.org/officeDocument/2006/relationships/image" Target="../media/image32.jpeg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31.jpeg"/><Relationship Id="rId5" Type="http://schemas.openxmlformats.org/officeDocument/2006/relationships/slide" Target="slide3.xml"/><Relationship Id="rId10" Type="http://schemas.openxmlformats.org/officeDocument/2006/relationships/image" Target="../media/image51.jpg"/><Relationship Id="rId4" Type="http://schemas.openxmlformats.org/officeDocument/2006/relationships/image" Target="../media/image49.png"/><Relationship Id="rId9" Type="http://schemas.openxmlformats.org/officeDocument/2006/relationships/image" Target="../media/image29.jpe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slideLayout" Target="../slideLayouts/slideLayout5.xml"/><Relationship Id="rId7" Type="http://schemas.openxmlformats.org/officeDocument/2006/relationships/image" Target="../media/image32.jpeg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31.jpeg"/><Relationship Id="rId5" Type="http://schemas.openxmlformats.org/officeDocument/2006/relationships/slide" Target="slide3.xml"/><Relationship Id="rId4" Type="http://schemas.openxmlformats.org/officeDocument/2006/relationships/image" Target="../media/image49.png"/><Relationship Id="rId9" Type="http://schemas.openxmlformats.org/officeDocument/2006/relationships/image" Target="../media/image36.gif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jpeg"/><Relationship Id="rId3" Type="http://schemas.microsoft.com/office/2007/relationships/media" Target="../media/media3.mp3"/><Relationship Id="rId7" Type="http://schemas.openxmlformats.org/officeDocument/2006/relationships/slide" Target="slide3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52.png"/><Relationship Id="rId11" Type="http://schemas.openxmlformats.org/officeDocument/2006/relationships/image" Target="../media/image36.gif"/><Relationship Id="rId5" Type="http://schemas.openxmlformats.org/officeDocument/2006/relationships/slideLayout" Target="../slideLayouts/slideLayout6.xml"/><Relationship Id="rId10" Type="http://schemas.openxmlformats.org/officeDocument/2006/relationships/image" Target="../media/image28.png"/><Relationship Id="rId4" Type="http://schemas.openxmlformats.org/officeDocument/2006/relationships/audio" Target="../media/media3.mp3"/><Relationship Id="rId9" Type="http://schemas.openxmlformats.org/officeDocument/2006/relationships/image" Target="../media/image32.jpe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slideLayout" Target="../slideLayouts/slideLayout6.xml"/><Relationship Id="rId7" Type="http://schemas.openxmlformats.org/officeDocument/2006/relationships/image" Target="../media/image32.jpeg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31.jpeg"/><Relationship Id="rId5" Type="http://schemas.openxmlformats.org/officeDocument/2006/relationships/slide" Target="slide3.xml"/><Relationship Id="rId10" Type="http://schemas.openxmlformats.org/officeDocument/2006/relationships/image" Target="../media/image53.jpg"/><Relationship Id="rId4" Type="http://schemas.openxmlformats.org/officeDocument/2006/relationships/image" Target="../media/image52.png"/><Relationship Id="rId9" Type="http://schemas.openxmlformats.org/officeDocument/2006/relationships/image" Target="../media/image36.gif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slideLayout" Target="../slideLayouts/slideLayout6.xml"/><Relationship Id="rId7" Type="http://schemas.openxmlformats.org/officeDocument/2006/relationships/image" Target="../media/image32.jpeg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31.jpeg"/><Relationship Id="rId5" Type="http://schemas.openxmlformats.org/officeDocument/2006/relationships/slide" Target="slide3.xml"/><Relationship Id="rId4" Type="http://schemas.openxmlformats.org/officeDocument/2006/relationships/image" Target="../media/image52.png"/><Relationship Id="rId9" Type="http://schemas.openxmlformats.org/officeDocument/2006/relationships/image" Target="../media/image42.jp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slideLayout" Target="../slideLayouts/slideLayout6.xml"/><Relationship Id="rId7" Type="http://schemas.openxmlformats.org/officeDocument/2006/relationships/image" Target="../media/image32.jpeg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31.jpeg"/><Relationship Id="rId5" Type="http://schemas.openxmlformats.org/officeDocument/2006/relationships/slide" Target="slide3.xml"/><Relationship Id="rId10" Type="http://schemas.openxmlformats.org/officeDocument/2006/relationships/image" Target="../media/image54.jpg"/><Relationship Id="rId4" Type="http://schemas.openxmlformats.org/officeDocument/2006/relationships/image" Target="../media/image52.png"/><Relationship Id="rId9" Type="http://schemas.openxmlformats.org/officeDocument/2006/relationships/image" Target="../media/image29.jpe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jpeg"/><Relationship Id="rId3" Type="http://schemas.openxmlformats.org/officeDocument/2006/relationships/slideLayout" Target="../slideLayouts/slideLayout6.xml"/><Relationship Id="rId7" Type="http://schemas.openxmlformats.org/officeDocument/2006/relationships/image" Target="../media/image31.jpeg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slide" Target="slide3.xml"/><Relationship Id="rId5" Type="http://schemas.openxmlformats.org/officeDocument/2006/relationships/image" Target="../media/image52.png"/><Relationship Id="rId4" Type="http://schemas.openxmlformats.org/officeDocument/2006/relationships/image" Target="../media/image28.png"/><Relationship Id="rId9" Type="http://schemas.openxmlformats.org/officeDocument/2006/relationships/image" Target="../media/image34.gif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jp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13" Type="http://schemas.openxmlformats.org/officeDocument/2006/relationships/image" Target="../media/image17.png"/><Relationship Id="rId18" Type="http://schemas.openxmlformats.org/officeDocument/2006/relationships/slide" Target="slide13.xml"/><Relationship Id="rId26" Type="http://schemas.openxmlformats.org/officeDocument/2006/relationships/slide" Target="slide19.xml"/><Relationship Id="rId39" Type="http://schemas.openxmlformats.org/officeDocument/2006/relationships/slide" Target="slide27.xml"/><Relationship Id="rId3" Type="http://schemas.openxmlformats.org/officeDocument/2006/relationships/slide" Target="slide5.xml"/><Relationship Id="rId21" Type="http://schemas.openxmlformats.org/officeDocument/2006/relationships/slide" Target="slide15.xml"/><Relationship Id="rId34" Type="http://schemas.openxmlformats.org/officeDocument/2006/relationships/slide" Target="slide24.xml"/><Relationship Id="rId42" Type="http://schemas.openxmlformats.org/officeDocument/2006/relationships/image" Target="../media/image27.png"/><Relationship Id="rId7" Type="http://schemas.openxmlformats.org/officeDocument/2006/relationships/slide" Target="slide4.xml"/><Relationship Id="rId12" Type="http://schemas.openxmlformats.org/officeDocument/2006/relationships/slide" Target="slide9.xml"/><Relationship Id="rId17" Type="http://schemas.openxmlformats.org/officeDocument/2006/relationships/slide" Target="slide12.xml"/><Relationship Id="rId25" Type="http://schemas.openxmlformats.org/officeDocument/2006/relationships/image" Target="../media/image20.png"/><Relationship Id="rId33" Type="http://schemas.openxmlformats.org/officeDocument/2006/relationships/image" Target="../media/image23.png"/><Relationship Id="rId38" Type="http://schemas.openxmlformats.org/officeDocument/2006/relationships/slide" Target="slide26.xml"/><Relationship Id="rId2" Type="http://schemas.openxmlformats.org/officeDocument/2006/relationships/image" Target="../media/image12.gif"/><Relationship Id="rId16" Type="http://schemas.openxmlformats.org/officeDocument/2006/relationships/slide" Target="slide11.xml"/><Relationship Id="rId20" Type="http://schemas.openxmlformats.org/officeDocument/2006/relationships/image" Target="../media/image19.png"/><Relationship Id="rId29" Type="http://schemas.openxmlformats.org/officeDocument/2006/relationships/slide" Target="slide21.xml"/><Relationship Id="rId41" Type="http://schemas.openxmlformats.org/officeDocument/2006/relationships/image" Target="../media/image26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4.png"/><Relationship Id="rId11" Type="http://schemas.openxmlformats.org/officeDocument/2006/relationships/image" Target="../media/image16.png"/><Relationship Id="rId24" Type="http://schemas.openxmlformats.org/officeDocument/2006/relationships/slide" Target="slide18.xml"/><Relationship Id="rId32" Type="http://schemas.openxmlformats.org/officeDocument/2006/relationships/slide" Target="slide23.xml"/><Relationship Id="rId37" Type="http://schemas.openxmlformats.org/officeDocument/2006/relationships/image" Target="../media/image25.png"/><Relationship Id="rId40" Type="http://schemas.openxmlformats.org/officeDocument/2006/relationships/slide" Target="slide28.xml"/><Relationship Id="rId5" Type="http://schemas.openxmlformats.org/officeDocument/2006/relationships/slide" Target="slide6.xml"/><Relationship Id="rId15" Type="http://schemas.openxmlformats.org/officeDocument/2006/relationships/image" Target="../media/image18.png"/><Relationship Id="rId23" Type="http://schemas.openxmlformats.org/officeDocument/2006/relationships/slide" Target="slide17.xml"/><Relationship Id="rId28" Type="http://schemas.openxmlformats.org/officeDocument/2006/relationships/slide" Target="slide20.xml"/><Relationship Id="rId36" Type="http://schemas.openxmlformats.org/officeDocument/2006/relationships/slide" Target="slide25.xml"/><Relationship Id="rId10" Type="http://schemas.openxmlformats.org/officeDocument/2006/relationships/slide" Target="slide8.xml"/><Relationship Id="rId19" Type="http://schemas.openxmlformats.org/officeDocument/2006/relationships/slide" Target="slide14.xml"/><Relationship Id="rId31" Type="http://schemas.openxmlformats.org/officeDocument/2006/relationships/image" Target="../media/image22.png"/><Relationship Id="rId4" Type="http://schemas.openxmlformats.org/officeDocument/2006/relationships/image" Target="../media/image13.png"/><Relationship Id="rId9" Type="http://schemas.openxmlformats.org/officeDocument/2006/relationships/slide" Target="slide7.xml"/><Relationship Id="rId14" Type="http://schemas.openxmlformats.org/officeDocument/2006/relationships/slide" Target="slide10.xml"/><Relationship Id="rId22" Type="http://schemas.openxmlformats.org/officeDocument/2006/relationships/slide" Target="slide16.xml"/><Relationship Id="rId27" Type="http://schemas.openxmlformats.org/officeDocument/2006/relationships/image" Target="../media/image21.png"/><Relationship Id="rId30" Type="http://schemas.openxmlformats.org/officeDocument/2006/relationships/slide" Target="slide22.xml"/><Relationship Id="rId35" Type="http://schemas.openxmlformats.org/officeDocument/2006/relationships/image" Target="../media/image24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jpeg"/><Relationship Id="rId3" Type="http://schemas.openxmlformats.org/officeDocument/2006/relationships/slideLayout" Target="../slideLayouts/slideLayout3.xml"/><Relationship Id="rId7" Type="http://schemas.openxmlformats.org/officeDocument/2006/relationships/slide" Target="slide3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30.png"/><Relationship Id="rId5" Type="http://schemas.openxmlformats.org/officeDocument/2006/relationships/image" Target="../media/image29.jpeg"/><Relationship Id="rId4" Type="http://schemas.openxmlformats.org/officeDocument/2006/relationships/image" Target="../media/image28.png"/><Relationship Id="rId9" Type="http://schemas.openxmlformats.org/officeDocument/2006/relationships/image" Target="../media/image32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36.gif"/><Relationship Id="rId12" Type="http://schemas.openxmlformats.org/officeDocument/2006/relationships/image" Target="../media/image38.png"/><Relationship Id="rId2" Type="http://schemas.microsoft.com/office/2007/relationships/media" Target="../media/media2.mp3"/><Relationship Id="rId1" Type="http://schemas.openxmlformats.org/officeDocument/2006/relationships/audio" Target="NULL" TargetMode="External"/><Relationship Id="rId6" Type="http://schemas.openxmlformats.org/officeDocument/2006/relationships/image" Target="../media/image35.gif"/><Relationship Id="rId11" Type="http://schemas.openxmlformats.org/officeDocument/2006/relationships/image" Target="../media/image37.jpeg"/><Relationship Id="rId5" Type="http://schemas.openxmlformats.org/officeDocument/2006/relationships/image" Target="../media/image34.gif"/><Relationship Id="rId10" Type="http://schemas.openxmlformats.org/officeDocument/2006/relationships/image" Target="../media/image32.jpeg"/><Relationship Id="rId4" Type="http://schemas.openxmlformats.org/officeDocument/2006/relationships/image" Target="../media/image33.gif"/><Relationship Id="rId9" Type="http://schemas.openxmlformats.org/officeDocument/2006/relationships/image" Target="../media/image31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jpeg"/><Relationship Id="rId3" Type="http://schemas.openxmlformats.org/officeDocument/2006/relationships/slideLayout" Target="../slideLayouts/slideLayout3.xml"/><Relationship Id="rId7" Type="http://schemas.openxmlformats.org/officeDocument/2006/relationships/slide" Target="slide3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30.png"/><Relationship Id="rId5" Type="http://schemas.openxmlformats.org/officeDocument/2006/relationships/image" Target="../media/image29.jpeg"/><Relationship Id="rId4" Type="http://schemas.openxmlformats.org/officeDocument/2006/relationships/image" Target="../media/image28.png"/><Relationship Id="rId9" Type="http://schemas.openxmlformats.org/officeDocument/2006/relationships/image" Target="../media/image32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jpe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31.jpeg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slide" Target="slide3.xml"/><Relationship Id="rId5" Type="http://schemas.openxmlformats.org/officeDocument/2006/relationships/image" Target="../media/image30.png"/><Relationship Id="rId10" Type="http://schemas.openxmlformats.org/officeDocument/2006/relationships/image" Target="../media/image39.jpg"/><Relationship Id="rId4" Type="http://schemas.openxmlformats.org/officeDocument/2006/relationships/image" Target="../media/image29.jpeg"/><Relationship Id="rId9" Type="http://schemas.openxmlformats.org/officeDocument/2006/relationships/image" Target="../media/image28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36.gif"/><Relationship Id="rId12" Type="http://schemas.openxmlformats.org/officeDocument/2006/relationships/image" Target="../media/image38.png"/><Relationship Id="rId2" Type="http://schemas.microsoft.com/office/2007/relationships/media" Target="../media/media2.mp3"/><Relationship Id="rId1" Type="http://schemas.openxmlformats.org/officeDocument/2006/relationships/audio" Target="NULL" TargetMode="External"/><Relationship Id="rId6" Type="http://schemas.openxmlformats.org/officeDocument/2006/relationships/image" Target="../media/image35.gif"/><Relationship Id="rId11" Type="http://schemas.openxmlformats.org/officeDocument/2006/relationships/image" Target="../media/image37.jpeg"/><Relationship Id="rId5" Type="http://schemas.openxmlformats.org/officeDocument/2006/relationships/image" Target="../media/image33.gif"/><Relationship Id="rId10" Type="http://schemas.openxmlformats.org/officeDocument/2006/relationships/image" Target="../media/image32.jpeg"/><Relationship Id="rId4" Type="http://schemas.openxmlformats.org/officeDocument/2006/relationships/image" Target="../media/image34.gif"/><Relationship Id="rId9" Type="http://schemas.openxmlformats.org/officeDocument/2006/relationships/image" Target="../media/image31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jpeg"/><Relationship Id="rId3" Type="http://schemas.openxmlformats.org/officeDocument/2006/relationships/slideLayout" Target="../slideLayouts/slideLayout4.xml"/><Relationship Id="rId7" Type="http://schemas.openxmlformats.org/officeDocument/2006/relationships/slide" Target="slide3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40.png"/><Relationship Id="rId5" Type="http://schemas.openxmlformats.org/officeDocument/2006/relationships/image" Target="../media/image28.png"/><Relationship Id="rId4" Type="http://schemas.openxmlformats.org/officeDocument/2006/relationships/image" Target="../media/image29.jpeg"/><Relationship Id="rId9" Type="http://schemas.openxmlformats.org/officeDocument/2006/relationships/image" Target="../media/image3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497358" y="562208"/>
            <a:ext cx="7886700" cy="923816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4000" dirty="0" smtClean="0">
                <a:solidFill>
                  <a:srgbClr val="C00000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Волшебный мир книги</a:t>
            </a:r>
            <a:endParaRPr lang="ru-RU" sz="4000" dirty="0">
              <a:solidFill>
                <a:srgbClr val="C00000"/>
              </a:solidFill>
              <a:latin typeface="Georgia" panose="02040502050405020303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730" y="1055426"/>
            <a:ext cx="7659709" cy="461174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459864" y="5306096"/>
            <a:ext cx="625913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МАОУ СОШ 63 города Тюмени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Авторская разработка учителя русского языка 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литературы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Мурзабаевой Карины Сергеевны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9236523"/>
      </p:ext>
    </p:extLst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Акцент - Барабанная дробь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659655" y="2937742"/>
            <a:ext cx="689810" cy="689810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2834" y="2900365"/>
            <a:ext cx="1082541" cy="94074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6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4250" y="539881"/>
            <a:ext cx="1409700" cy="1418349"/>
          </a:xfrm>
          <a:prstGeom prst="rect">
            <a:avLst/>
          </a:prstGeom>
        </p:spPr>
      </p:pic>
      <p:pic>
        <p:nvPicPr>
          <p:cNvPr id="7" name="Рисунок 6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8">
            <a:clrChange>
              <a:clrFrom>
                <a:srgbClr val="FFF3E7"/>
              </a:clrFrom>
              <a:clrTo>
                <a:srgbClr val="FFF3E7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134225" y="4802382"/>
            <a:ext cx="1581150" cy="165226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599" y="4705656"/>
            <a:ext cx="2473971" cy="1748987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045942" y="4290157"/>
            <a:ext cx="3919597" cy="461665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dirty="0" err="1" smtClean="0">
                <a:solidFill>
                  <a:schemeClr val="tx1"/>
                </a:solidFill>
                <a:latin typeface="Georgia" panose="02040502050405020303" pitchFamily="18" charset="0"/>
              </a:rPr>
              <a:t>С.А.Есенин</a:t>
            </a:r>
            <a:r>
              <a:rPr lang="ru-RU" sz="2400" dirty="0" smtClean="0">
                <a:solidFill>
                  <a:schemeClr val="tx1"/>
                </a:solidFill>
                <a:latin typeface="Georgia" panose="02040502050405020303" pitchFamily="18" charset="0"/>
              </a:rPr>
              <a:t> «Пороша»</a:t>
            </a:r>
            <a:endParaRPr lang="ru-RU" sz="2400" dirty="0">
              <a:solidFill>
                <a:schemeClr val="tx1"/>
              </a:solidFill>
              <a:latin typeface="Georgia" panose="02040502050405020303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929884" y="669702"/>
            <a:ext cx="4204341" cy="267765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800" dirty="0" smtClean="0"/>
              <a:t>«Еду</a:t>
            </a:r>
            <a:r>
              <a:rPr lang="ru-RU" sz="2800" dirty="0"/>
              <a:t>. Тихо. Слышны звоны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/>
              <a:t>Под копытом на снегу.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/>
              <a:t>Только серые вороны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/>
              <a:t>Расшумелись на </a:t>
            </a:r>
            <a:r>
              <a:rPr lang="ru-RU" sz="2800" dirty="0" smtClean="0"/>
              <a:t>лугу»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418" y="378447"/>
            <a:ext cx="2758466" cy="27584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5788738"/>
      </p:ext>
    </p:extLst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 vol="80000" numSld="999" showWhenStopped="0">
                <p:cTn id="1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  <p:bldLst>
      <p:bldP spid="1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Акцент - Барабанная дробь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659655" y="2937742"/>
            <a:ext cx="689810" cy="68981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216119" y="890143"/>
            <a:ext cx="5111438" cy="92333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defRPr/>
            </a:pPr>
            <a:r>
              <a:rPr lang="ru-RU" sz="5400" b="1" i="1" dirty="0" smtClean="0">
                <a:solidFill>
                  <a:srgbClr val="002060"/>
                </a:solidFill>
                <a:latin typeface="Georgia" panose="02040502050405020303" pitchFamily="18" charset="0"/>
                <a:cs typeface="Arial" charset="0"/>
              </a:rPr>
              <a:t>Кучер-это?..</a:t>
            </a:r>
            <a:endParaRPr lang="ru-RU" sz="5400" dirty="0">
              <a:latin typeface="Georgia" panose="02040502050405020303" pitchFamily="18" charset="0"/>
              <a:cs typeface="Arial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45942" y="4290157"/>
            <a:ext cx="6088283" cy="954107"/>
          </a:xfrm>
          <a:prstGeom prst="rect">
            <a:avLst/>
          </a:prstGeom>
          <a:solidFill>
            <a:srgbClr val="FF99CC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altLang="ru-RU" sz="2800" b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Человек, управляющий запряженными лошадьми</a:t>
            </a:r>
            <a:endParaRPr lang="ru-RU" altLang="ru-RU" sz="2800" b="1" dirty="0">
              <a:solidFill>
                <a:schemeClr val="tx1"/>
              </a:solidFill>
              <a:latin typeface="Georgia" panose="02040502050405020303" pitchFamily="18" charset="0"/>
            </a:endParaRPr>
          </a:p>
        </p:txBody>
      </p:sp>
      <p:pic>
        <p:nvPicPr>
          <p:cNvPr id="7" name="Рисунок 6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3E7"/>
              </a:clrFrom>
              <a:clrTo>
                <a:srgbClr val="FFF3E7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134225" y="4802382"/>
            <a:ext cx="1581150" cy="165226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599" y="4705656"/>
            <a:ext cx="2473971" cy="1748987"/>
          </a:xfrm>
          <a:prstGeom prst="rect">
            <a:avLst/>
          </a:prstGeom>
        </p:spPr>
      </p:pic>
      <p:pic>
        <p:nvPicPr>
          <p:cNvPr id="10" name="Объект 4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53300" y="583536"/>
            <a:ext cx="1361471" cy="1369824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51238" y="2464090"/>
            <a:ext cx="1364137" cy="1826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1931282"/>
      </p:ext>
    </p:extLst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 vol="80000" numSld="999" showWhenStopped="0">
                <p:cTn id="1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  <p:bldLst>
      <p:bldP spid="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2834" y="2900365"/>
            <a:ext cx="1082541" cy="940747"/>
          </a:xfrm>
          <a:prstGeom prst="rect">
            <a:avLst/>
          </a:prstGeom>
        </p:spPr>
      </p:pic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53300" y="583536"/>
            <a:ext cx="1361471" cy="1369824"/>
          </a:xfrm>
        </p:spPr>
      </p:pic>
      <p:pic>
        <p:nvPicPr>
          <p:cNvPr id="9" name="Рисунок 8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7">
            <a:clrChange>
              <a:clrFrom>
                <a:srgbClr val="FFF3E7"/>
              </a:clrFrom>
              <a:clrTo>
                <a:srgbClr val="FFF3E7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134225" y="4802382"/>
            <a:ext cx="1581150" cy="1652261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 rot="10800000" flipV="1">
            <a:off x="1081824" y="4751822"/>
            <a:ext cx="6052401" cy="461665"/>
          </a:xfrm>
          <a:prstGeom prst="rect">
            <a:avLst/>
          </a:prstGeom>
          <a:solidFill>
            <a:srgbClr val="FF99FF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Georgia" panose="02040502050405020303" pitchFamily="18" charset="0"/>
              </a:rPr>
              <a:t>«</a:t>
            </a:r>
            <a:r>
              <a:rPr lang="ru-RU" sz="2400" dirty="0" err="1" smtClean="0">
                <a:solidFill>
                  <a:schemeClr val="tx1"/>
                </a:solidFill>
                <a:latin typeface="Georgia" panose="02040502050405020303" pitchFamily="18" charset="0"/>
              </a:rPr>
              <a:t>Бежин</a:t>
            </a:r>
            <a:r>
              <a:rPr lang="ru-RU" sz="2400" dirty="0" smtClean="0">
                <a:solidFill>
                  <a:schemeClr val="tx1"/>
                </a:solidFill>
                <a:latin typeface="Georgia" panose="02040502050405020303" pitchFamily="18" charset="0"/>
              </a:rPr>
              <a:t> луг. Иван Сергеевич Тургенев</a:t>
            </a:r>
            <a:endParaRPr lang="ru-RU" sz="2400" dirty="0">
              <a:solidFill>
                <a:schemeClr val="tx1"/>
              </a:solidFill>
              <a:latin typeface="Georgia" panose="02040502050405020303" pitchFamily="18" charset="0"/>
            </a:endParaRPr>
          </a:p>
        </p:txBody>
      </p:sp>
      <p:pic>
        <p:nvPicPr>
          <p:cNvPr id="12" name="Рисунок 11">
            <a:hlinkClick r:id="rId8" action="ppaction://hlinksldjump"/>
          </p:cNvPr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599" y="4705656"/>
            <a:ext cx="2473971" cy="1748987"/>
          </a:xfrm>
          <a:prstGeom prst="rect">
            <a:avLst/>
          </a:prstGeom>
        </p:spPr>
      </p:pic>
      <p:pic>
        <p:nvPicPr>
          <p:cNvPr id="3" name="Акцент - Барабанная дробь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646" y="583536"/>
            <a:ext cx="3329591" cy="3892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4851503"/>
      </p:ext>
    </p:extLst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525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audio>
              <p:cMediaNode vol="80000">
                <p:cTn id="1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11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53300" y="583536"/>
            <a:ext cx="1361471" cy="1369824"/>
          </a:xfrm>
          <a:prstGeom prst="rect">
            <a:avLst/>
          </a:prstGeom>
        </p:spPr>
      </p:pic>
      <p:pic>
        <p:nvPicPr>
          <p:cNvPr id="7" name="Рисунок 6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3E7"/>
              </a:clrFrom>
              <a:clrTo>
                <a:srgbClr val="FFF3E7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134225" y="4802382"/>
            <a:ext cx="1581150" cy="165226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599" y="4705656"/>
            <a:ext cx="2473971" cy="1748987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935797" y="4340717"/>
            <a:ext cx="6088283" cy="584775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Олицетворение</a:t>
            </a:r>
            <a:endParaRPr lang="ru-RU" sz="3200" b="1" dirty="0">
              <a:solidFill>
                <a:schemeClr val="tx1"/>
              </a:solidFill>
              <a:latin typeface="Georgia" panose="02040502050405020303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12124" y="583535"/>
            <a:ext cx="6941176" cy="3170099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4000" b="1" dirty="0">
                <a:solidFill>
                  <a:schemeClr val="tx1"/>
                </a:solidFill>
              </a:rPr>
              <a:t>Л</a:t>
            </a:r>
            <a:r>
              <a:rPr lang="ru-RU" sz="4000" b="1" dirty="0" smtClean="0">
                <a:solidFill>
                  <a:schemeClr val="tx1"/>
                </a:solidFill>
              </a:rPr>
              <a:t>итературный </a:t>
            </a:r>
            <a:r>
              <a:rPr lang="ru-RU" sz="4000" b="1" dirty="0">
                <a:solidFill>
                  <a:schemeClr val="tx1"/>
                </a:solidFill>
              </a:rPr>
              <a:t>прием, который заключается в том, что неодушевленным предметам приписываются свойства одушевленных</a:t>
            </a:r>
            <a:endParaRPr lang="ru-RU" sz="4000" b="1" dirty="0">
              <a:solidFill>
                <a:schemeClr val="tx1"/>
              </a:solidFill>
              <a:latin typeface="Georgia" panose="02040502050405020303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Акцент - Барабанная дробь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5659655" y="2937742"/>
            <a:ext cx="689810" cy="68981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4080" y="2296695"/>
            <a:ext cx="1801439" cy="15654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4106178"/>
      </p:ext>
    </p:extLst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 vol="80000" numSld="999" showWhenStopped="0">
                <p:cTn id="1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  <p:bldLst>
      <p:bldP spid="1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бъект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4725" y="534243"/>
            <a:ext cx="1428751" cy="1437517"/>
          </a:xfrm>
          <a:prstGeom prst="rect">
            <a:avLst/>
          </a:prstGeom>
        </p:spPr>
      </p:pic>
      <p:pic>
        <p:nvPicPr>
          <p:cNvPr id="11" name="Рисунок 10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3E7"/>
              </a:clrFrom>
              <a:clrTo>
                <a:srgbClr val="FFF3E7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134225" y="4802382"/>
            <a:ext cx="1581150" cy="1652261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965916" y="3859271"/>
            <a:ext cx="6168310" cy="1200329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chemeClr val="tx1"/>
                </a:solidFill>
                <a:latin typeface="Georgia" panose="02040502050405020303" pitchFamily="18" charset="0"/>
              </a:rPr>
              <a:t>Ответ:</a:t>
            </a:r>
            <a:r>
              <a:rPr lang="ru-RU" sz="2400" dirty="0">
                <a:solidFill>
                  <a:schemeClr val="tx1"/>
                </a:solidFill>
                <a:latin typeface="Georgia" panose="02040502050405020303" pitchFamily="18" charset="0"/>
              </a:rPr>
              <a:t> </a:t>
            </a:r>
            <a:r>
              <a:rPr lang="ru-RU" sz="2400" dirty="0" smtClean="0">
                <a:solidFill>
                  <a:schemeClr val="tx1"/>
                </a:solidFill>
                <a:latin typeface="Georgia" panose="02040502050405020303" pitchFamily="18" charset="0"/>
              </a:rPr>
              <a:t>мальчик Витя.</a:t>
            </a:r>
          </a:p>
          <a:p>
            <a:r>
              <a:rPr lang="ru-RU" sz="2400" dirty="0" err="1" smtClean="0">
                <a:solidFill>
                  <a:schemeClr val="tx1"/>
                </a:solidFill>
                <a:latin typeface="Georgia" panose="02040502050405020303" pitchFamily="18" charset="0"/>
              </a:rPr>
              <a:t>В.П.Астафьев</a:t>
            </a:r>
            <a:r>
              <a:rPr lang="ru-RU" sz="2400" dirty="0" smtClean="0">
                <a:solidFill>
                  <a:schemeClr val="tx1"/>
                </a:solidFill>
                <a:latin typeface="Georgia" panose="02040502050405020303" pitchFamily="18" charset="0"/>
              </a:rPr>
              <a:t>.</a:t>
            </a:r>
          </a:p>
          <a:p>
            <a:r>
              <a:rPr lang="ru-RU" sz="2400" dirty="0" smtClean="0">
                <a:solidFill>
                  <a:schemeClr val="tx1"/>
                </a:solidFill>
                <a:latin typeface="Georgia" panose="02040502050405020303" pitchFamily="18" charset="0"/>
              </a:rPr>
              <a:t>«Конь с розовой гривой»</a:t>
            </a:r>
            <a:endParaRPr lang="ru-RU" sz="2400" dirty="0">
              <a:solidFill>
                <a:schemeClr val="tx1"/>
              </a:solidFill>
              <a:latin typeface="Georgia" panose="02040502050405020303" pitchFamily="18" charset="0"/>
            </a:endParaRPr>
          </a:p>
        </p:txBody>
      </p:sp>
      <p:pic>
        <p:nvPicPr>
          <p:cNvPr id="16" name="Рисунок 15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599" y="4705656"/>
            <a:ext cx="2473971" cy="174898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909815" y="890142"/>
            <a:ext cx="3335504" cy="229094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Вопрос:</a:t>
            </a:r>
            <a:r>
              <a:rPr lang="ru-RU" sz="2800" dirty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 </a:t>
            </a:r>
            <a:r>
              <a:rPr lang="ru-RU" sz="2800" dirty="0" smtClean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Как зовут этого героя, из какого он произведения?</a:t>
            </a:r>
            <a:r>
              <a:rPr lang="ru-RU" sz="2800" u="sng" dirty="0">
                <a:solidFill>
                  <a:schemeClr val="tx1"/>
                </a:solidFill>
                <a:latin typeface="Georgia" panose="02040502050405020303" pitchFamily="18" charset="0"/>
              </a:rPr>
              <a:t/>
            </a:r>
            <a:br>
              <a:rPr lang="ru-RU" sz="2800" u="sng" dirty="0">
                <a:solidFill>
                  <a:schemeClr val="tx1"/>
                </a:solidFill>
                <a:latin typeface="Georgia" panose="02040502050405020303" pitchFamily="18" charset="0"/>
              </a:rPr>
            </a:br>
            <a:endParaRPr lang="ru-RU" sz="2800" u="sng" dirty="0">
              <a:solidFill>
                <a:schemeClr val="tx1"/>
              </a:solidFill>
              <a:latin typeface="Georgia" panose="02040502050405020303" pitchFamily="18" charset="0"/>
            </a:endParaRPr>
          </a:p>
        </p:txBody>
      </p:sp>
      <p:pic>
        <p:nvPicPr>
          <p:cNvPr id="8" name="Акцент - Барабанная дробь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5659655" y="2937742"/>
            <a:ext cx="689810" cy="689810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4080" y="2296695"/>
            <a:ext cx="1801439" cy="1565492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201" y="443672"/>
            <a:ext cx="3790614" cy="2166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1805048"/>
      </p:ext>
    </p:extLst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audio>
              <p:cMediaNode vol="80000" numSld="999" showWhenStopped="0">
                <p:cTn id="1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  <p:bldLst>
      <p:bldP spid="1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4250" y="530355"/>
            <a:ext cx="1434970" cy="1443774"/>
          </a:xfrm>
          <a:prstGeom prst="rect">
            <a:avLst/>
          </a:prstGeom>
        </p:spPr>
      </p:pic>
      <p:pic>
        <p:nvPicPr>
          <p:cNvPr id="9" name="Рисунок 8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3E7"/>
              </a:clrFrom>
              <a:clrTo>
                <a:srgbClr val="FFF3E7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134225" y="4802382"/>
            <a:ext cx="1581150" cy="1652261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1045942" y="4290157"/>
            <a:ext cx="4590929" cy="461665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dirty="0" err="1" smtClean="0">
                <a:solidFill>
                  <a:schemeClr val="tx1"/>
                </a:solidFill>
                <a:latin typeface="Georgia" panose="02040502050405020303" pitchFamily="18" charset="0"/>
              </a:rPr>
              <a:t>А.А.Блок</a:t>
            </a:r>
            <a:r>
              <a:rPr lang="ru-RU" sz="2400" dirty="0" smtClean="0">
                <a:solidFill>
                  <a:schemeClr val="tx1"/>
                </a:solidFill>
                <a:latin typeface="Georgia" panose="02040502050405020303" pitchFamily="18" charset="0"/>
              </a:rPr>
              <a:t> «Летний вечер»</a:t>
            </a:r>
            <a:endParaRPr lang="ru-RU" sz="2400" dirty="0">
              <a:solidFill>
                <a:schemeClr val="tx1"/>
              </a:solidFill>
              <a:latin typeface="Georgia" panose="02040502050405020303" pitchFamily="18" charset="0"/>
            </a:endParaRPr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599" y="4705656"/>
            <a:ext cx="2473971" cy="174898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193961" y="530355"/>
            <a:ext cx="4288664" cy="267765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/>
              <a:t>Последние лучи заката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/>
              <a:t>Лежат на поле сжатой ржи.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/>
              <a:t>Дремотой розовой объята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/>
              <a:t>Трава некошеной межи</a:t>
            </a:r>
            <a:endParaRPr lang="ru-RU" sz="2800" dirty="0"/>
          </a:p>
        </p:txBody>
      </p:sp>
      <p:pic>
        <p:nvPicPr>
          <p:cNvPr id="10" name="Акцент - Барабанная дробь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5659655" y="2937742"/>
            <a:ext cx="689810" cy="68981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2834" y="2900365"/>
            <a:ext cx="1082541" cy="940747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599" y="530355"/>
            <a:ext cx="2828326" cy="2370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5770343"/>
      </p:ext>
    </p:extLst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audio>
              <p:cMediaNode vol="80000" numSld="999" showWhenStopped="0">
                <p:cTn id="1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  <p:bldLst>
      <p:bldP spid="1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бъект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4725" y="534243"/>
            <a:ext cx="1428751" cy="1437517"/>
          </a:xfrm>
          <a:prstGeom prst="rect">
            <a:avLst/>
          </a:prstGeom>
        </p:spPr>
      </p:pic>
      <p:pic>
        <p:nvPicPr>
          <p:cNvPr id="11" name="Рисунок 10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3E7"/>
              </a:clrFrom>
              <a:clrTo>
                <a:srgbClr val="FFF3E7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134225" y="4802382"/>
            <a:ext cx="1581150" cy="1652261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1045943" y="4290157"/>
            <a:ext cx="4509906" cy="156966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Слова, употребляемые жителями определенной местности</a:t>
            </a:r>
            <a:r>
              <a:rPr lang="ru-RU" sz="2400" dirty="0">
                <a:latin typeface="Georgia" panose="02040502050405020303" pitchFamily="18" charset="0"/>
              </a:rPr>
              <a:t/>
            </a:r>
            <a:br>
              <a:rPr lang="ru-RU" sz="2400" dirty="0">
                <a:latin typeface="Georgia" panose="02040502050405020303" pitchFamily="18" charset="0"/>
              </a:rPr>
            </a:br>
            <a:endParaRPr lang="ru-RU" sz="2400" dirty="0">
              <a:latin typeface="Georgia" panose="02040502050405020303" pitchFamily="18" charset="0"/>
            </a:endParaRPr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599" y="4705656"/>
            <a:ext cx="2473971" cy="174898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216119" y="890143"/>
            <a:ext cx="5108606" cy="150810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Диалектизмы-это</a:t>
            </a:r>
            <a:endParaRPr lang="ru-RU" sz="3600" b="1" dirty="0">
              <a:solidFill>
                <a:schemeClr val="tx1"/>
              </a:solidFill>
              <a:latin typeface="Georgia" panose="02040502050405020303" pitchFamily="18" charset="0"/>
              <a:cs typeface="Times New Roman" panose="02020603050405020304" pitchFamily="18" charset="0"/>
            </a:endParaRPr>
          </a:p>
          <a:p>
            <a:r>
              <a:rPr lang="ru-RU" sz="2800" dirty="0">
                <a:latin typeface="Georgia" panose="02040502050405020303" pitchFamily="18" charset="0"/>
              </a:rPr>
              <a:t/>
            </a:r>
            <a:br>
              <a:rPr lang="ru-RU" sz="2800" dirty="0">
                <a:latin typeface="Georgia" panose="02040502050405020303" pitchFamily="18" charset="0"/>
              </a:rPr>
            </a:br>
            <a:endParaRPr lang="ru-RU" sz="2800" dirty="0">
              <a:latin typeface="Georgia" panose="02040502050405020303" pitchFamily="18" charset="0"/>
            </a:endParaRPr>
          </a:p>
        </p:txBody>
      </p:sp>
      <p:pic>
        <p:nvPicPr>
          <p:cNvPr id="8" name="Акцент - Барабанная дробь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5659655" y="2937742"/>
            <a:ext cx="689810" cy="689810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4080" y="2296695"/>
            <a:ext cx="1801439" cy="15654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6521858"/>
      </p:ext>
    </p:extLst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audio>
              <p:cMediaNode vol="80000" numSld="999" showWhenStopped="0">
                <p:cTn id="1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  <p:bldLst>
      <p:bldP spid="16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бъект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4725" y="534243"/>
            <a:ext cx="1428751" cy="1437517"/>
          </a:xfrm>
          <a:prstGeom prst="rect">
            <a:avLst/>
          </a:prstGeom>
        </p:spPr>
      </p:pic>
      <p:pic>
        <p:nvPicPr>
          <p:cNvPr id="9" name="Рисунок 8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3E7"/>
              </a:clrFrom>
              <a:clrTo>
                <a:srgbClr val="FFF3E7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134225" y="4802382"/>
            <a:ext cx="1581150" cy="1652261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45942" y="4290157"/>
            <a:ext cx="6088283" cy="461665"/>
          </a:xfrm>
          <a:prstGeom prst="rect">
            <a:avLst/>
          </a:prstGeom>
          <a:solidFill>
            <a:srgbClr val="FF99CC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Georgia" panose="02040502050405020303" pitchFamily="18" charset="0"/>
              </a:rPr>
              <a:t>«Толстый и </a:t>
            </a:r>
            <a:r>
              <a:rPr lang="ru-RU" sz="2400" dirty="0" err="1" smtClean="0">
                <a:solidFill>
                  <a:schemeClr val="tx1"/>
                </a:solidFill>
                <a:latin typeface="Georgia" panose="02040502050405020303" pitchFamily="18" charset="0"/>
              </a:rPr>
              <a:t>тонкий»</a:t>
            </a:r>
            <a:r>
              <a:rPr lang="ru-RU" sz="2400" dirty="0" err="1" smtClean="0">
                <a:solidFill>
                  <a:schemeClr val="tx1"/>
                </a:solidFill>
                <a:latin typeface="Georgia" panose="02040502050405020303" pitchFamily="18" charset="0"/>
              </a:rPr>
              <a:t>А.П.Чехов</a:t>
            </a:r>
            <a:endParaRPr lang="ru-RU" sz="2400" dirty="0">
              <a:solidFill>
                <a:schemeClr val="tx1"/>
              </a:solidFill>
              <a:latin typeface="Georgia" panose="02040502050405020303" pitchFamily="18" charset="0"/>
            </a:endParaRP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599" y="4705656"/>
            <a:ext cx="2473971" cy="1748987"/>
          </a:xfrm>
          <a:prstGeom prst="rect">
            <a:avLst/>
          </a:prstGeom>
        </p:spPr>
      </p:pic>
      <p:pic>
        <p:nvPicPr>
          <p:cNvPr id="8" name="Акцент - Барабанная дробь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5659655" y="2937742"/>
            <a:ext cx="689810" cy="68981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2834" y="2900365"/>
            <a:ext cx="1082541" cy="940747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967" y="573072"/>
            <a:ext cx="3534812" cy="3509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4332231"/>
      </p:ext>
    </p:extLst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audio>
              <p:cMediaNode vol="80000" numSld="999" showWhenStopped="0">
                <p:cTn id="1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  <p:bldLst>
      <p:bldP spid="1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4725" y="534243"/>
            <a:ext cx="1428751" cy="1437517"/>
          </a:xfrm>
        </p:spPr>
      </p:pic>
      <p:pic>
        <p:nvPicPr>
          <p:cNvPr id="9" name="Рисунок 8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3E7"/>
              </a:clrFrom>
              <a:clrTo>
                <a:srgbClr val="FFF3E7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134225" y="4802382"/>
            <a:ext cx="1581150" cy="1652261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580726" y="4243991"/>
            <a:ext cx="4243688" cy="584775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Легенда</a:t>
            </a:r>
            <a:endParaRPr lang="ru-RU" sz="3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599" y="4705656"/>
            <a:ext cx="2473971" cy="174898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72732" y="1356500"/>
            <a:ext cx="6472588" cy="2308324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Произведение, созданное на основе устного предания, в котором сочетаются реальное и фантастическое</a:t>
            </a:r>
            <a:endParaRPr lang="ru-RU" sz="3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Акцент - Барабанная дробь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5659655" y="2937742"/>
            <a:ext cx="689810" cy="68981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4080" y="2296695"/>
            <a:ext cx="1801439" cy="15654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3715337"/>
      </p:ext>
    </p:extLst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audio>
              <p:cMediaNode vol="80000" numSld="999" showWhenStopped="0">
                <p:cTn id="1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  <p:bldLst>
      <p:bldP spid="13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бъект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8610" y="558073"/>
            <a:ext cx="1423916" cy="1432652"/>
          </a:xfrm>
          <a:prstGeom prst="rect">
            <a:avLst/>
          </a:prstGeom>
        </p:spPr>
      </p:pic>
      <p:pic>
        <p:nvPicPr>
          <p:cNvPr id="11" name="Рисунок 10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3E7"/>
              </a:clrFrom>
              <a:clrTo>
                <a:srgbClr val="FFF3E7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134225" y="4802382"/>
            <a:ext cx="1581150" cy="1652261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599" y="4705656"/>
            <a:ext cx="2473971" cy="1748987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045942" y="4290157"/>
            <a:ext cx="6088283" cy="830997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chemeClr val="tx1"/>
                </a:solidFill>
                <a:latin typeface="Georgia" panose="02040502050405020303" pitchFamily="18" charset="0"/>
              </a:rPr>
              <a:t>Ответ:</a:t>
            </a:r>
            <a:r>
              <a:rPr lang="ru-RU" sz="2400" dirty="0">
                <a:solidFill>
                  <a:schemeClr val="tx1"/>
                </a:solidFill>
                <a:latin typeface="Georgia" panose="02040502050405020303" pitchFamily="18" charset="0"/>
              </a:rPr>
              <a:t> </a:t>
            </a:r>
            <a:endParaRPr lang="ru-RU" sz="2400" dirty="0" smtClean="0">
              <a:solidFill>
                <a:schemeClr val="tx1"/>
              </a:solidFill>
              <a:latin typeface="Georgia" panose="02040502050405020303" pitchFamily="18" charset="0"/>
            </a:endParaRPr>
          </a:p>
          <a:p>
            <a:r>
              <a:rPr lang="ru-RU" sz="2400" dirty="0" smtClean="0">
                <a:solidFill>
                  <a:schemeClr val="tx1"/>
                </a:solidFill>
                <a:latin typeface="Georgia" panose="02040502050405020303" pitchFamily="18" charset="0"/>
              </a:rPr>
              <a:t>Календарно-обрядовые песни</a:t>
            </a:r>
            <a:endParaRPr lang="ru-RU" sz="2400" dirty="0">
              <a:solidFill>
                <a:schemeClr val="tx1"/>
              </a:solidFill>
              <a:latin typeface="Georgia" panose="02040502050405020303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216119" y="890143"/>
            <a:ext cx="5029200" cy="2677656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Вопрос</a:t>
            </a: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Песни, получившие свое название из-за связи с сельскохозяйственным календарем- распорядком работ по временам года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  <p:pic>
        <p:nvPicPr>
          <p:cNvPr id="8" name="Акцент - Барабанная дробь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5659655" y="2937742"/>
            <a:ext cx="689810" cy="68981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8068" y="2330147"/>
            <a:ext cx="1905000" cy="190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863908"/>
      </p:ext>
    </p:extLst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audio>
              <p:cMediaNode vol="80000" numSld="999" showWhenStopped="0">
                <p:cTn id="1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  <p:bldLst>
      <p:bldP spid="1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8794" y="927279"/>
            <a:ext cx="6800044" cy="51000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8024194"/>
      </p:ext>
    </p:extLst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4557" y="568455"/>
            <a:ext cx="1394663" cy="1403220"/>
          </a:xfrm>
          <a:prstGeom prst="rect">
            <a:avLst/>
          </a:prstGeom>
        </p:spPr>
      </p:pic>
      <p:pic>
        <p:nvPicPr>
          <p:cNvPr id="6" name="Рисунок 5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3E7"/>
              </a:clrFrom>
              <a:clrTo>
                <a:srgbClr val="FFF3E7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134225" y="4802382"/>
            <a:ext cx="1581150" cy="1652261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045942" y="4290157"/>
            <a:ext cx="6088283" cy="461665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dirty="0" err="1" smtClean="0">
                <a:solidFill>
                  <a:schemeClr val="tx1"/>
                </a:solidFill>
                <a:latin typeface="Georgia" panose="02040502050405020303" pitchFamily="18" charset="0"/>
              </a:rPr>
              <a:t>Ф.И.Тютчев</a:t>
            </a:r>
            <a:r>
              <a:rPr lang="ru-RU" sz="2400" dirty="0" smtClean="0">
                <a:solidFill>
                  <a:schemeClr val="tx1"/>
                </a:solidFill>
                <a:latin typeface="Georgia" panose="02040502050405020303" pitchFamily="18" charset="0"/>
              </a:rPr>
              <a:t> «Неохотно и несмело»</a:t>
            </a:r>
            <a:endParaRPr lang="ru-RU" sz="2400" dirty="0">
              <a:solidFill>
                <a:schemeClr val="tx1"/>
              </a:solidFill>
              <a:latin typeface="Georgia" panose="02040502050405020303" pitchFamily="18" charset="0"/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599" y="4705656"/>
            <a:ext cx="2473971" cy="174898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216119" y="1030310"/>
            <a:ext cx="5093819" cy="181588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800" dirty="0"/>
              <a:t>Неохотно и несмело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/>
              <a:t>Солнце смотрит на поля —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/>
              <a:t>Чу! за тучей прогремело,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/>
              <a:t>Принахмурилась земля</a:t>
            </a:r>
            <a:endParaRPr lang="ru-RU" sz="2800" dirty="0">
              <a:latin typeface="Georgia" panose="02040502050405020303" pitchFamily="18" charset="0"/>
            </a:endParaRPr>
          </a:p>
        </p:txBody>
      </p:sp>
      <p:pic>
        <p:nvPicPr>
          <p:cNvPr id="7" name="Акцент - Барабанная дробь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5659655" y="2937742"/>
            <a:ext cx="689810" cy="68981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8068" y="2330147"/>
            <a:ext cx="1905000" cy="19050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129" y="528889"/>
            <a:ext cx="1848990" cy="22594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7616783"/>
      </p:ext>
    </p:extLst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audio>
              <p:cMediaNode vol="80000" numSld="999" showWhenStopped="0">
                <p:cTn id="1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  <p:bldLst>
      <p:bldP spid="11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0375" y="482477"/>
            <a:ext cx="1905000" cy="190500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7343" y="2330147"/>
            <a:ext cx="1905000" cy="190500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9899" y="426307"/>
            <a:ext cx="1905000" cy="190500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53" y="2330147"/>
            <a:ext cx="1905000" cy="1905000"/>
          </a:xfrm>
          <a:prstGeom prst="rect">
            <a:avLst/>
          </a:prstGeom>
        </p:spPr>
      </p:pic>
      <p:pic>
        <p:nvPicPr>
          <p:cNvPr id="5" name="Кошки и коты – мяуканье под музыку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st="37586" end="0.6666"/>
                </p14:media>
              </p:ext>
            </p:extLst>
          </p:nvPr>
        </p:nvPicPr>
        <p:blipFill>
          <a:blip r:embed="rId8" cstate="print"/>
          <a:stretch>
            <a:fillRect/>
          </a:stretch>
        </p:blipFill>
        <p:spPr>
          <a:xfrm>
            <a:off x="1004753" y="591065"/>
            <a:ext cx="609600" cy="609600"/>
          </a:xfrm>
          <a:prstGeom prst="rect">
            <a:avLst/>
          </a:prstGeom>
        </p:spPr>
      </p:pic>
      <p:pic>
        <p:nvPicPr>
          <p:cNvPr id="2" name="Рисунок 1">
            <a:hlinkClick r:id="rId9" action="ppaction://hlinksldjump"/>
          </p:cNvPr>
          <p:cNvPicPr>
            <a:picLocks noChangeAspect="1"/>
          </p:cNvPicPr>
          <p:nvPr/>
        </p:nvPicPr>
        <p:blipFill>
          <a:blip r:embed="rId10">
            <a:clrChange>
              <a:clrFrom>
                <a:srgbClr val="FFF3E7"/>
              </a:clrFrom>
              <a:clrTo>
                <a:srgbClr val="FFF3E7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134225" y="4802382"/>
            <a:ext cx="1581150" cy="1652261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599" y="4705656"/>
            <a:ext cx="2473971" cy="174898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045942" y="4290157"/>
            <a:ext cx="6088283" cy="2308324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400" dirty="0" err="1" smtClean="0">
                <a:solidFill>
                  <a:schemeClr val="tx1"/>
                </a:solidFill>
                <a:latin typeface="Georgia" panose="02040502050405020303" pitchFamily="18" charset="0"/>
              </a:rPr>
              <a:t>Мя</a:t>
            </a:r>
            <a:r>
              <a:rPr lang="ru-RU" sz="2400" dirty="0" smtClean="0">
                <a:solidFill>
                  <a:schemeClr val="tx1"/>
                </a:solidFill>
                <a:latin typeface="Georgia" panose="02040502050405020303" pitchFamily="18" charset="0"/>
              </a:rPr>
              <a:t>-я-я-у! Вы меня извините, но мне надо 30 рублей на </a:t>
            </a:r>
            <a:r>
              <a:rPr lang="ru-RU" sz="2400" dirty="0" smtClean="0">
                <a:solidFill>
                  <a:schemeClr val="tx1"/>
                </a:solidFill>
                <a:latin typeface="Georgia" panose="02040502050405020303" pitchFamily="18" charset="0"/>
              </a:rPr>
              <a:t>«Вискас». </a:t>
            </a:r>
            <a:r>
              <a:rPr lang="ru-RU" sz="2400" dirty="0" smtClean="0">
                <a:solidFill>
                  <a:schemeClr val="tx1"/>
                </a:solidFill>
                <a:latin typeface="Georgia" panose="02040502050405020303" pitchFamily="18" charset="0"/>
              </a:rPr>
              <a:t>Где я их возьму? Конечно, у вас! Я думаю, вы щедрые! Спасибо! При следующей встрече отдам</a:t>
            </a:r>
            <a:r>
              <a:rPr lang="ru-RU" sz="2400" dirty="0" smtClean="0">
                <a:solidFill>
                  <a:schemeClr val="tx1"/>
                </a:solidFill>
                <a:latin typeface="Georgia" panose="02040502050405020303" pitchFamily="18" charset="0"/>
              </a:rPr>
              <a:t>..</a:t>
            </a:r>
            <a:endParaRPr lang="ru-RU" sz="2400" dirty="0" smtClean="0">
              <a:solidFill>
                <a:schemeClr val="tx1"/>
              </a:solidFill>
              <a:latin typeface="Georgia" panose="02040502050405020303" pitchFamily="18" charset="0"/>
            </a:endParaRPr>
          </a:p>
          <a:p>
            <a:endParaRPr lang="ru-RU" sz="2400" dirty="0">
              <a:latin typeface="Georgia" panose="02040502050405020303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1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2764" y="484796"/>
            <a:ext cx="4762500" cy="4438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9716489"/>
      </p:ext>
    </p:extLst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977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бъект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8610" y="558073"/>
            <a:ext cx="1423916" cy="1432652"/>
          </a:xfrm>
          <a:prstGeom prst="rect">
            <a:avLst/>
          </a:prstGeom>
        </p:spPr>
      </p:pic>
      <p:pic>
        <p:nvPicPr>
          <p:cNvPr id="9" name="Рисунок 8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3E7"/>
              </a:clrFrom>
              <a:clrTo>
                <a:srgbClr val="FFF3E7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134225" y="4802382"/>
            <a:ext cx="1581150" cy="1652261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599" y="4705656"/>
            <a:ext cx="2473971" cy="1748987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43190" y="4290157"/>
            <a:ext cx="6091036" cy="461665"/>
          </a:xfrm>
          <a:prstGeom prst="rect">
            <a:avLst/>
          </a:prstGeom>
          <a:solidFill>
            <a:srgbClr val="FF99CC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dirty="0" err="1" smtClean="0">
                <a:solidFill>
                  <a:schemeClr val="tx1"/>
                </a:solidFill>
                <a:latin typeface="Georgia" panose="02040502050405020303" pitchFamily="18" charset="0"/>
              </a:rPr>
              <a:t>А.С.Пушкин</a:t>
            </a:r>
            <a:r>
              <a:rPr lang="ru-RU" sz="2400" dirty="0" smtClean="0">
                <a:solidFill>
                  <a:schemeClr val="tx1"/>
                </a:solidFill>
                <a:latin typeface="Georgia" panose="02040502050405020303" pitchFamily="18" charset="0"/>
              </a:rPr>
              <a:t> «Дубровский»</a:t>
            </a:r>
            <a:endParaRPr lang="ru-RU" sz="2400" dirty="0">
              <a:solidFill>
                <a:schemeClr val="tx1"/>
              </a:solidFill>
              <a:latin typeface="Georgia" panose="02040502050405020303" pitchFamily="18" charset="0"/>
            </a:endParaRPr>
          </a:p>
        </p:txBody>
      </p:sp>
      <p:pic>
        <p:nvPicPr>
          <p:cNvPr id="8" name="Акцент - Барабанная дробь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5659655" y="2937742"/>
            <a:ext cx="689810" cy="68981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2834" y="2900365"/>
            <a:ext cx="1082541" cy="940747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505" y="395464"/>
            <a:ext cx="3658203" cy="38946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5069854"/>
      </p:ext>
    </p:extLst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audio>
              <p:cMediaNode vol="80000" numSld="999" showWhenStopped="0">
                <p:cTn id="1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  <p:bldLst>
      <p:bldP spid="13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8610" y="558073"/>
            <a:ext cx="1423916" cy="1432652"/>
          </a:xfrm>
        </p:spPr>
      </p:pic>
      <p:pic>
        <p:nvPicPr>
          <p:cNvPr id="9" name="Рисунок 8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3E7"/>
              </a:clrFrom>
              <a:clrTo>
                <a:srgbClr val="FFF3E7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134225" y="4802382"/>
            <a:ext cx="1581150" cy="1652261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599" y="4705656"/>
            <a:ext cx="2473971" cy="1748987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45942" y="4290157"/>
            <a:ext cx="2110213" cy="830997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Сказ «Левша»</a:t>
            </a:r>
            <a:endParaRPr lang="ru-RU" sz="2400" b="1" dirty="0">
              <a:solidFill>
                <a:schemeClr val="tx1"/>
              </a:solidFill>
              <a:latin typeface="Georgia" panose="02040502050405020303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343954" y="627325"/>
            <a:ext cx="5112913" cy="267765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chemeClr val="tx1"/>
                </a:solidFill>
              </a:rPr>
              <a:t>О</a:t>
            </a:r>
            <a:r>
              <a:rPr lang="ru-RU" sz="2800" b="1" dirty="0" smtClean="0">
                <a:solidFill>
                  <a:schemeClr val="tx1"/>
                </a:solidFill>
              </a:rPr>
              <a:t>дин </a:t>
            </a:r>
            <a:r>
              <a:rPr lang="ru-RU" sz="2800" b="1" dirty="0">
                <a:solidFill>
                  <a:schemeClr val="tx1"/>
                </a:solidFill>
              </a:rPr>
              <a:t>из жанров фольклора, либо литературы. Эпическое, преимущественно прозаическое произведение волшебного, героического или бытового характера.</a:t>
            </a:r>
            <a:endParaRPr lang="ru-RU" sz="2800" b="1" dirty="0">
              <a:solidFill>
                <a:schemeClr val="tx1"/>
              </a:solidFill>
              <a:latin typeface="Georgia" panose="02040502050405020303" pitchFamily="18" charset="0"/>
            </a:endParaRPr>
          </a:p>
        </p:txBody>
      </p:sp>
      <p:pic>
        <p:nvPicPr>
          <p:cNvPr id="8" name="Акцент - Барабанная дробь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5659655" y="2937742"/>
            <a:ext cx="689810" cy="689810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8068" y="2330147"/>
            <a:ext cx="1905000" cy="190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2815332"/>
      </p:ext>
    </p:extLst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audio>
              <p:cMediaNode vol="80000" numSld="999" showWhenStopped="0">
                <p:cTn id="1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  <p:bldLst>
      <p:bldP spid="13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1875" y="529776"/>
            <a:ext cx="1419225" cy="1427932"/>
          </a:xfrm>
          <a:prstGeom prst="rect">
            <a:avLst/>
          </a:prstGeom>
        </p:spPr>
      </p:pic>
      <p:pic>
        <p:nvPicPr>
          <p:cNvPr id="7" name="Рисунок 6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8">
            <a:clrChange>
              <a:clrFrom>
                <a:srgbClr val="FFF3E7"/>
              </a:clrFrom>
              <a:clrTo>
                <a:srgbClr val="FFF3E7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134225" y="4802382"/>
            <a:ext cx="1581150" cy="165226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599" y="4705656"/>
            <a:ext cx="2473971" cy="1748987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045942" y="4290157"/>
            <a:ext cx="6088283" cy="830997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tx1"/>
                </a:solidFill>
                <a:latin typeface="Georgia" panose="02040502050405020303" pitchFamily="18" charset="0"/>
              </a:rPr>
              <a:t>Ответ:</a:t>
            </a:r>
            <a:r>
              <a:rPr lang="ru-RU" sz="2400" dirty="0">
                <a:solidFill>
                  <a:schemeClr val="tx1"/>
                </a:solidFill>
                <a:latin typeface="Georgia" panose="02040502050405020303" pitchFamily="18" charset="0"/>
              </a:rPr>
              <a:t> </a:t>
            </a:r>
            <a:r>
              <a:rPr lang="ru-RU" sz="2400" dirty="0" smtClean="0">
                <a:solidFill>
                  <a:schemeClr val="tx1"/>
                </a:solidFill>
                <a:latin typeface="Georgia" panose="02040502050405020303" pitchFamily="18" charset="0"/>
              </a:rPr>
              <a:t>Лермонтов М.Ю.</a:t>
            </a:r>
          </a:p>
          <a:p>
            <a:pPr algn="ctr"/>
            <a:r>
              <a:rPr lang="ru-RU" sz="2400" dirty="0" smtClean="0">
                <a:solidFill>
                  <a:schemeClr val="tx1"/>
                </a:solidFill>
                <a:latin typeface="Georgia" panose="02040502050405020303" pitchFamily="18" charset="0"/>
              </a:rPr>
              <a:t>«Парус»</a:t>
            </a:r>
            <a:endParaRPr lang="ru-RU" sz="2400" dirty="0">
              <a:solidFill>
                <a:schemeClr val="tx1"/>
              </a:solidFill>
              <a:latin typeface="Georgia" panose="02040502050405020303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216119" y="890143"/>
            <a:ext cx="5029200" cy="2677656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Прослушайте романс Варламова.</a:t>
            </a:r>
          </a:p>
          <a:p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Вопрос: из какого произведения взяты эти строки? Назовите автора</a:t>
            </a:r>
            <a:endParaRPr lang="ru-RU" sz="28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  <p:pic>
        <p:nvPicPr>
          <p:cNvPr id="10" name="Акцент - Барабанная дробь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5659655" y="2937742"/>
            <a:ext cx="689810" cy="689810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8068" y="2330147"/>
            <a:ext cx="1905000" cy="1905000"/>
          </a:xfrm>
          <a:prstGeom prst="rect">
            <a:avLst/>
          </a:prstGeom>
        </p:spPr>
      </p:pic>
      <p:pic>
        <p:nvPicPr>
          <p:cNvPr id="2" name="A._E._Varlamov_1801-1848_M.Lermontov._isp.Sergej_Lemeshev_1940_-_Beleet_parus_odinokij_(Gybka.com)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1160784" y="1619371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9103989"/>
      </p:ext>
    </p:extLst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 vol="80000" numSld="999" showWhenStopped="0">
                <p:cTn id="1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122148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1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11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1875" y="529776"/>
            <a:ext cx="1419225" cy="1427932"/>
          </a:xfrm>
          <a:prstGeom prst="rect">
            <a:avLst/>
          </a:prstGeom>
        </p:spPr>
      </p:pic>
      <p:pic>
        <p:nvPicPr>
          <p:cNvPr id="5" name="Рисунок 4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3E7"/>
              </a:clrFrom>
              <a:clrTo>
                <a:srgbClr val="FFF3E7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134225" y="4802382"/>
            <a:ext cx="1581150" cy="165226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599" y="4705656"/>
            <a:ext cx="2473971" cy="174898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045942" y="4290157"/>
            <a:ext cx="6088283" cy="461665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dirty="0" err="1" smtClean="0">
                <a:solidFill>
                  <a:schemeClr val="tx1"/>
                </a:solidFill>
                <a:latin typeface="Georgia" panose="02040502050405020303" pitchFamily="18" charset="0"/>
              </a:rPr>
              <a:t>Н.М.Рубцов</a:t>
            </a:r>
            <a:r>
              <a:rPr lang="ru-RU" sz="2400" dirty="0" smtClean="0">
                <a:solidFill>
                  <a:schemeClr val="tx1"/>
                </a:solidFill>
                <a:latin typeface="Georgia" panose="02040502050405020303" pitchFamily="18" charset="0"/>
              </a:rPr>
              <a:t> «Звезда полей» </a:t>
            </a:r>
            <a:endParaRPr lang="ru-RU" sz="2400" dirty="0">
              <a:solidFill>
                <a:schemeClr val="tx1"/>
              </a:solidFill>
              <a:latin typeface="Georgia" panose="02040502050405020303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89398" y="1234920"/>
            <a:ext cx="6017432" cy="181588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2800" b="1" dirty="0"/>
              <a:t>Звезда полей горит, не угасая,</a:t>
            </a:r>
            <a:r>
              <a:rPr lang="ru-RU" sz="2800" b="1" dirty="0"/>
              <a:t/>
            </a:r>
            <a:br>
              <a:rPr lang="ru-RU" sz="2800" b="1" dirty="0"/>
            </a:br>
            <a:r>
              <a:rPr lang="ru-RU" sz="2800" b="1" dirty="0"/>
              <a:t>Для всех тревожных жителей земли,</a:t>
            </a:r>
            <a:r>
              <a:rPr lang="ru-RU" sz="2800" b="1" dirty="0"/>
              <a:t/>
            </a:r>
            <a:br>
              <a:rPr lang="ru-RU" sz="2800" b="1" dirty="0"/>
            </a:br>
            <a:r>
              <a:rPr lang="ru-RU" sz="2800" b="1" dirty="0"/>
              <a:t>Своим лучом приветливым касаясь</a:t>
            </a:r>
            <a:r>
              <a:rPr lang="ru-RU" sz="2800" b="1" dirty="0"/>
              <a:t/>
            </a:r>
            <a:br>
              <a:rPr lang="ru-RU" sz="2800" b="1" dirty="0"/>
            </a:br>
            <a:r>
              <a:rPr lang="ru-RU" sz="2800" b="1" dirty="0"/>
              <a:t>Всех городов, поднявшихся вдали</a:t>
            </a:r>
            <a:r>
              <a:rPr lang="ru-RU" sz="2800" dirty="0"/>
              <a:t>.</a:t>
            </a:r>
            <a:endParaRPr lang="ru-RU" sz="2800" dirty="0"/>
          </a:p>
        </p:txBody>
      </p:sp>
      <p:pic>
        <p:nvPicPr>
          <p:cNvPr id="8" name="Акцент - Барабанная дробь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5659655" y="2937742"/>
            <a:ext cx="689810" cy="68981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8068" y="2330147"/>
            <a:ext cx="1905000" cy="19050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1539" y="1823182"/>
            <a:ext cx="1847850" cy="2466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6873815"/>
      </p:ext>
    </p:extLst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 vol="80000" numSld="999" showWhenStopped="0">
                <p:cTn id="1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  <p:bldLst>
      <p:bldP spid="9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1875" y="529776"/>
            <a:ext cx="1419225" cy="1427932"/>
          </a:xfrm>
          <a:prstGeom prst="rect">
            <a:avLst/>
          </a:prstGeom>
        </p:spPr>
      </p:pic>
      <p:pic>
        <p:nvPicPr>
          <p:cNvPr id="5" name="Рисунок 4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3E7"/>
              </a:clrFrom>
              <a:clrTo>
                <a:srgbClr val="FFF3E7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134225" y="4802382"/>
            <a:ext cx="1581150" cy="165226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599" y="4705656"/>
            <a:ext cx="2473971" cy="174898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045942" y="4290157"/>
            <a:ext cx="6088283" cy="830997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Georgia" panose="02040502050405020303" pitchFamily="18" charset="0"/>
              </a:rPr>
              <a:t>То же, что и пастбища. Место для выпаса скота</a:t>
            </a:r>
            <a:endParaRPr lang="ru-RU" sz="2400" dirty="0">
              <a:solidFill>
                <a:schemeClr val="tx1"/>
              </a:solidFill>
              <a:latin typeface="Georgia" panose="02040502050405020303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216119" y="890143"/>
            <a:ext cx="5029200" cy="52322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Georgia" panose="02040502050405020303" pitchFamily="18" charset="0"/>
              </a:rPr>
              <a:t>Что такое пажити?</a:t>
            </a:r>
            <a:endParaRPr lang="ru-RU" sz="2800" dirty="0">
              <a:solidFill>
                <a:schemeClr val="tx1"/>
              </a:solidFill>
              <a:latin typeface="Georgia" panose="02040502050405020303" pitchFamily="18" charset="0"/>
            </a:endParaRPr>
          </a:p>
        </p:txBody>
      </p:sp>
      <p:pic>
        <p:nvPicPr>
          <p:cNvPr id="10" name="Акцент - Барабанная дробь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5659655" y="2937742"/>
            <a:ext cx="689810" cy="68981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51238" y="2464090"/>
            <a:ext cx="1364137" cy="1826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8916196"/>
      </p:ext>
    </p:extLst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 vol="80000" numSld="999" showWhenStopped="0">
                <p:cTn id="1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  <p:bldLst>
      <p:bldP spid="9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1875" y="529776"/>
            <a:ext cx="1419225" cy="1427932"/>
          </a:xfrm>
          <a:prstGeom prst="rect">
            <a:avLst/>
          </a:prstGeom>
        </p:spPr>
      </p:pic>
      <p:pic>
        <p:nvPicPr>
          <p:cNvPr id="5" name="Рисунок 4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3E7"/>
              </a:clrFrom>
              <a:clrTo>
                <a:srgbClr val="FFF3E7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134225" y="4802382"/>
            <a:ext cx="1581150" cy="165226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599" y="4705656"/>
            <a:ext cx="2473971" cy="174898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045942" y="4290157"/>
            <a:ext cx="6088283" cy="830997"/>
          </a:xfrm>
          <a:prstGeom prst="rect">
            <a:avLst/>
          </a:prstGeom>
          <a:solidFill>
            <a:srgbClr val="FF99CC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dirty="0" err="1" smtClean="0">
                <a:solidFill>
                  <a:schemeClr val="tx1"/>
                </a:solidFill>
                <a:latin typeface="Georgia" panose="02040502050405020303" pitchFamily="18" charset="0"/>
              </a:rPr>
              <a:t>А.С.Пушкин</a:t>
            </a:r>
            <a:endParaRPr lang="ru-RU" sz="2400" dirty="0" smtClean="0">
              <a:solidFill>
                <a:schemeClr val="tx1"/>
              </a:solidFill>
              <a:latin typeface="Georgia" panose="02040502050405020303" pitchFamily="18" charset="0"/>
            </a:endParaRPr>
          </a:p>
          <a:p>
            <a:pPr algn="ctr"/>
            <a:r>
              <a:rPr lang="ru-RU" sz="2400" dirty="0" err="1" smtClean="0">
                <a:solidFill>
                  <a:schemeClr val="tx1"/>
                </a:solidFill>
                <a:latin typeface="Georgia" panose="02040502050405020303" pitchFamily="18" charset="0"/>
              </a:rPr>
              <a:t>И.И.Пущину</a:t>
            </a:r>
            <a:endParaRPr lang="ru-RU" sz="2400" dirty="0">
              <a:solidFill>
                <a:schemeClr val="tx1"/>
              </a:solidFill>
              <a:latin typeface="Georgia" panose="02040502050405020303" pitchFamily="18" charset="0"/>
            </a:endParaRPr>
          </a:p>
        </p:txBody>
      </p:sp>
      <p:pic>
        <p:nvPicPr>
          <p:cNvPr id="8" name="Акцент - Барабанная дробь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5659655" y="2937742"/>
            <a:ext cx="689810" cy="68981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2834" y="2900365"/>
            <a:ext cx="1082541" cy="94074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1414" y="644974"/>
            <a:ext cx="5433546" cy="35535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1055092"/>
      </p:ext>
    </p:extLst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 vol="80000" numSld="999" showWhenStopped="0">
                <p:cTn id="1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  <p:bldLst>
      <p:bldP spid="9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Акцент - Барабанная дробь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659655" y="2937742"/>
            <a:ext cx="689810" cy="68981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4557" y="549405"/>
            <a:ext cx="1394663" cy="1403220"/>
          </a:xfrm>
          <a:prstGeom prst="rect">
            <a:avLst/>
          </a:prstGeom>
        </p:spPr>
      </p:pic>
      <p:pic>
        <p:nvPicPr>
          <p:cNvPr id="6" name="Рисунок 5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7">
            <a:clrChange>
              <a:clrFrom>
                <a:srgbClr val="FFF3E7"/>
              </a:clrFrom>
              <a:clrTo>
                <a:srgbClr val="FFF3E7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134225" y="4802382"/>
            <a:ext cx="1581150" cy="1652261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599" y="4705656"/>
            <a:ext cx="2473971" cy="1748987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45942" y="4290157"/>
            <a:ext cx="6088283" cy="646331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Антитеза</a:t>
            </a:r>
            <a:endParaRPr lang="ru-RU" sz="3600" b="1" dirty="0">
              <a:solidFill>
                <a:schemeClr val="tx1"/>
              </a:solidFill>
              <a:latin typeface="Georgia" panose="02040502050405020303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545465" y="890143"/>
            <a:ext cx="5699854" cy="1815882"/>
          </a:xfrm>
          <a:prstGeom prst="rect">
            <a:avLst/>
          </a:prstGeom>
          <a:solidFill>
            <a:srgbClr val="00B050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Назовите средство выразительности:</a:t>
            </a:r>
          </a:p>
          <a:p>
            <a:r>
              <a:rPr lang="ru-RU" sz="2800" dirty="0" smtClean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«Ученье-свет, а </a:t>
            </a:r>
            <a:r>
              <a:rPr lang="ru-RU" sz="2800" dirty="0" err="1" smtClean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неученье</a:t>
            </a:r>
            <a:r>
              <a:rPr lang="ru-RU" sz="2800" dirty="0" smtClean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-тьма»</a:t>
            </a:r>
            <a:r>
              <a:rPr lang="ru-RU" sz="2800" dirty="0">
                <a:latin typeface="Georgia" panose="02040502050405020303" pitchFamily="18" charset="0"/>
              </a:rPr>
              <a:t/>
            </a:r>
            <a:br>
              <a:rPr lang="ru-RU" sz="2800" dirty="0">
                <a:latin typeface="Georgia" panose="02040502050405020303" pitchFamily="18" charset="0"/>
              </a:rPr>
            </a:br>
            <a:endParaRPr lang="ru-RU" sz="2800" dirty="0">
              <a:latin typeface="Georgia" panose="02040502050405020303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7343" y="2330147"/>
            <a:ext cx="1905000" cy="190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4883223"/>
      </p:ext>
    </p:extLst>
  </p:cSld>
  <p:clrMapOvr>
    <a:masterClrMapping/>
  </p:clrMapOvr>
  <p:transition spd="slow" advClick="0"/>
  <p:timing>
    <p:tnLst>
      <p:par>
        <p:cTn id="1" dur="indefinite" restart="never" nodeType="tmRoot">
          <p:childTnLst>
            <p:audio>
              <p:cMediaNode vol="80000" numSld="999" showWhenStopped="0">
                <p:cTn id="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seq concurrent="1" nextAc="seek">
              <p:cTn id="3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" fill="hold">
                      <p:stCondLst>
                        <p:cond delay="0"/>
                      </p:stCondLst>
                      <p:childTnLst>
                        <p:par>
                          <p:cTn id="5" fill="hold">
                            <p:stCondLst>
                              <p:cond delay="0"/>
                            </p:stCondLst>
                            <p:childTnLst>
                              <p:par>
                                <p:cTn id="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0040" y="1020651"/>
            <a:ext cx="5148330" cy="51483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9263602"/>
      </p:ext>
    </p:extLst>
  </p:cSld>
  <p:clrMapOvr>
    <a:masterClrMapping/>
  </p:clrMapOvr>
  <p:transition spd="slow" advClick="0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" name="Рисунок 7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9877" y="4882666"/>
            <a:ext cx="731597" cy="736085"/>
          </a:xfrm>
          <a:prstGeom prst="rect">
            <a:avLst/>
          </a:prstGeom>
        </p:spPr>
      </p:pic>
      <p:pic>
        <p:nvPicPr>
          <p:cNvPr id="78" name="Рисунок 7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7950" y="4858522"/>
            <a:ext cx="731597" cy="736085"/>
          </a:xfrm>
          <a:prstGeom prst="rect">
            <a:avLst/>
          </a:prstGeom>
        </p:spPr>
      </p:pic>
      <p:pic>
        <p:nvPicPr>
          <p:cNvPr id="79" name="Рисунок 7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2249" y="4893143"/>
            <a:ext cx="731597" cy="736085"/>
          </a:xfrm>
          <a:prstGeom prst="rect">
            <a:avLst/>
          </a:prstGeom>
        </p:spPr>
      </p:pic>
      <p:pic>
        <p:nvPicPr>
          <p:cNvPr id="80" name="Рисунок 7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9690" y="4939931"/>
            <a:ext cx="731597" cy="736085"/>
          </a:xfrm>
          <a:prstGeom prst="rect">
            <a:avLst/>
          </a:prstGeom>
        </p:spPr>
      </p:pic>
      <p:pic>
        <p:nvPicPr>
          <p:cNvPr id="81" name="Рисунок 8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0590" y="4944672"/>
            <a:ext cx="731597" cy="736085"/>
          </a:xfrm>
          <a:prstGeom prst="rect">
            <a:avLst/>
          </a:prstGeom>
        </p:spPr>
      </p:pic>
      <p:pic>
        <p:nvPicPr>
          <p:cNvPr id="76" name="Рисунок 7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6930" y="4093934"/>
            <a:ext cx="731597" cy="736085"/>
          </a:xfrm>
          <a:prstGeom prst="rect">
            <a:avLst/>
          </a:prstGeom>
        </p:spPr>
      </p:pic>
      <p:pic>
        <p:nvPicPr>
          <p:cNvPr id="74" name="Рисунок 7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754" y="4052415"/>
            <a:ext cx="731597" cy="736085"/>
          </a:xfrm>
          <a:prstGeom prst="rect">
            <a:avLst/>
          </a:prstGeom>
        </p:spPr>
      </p:pic>
      <p:pic>
        <p:nvPicPr>
          <p:cNvPr id="48" name="Рисунок 4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1855" y="4021371"/>
            <a:ext cx="731597" cy="736085"/>
          </a:xfrm>
          <a:prstGeom prst="rect">
            <a:avLst/>
          </a:prstGeom>
        </p:spPr>
      </p:pic>
      <p:pic>
        <p:nvPicPr>
          <p:cNvPr id="75" name="Рисунок 7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402" y="4020012"/>
            <a:ext cx="731597" cy="736085"/>
          </a:xfrm>
          <a:prstGeom prst="rect">
            <a:avLst/>
          </a:prstGeom>
        </p:spPr>
      </p:pic>
      <p:pic>
        <p:nvPicPr>
          <p:cNvPr id="46" name="Рисунок 4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3205" y="4001129"/>
            <a:ext cx="731597" cy="736085"/>
          </a:xfrm>
          <a:prstGeom prst="rect">
            <a:avLst/>
          </a:prstGeom>
        </p:spPr>
      </p:pic>
      <p:pic>
        <p:nvPicPr>
          <p:cNvPr id="45" name="Рисунок 4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3047" y="3091007"/>
            <a:ext cx="731597" cy="736085"/>
          </a:xfrm>
          <a:prstGeom prst="rect">
            <a:avLst/>
          </a:prstGeom>
        </p:spPr>
      </p:pic>
      <p:pic>
        <p:nvPicPr>
          <p:cNvPr id="73" name="Рисунок 7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2710" y="3028833"/>
            <a:ext cx="731597" cy="736085"/>
          </a:xfrm>
          <a:prstGeom prst="rect">
            <a:avLst/>
          </a:prstGeom>
        </p:spPr>
      </p:pic>
      <p:pic>
        <p:nvPicPr>
          <p:cNvPr id="47" name="Рисунок 4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0910" y="3028388"/>
            <a:ext cx="731597" cy="736085"/>
          </a:xfrm>
          <a:prstGeom prst="rect">
            <a:avLst/>
          </a:prstGeom>
        </p:spPr>
      </p:pic>
      <p:pic>
        <p:nvPicPr>
          <p:cNvPr id="44" name="Рисунок 4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7162" y="3033423"/>
            <a:ext cx="731597" cy="736085"/>
          </a:xfrm>
          <a:prstGeom prst="rect">
            <a:avLst/>
          </a:prstGeom>
        </p:spPr>
      </p:pic>
      <p:pic>
        <p:nvPicPr>
          <p:cNvPr id="43" name="Рисунок 4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0590" y="3039526"/>
            <a:ext cx="731597" cy="736085"/>
          </a:xfrm>
          <a:prstGeom prst="rect">
            <a:avLst/>
          </a:prstGeom>
        </p:spPr>
      </p:pic>
      <p:pic>
        <p:nvPicPr>
          <p:cNvPr id="40" name="Рисунок 3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8168" y="2130998"/>
            <a:ext cx="736476" cy="740994"/>
          </a:xfrm>
          <a:prstGeom prst="rect">
            <a:avLst/>
          </a:prstGeom>
        </p:spPr>
      </p:pic>
      <p:pic>
        <p:nvPicPr>
          <p:cNvPr id="35" name="Рисунок 3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3564" y="2126039"/>
            <a:ext cx="736476" cy="740994"/>
          </a:xfrm>
          <a:prstGeom prst="rect">
            <a:avLst/>
          </a:prstGeom>
        </p:spPr>
      </p:pic>
      <p:pic>
        <p:nvPicPr>
          <p:cNvPr id="39" name="Рисунок 3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6361" y="2106810"/>
            <a:ext cx="736476" cy="740994"/>
          </a:xfrm>
          <a:prstGeom prst="rect">
            <a:avLst/>
          </a:prstGeom>
        </p:spPr>
      </p:pic>
      <p:pic>
        <p:nvPicPr>
          <p:cNvPr id="41" name="Рисунок 4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6262" y="2123950"/>
            <a:ext cx="736476" cy="740994"/>
          </a:xfrm>
          <a:prstGeom prst="rect">
            <a:avLst/>
          </a:prstGeom>
        </p:spPr>
      </p:pic>
      <p:pic>
        <p:nvPicPr>
          <p:cNvPr id="37" name="Рисунок 3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7986" y="2129455"/>
            <a:ext cx="736476" cy="740994"/>
          </a:xfrm>
          <a:prstGeom prst="rect">
            <a:avLst/>
          </a:prstGeom>
        </p:spPr>
      </p:pic>
      <p:pic>
        <p:nvPicPr>
          <p:cNvPr id="42" name="Рисунок 4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2291" y="1198351"/>
            <a:ext cx="709280" cy="713631"/>
          </a:xfrm>
          <a:prstGeom prst="rect">
            <a:avLst/>
          </a:prstGeom>
        </p:spPr>
      </p:pic>
      <p:pic>
        <p:nvPicPr>
          <p:cNvPr id="38" name="Рисунок 3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9326" y="1191796"/>
            <a:ext cx="713714" cy="718092"/>
          </a:xfrm>
          <a:prstGeom prst="rect">
            <a:avLst/>
          </a:prstGeom>
        </p:spPr>
      </p:pic>
      <p:pic>
        <p:nvPicPr>
          <p:cNvPr id="36" name="Рисунок 3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6361" y="1162545"/>
            <a:ext cx="736476" cy="740994"/>
          </a:xfrm>
          <a:prstGeom prst="rect">
            <a:avLst/>
          </a:prstGeom>
        </p:spPr>
      </p:pic>
      <p:pic>
        <p:nvPicPr>
          <p:cNvPr id="34" name="Рисунок 3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6369" y="1208066"/>
            <a:ext cx="731328" cy="735814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0590" y="1219952"/>
            <a:ext cx="736476" cy="740994"/>
          </a:xfrm>
          <a:prstGeom prst="rect">
            <a:avLst/>
          </a:prstGeom>
        </p:spPr>
      </p:pic>
      <p:pic>
        <p:nvPicPr>
          <p:cNvPr id="4" name="Рисунок 3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9640" y="2141336"/>
            <a:ext cx="707197" cy="719390"/>
          </a:xfrm>
          <a:prstGeom prst="rect">
            <a:avLst/>
          </a:prstGeom>
        </p:spPr>
      </p:pic>
      <p:pic>
        <p:nvPicPr>
          <p:cNvPr id="6" name="Рисунок 5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7605" y="3056214"/>
            <a:ext cx="707197" cy="713294"/>
          </a:xfrm>
          <a:prstGeom prst="rect">
            <a:avLst/>
          </a:prstGeom>
        </p:spPr>
      </p:pic>
      <p:pic>
        <p:nvPicPr>
          <p:cNvPr id="3" name="Рисунок 2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8510" y="1235765"/>
            <a:ext cx="713294" cy="713294"/>
          </a:xfrm>
          <a:prstGeom prst="rect">
            <a:avLst/>
          </a:prstGeom>
        </p:spPr>
      </p:pic>
      <p:pic>
        <p:nvPicPr>
          <p:cNvPr id="7" name="Рисунок 6">
            <a:hlinkClick r:id="rId9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5404" y="4020012"/>
            <a:ext cx="707197" cy="713294"/>
          </a:xfrm>
          <a:prstGeom prst="rect">
            <a:avLst/>
          </a:prstGeom>
        </p:spPr>
      </p:pic>
      <p:pic>
        <p:nvPicPr>
          <p:cNvPr id="8" name="Рисунок 7">
            <a:hlinkClick r:id="rId10" action="ppaction://hlinksldjump"/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2902" y="4966774"/>
            <a:ext cx="713294" cy="719390"/>
          </a:xfrm>
          <a:prstGeom prst="rect">
            <a:avLst/>
          </a:prstGeom>
        </p:spPr>
      </p:pic>
      <p:pic>
        <p:nvPicPr>
          <p:cNvPr id="9" name="Рисунок 8">
            <a:hlinkClick r:id="rId12" action="ppaction://hlinksldjump"/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5587" y="1222660"/>
            <a:ext cx="725487" cy="725487"/>
          </a:xfrm>
          <a:prstGeom prst="rect">
            <a:avLst/>
          </a:prstGeom>
        </p:spPr>
      </p:pic>
      <p:pic>
        <p:nvPicPr>
          <p:cNvPr id="18" name="Рисунок 17">
            <a:hlinkClick r:id="rId14" action="ppaction://hlinksldjump"/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0218" y="2136876"/>
            <a:ext cx="725487" cy="731583"/>
          </a:xfrm>
          <a:prstGeom prst="rect">
            <a:avLst/>
          </a:prstGeom>
        </p:spPr>
      </p:pic>
      <p:pic>
        <p:nvPicPr>
          <p:cNvPr id="50" name="Рисунок 49">
            <a:hlinkClick r:id="rId16" action="ppaction://hlinksldjump"/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0216" y="3050142"/>
            <a:ext cx="725487" cy="725487"/>
          </a:xfrm>
          <a:prstGeom prst="rect">
            <a:avLst/>
          </a:prstGeom>
        </p:spPr>
      </p:pic>
      <p:pic>
        <p:nvPicPr>
          <p:cNvPr id="51" name="Рисунок 50">
            <a:hlinkClick r:id="rId17" action="ppaction://hlinksldjump"/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7881" y="4024279"/>
            <a:ext cx="725487" cy="725487"/>
          </a:xfrm>
          <a:prstGeom prst="rect">
            <a:avLst/>
          </a:prstGeom>
        </p:spPr>
      </p:pic>
      <p:pic>
        <p:nvPicPr>
          <p:cNvPr id="52" name="Рисунок 51">
            <a:hlinkClick r:id="rId18" action="ppaction://hlinksldjump"/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3031" y="4950237"/>
            <a:ext cx="725487" cy="725487"/>
          </a:xfrm>
          <a:prstGeom prst="rect">
            <a:avLst/>
          </a:prstGeom>
        </p:spPr>
      </p:pic>
      <p:pic>
        <p:nvPicPr>
          <p:cNvPr id="53" name="Рисунок 52">
            <a:hlinkClick r:id="rId19" action="ppaction://hlinksldjump"/>
          </p:cNvPr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3966" y="1172871"/>
            <a:ext cx="725487" cy="725487"/>
          </a:xfrm>
          <a:prstGeom prst="rect">
            <a:avLst/>
          </a:prstGeom>
        </p:spPr>
      </p:pic>
      <p:pic>
        <p:nvPicPr>
          <p:cNvPr id="54" name="Рисунок 53">
            <a:hlinkClick r:id="rId21" action="ppaction://hlinksldjump"/>
          </p:cNvPr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1855" y="2114563"/>
            <a:ext cx="725487" cy="725487"/>
          </a:xfrm>
          <a:prstGeom prst="rect">
            <a:avLst/>
          </a:prstGeom>
        </p:spPr>
      </p:pic>
      <p:pic>
        <p:nvPicPr>
          <p:cNvPr id="55" name="Рисунок 54">
            <a:hlinkClick r:id="rId22" action="ppaction://hlinksldjump"/>
          </p:cNvPr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4786" y="3032209"/>
            <a:ext cx="725487" cy="725487"/>
          </a:xfrm>
          <a:prstGeom prst="rect">
            <a:avLst/>
          </a:prstGeom>
        </p:spPr>
      </p:pic>
      <p:pic>
        <p:nvPicPr>
          <p:cNvPr id="56" name="Рисунок 55">
            <a:hlinkClick r:id="rId23" action="ppaction://hlinksldjump"/>
          </p:cNvPr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3530" y="4028033"/>
            <a:ext cx="725487" cy="725487"/>
          </a:xfrm>
          <a:prstGeom prst="rect">
            <a:avLst/>
          </a:prstGeom>
        </p:spPr>
      </p:pic>
      <p:pic>
        <p:nvPicPr>
          <p:cNvPr id="57" name="Рисунок 56">
            <a:hlinkClick r:id="rId24" action="ppaction://hlinksldjump"/>
          </p:cNvPr>
          <p:cNvPicPr>
            <a:picLocks noChangeAspect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1038" y="4899537"/>
            <a:ext cx="725487" cy="731583"/>
          </a:xfrm>
          <a:prstGeom prst="rect">
            <a:avLst/>
          </a:prstGeom>
        </p:spPr>
      </p:pic>
      <p:pic>
        <p:nvPicPr>
          <p:cNvPr id="58" name="Рисунок 57">
            <a:hlinkClick r:id="rId26" action="ppaction://hlinksldjump"/>
          </p:cNvPr>
          <p:cNvPicPr>
            <a:picLocks noChangeAspect="1"/>
          </p:cNvPicPr>
          <p:nvPr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1939" y="1201096"/>
            <a:ext cx="701101" cy="707197"/>
          </a:xfrm>
          <a:prstGeom prst="rect">
            <a:avLst/>
          </a:prstGeom>
        </p:spPr>
      </p:pic>
      <p:pic>
        <p:nvPicPr>
          <p:cNvPr id="59" name="Рисунок 58">
            <a:hlinkClick r:id="rId28" action="ppaction://hlinksldjump"/>
          </p:cNvPr>
          <p:cNvPicPr>
            <a:picLocks noChangeAspect="1"/>
          </p:cNvPicPr>
          <p:nvPr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1251" y="2148746"/>
            <a:ext cx="701101" cy="707197"/>
          </a:xfrm>
          <a:prstGeom prst="rect">
            <a:avLst/>
          </a:prstGeom>
        </p:spPr>
      </p:pic>
      <p:pic>
        <p:nvPicPr>
          <p:cNvPr id="60" name="Рисунок 59">
            <a:hlinkClick r:id="rId29" action="ppaction://hlinksldjump"/>
          </p:cNvPr>
          <p:cNvPicPr>
            <a:picLocks noChangeAspect="1"/>
          </p:cNvPicPr>
          <p:nvPr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1250" y="3058900"/>
            <a:ext cx="701101" cy="707197"/>
          </a:xfrm>
          <a:prstGeom prst="rect">
            <a:avLst/>
          </a:prstGeom>
        </p:spPr>
      </p:pic>
      <p:pic>
        <p:nvPicPr>
          <p:cNvPr id="61" name="Рисунок 60">
            <a:hlinkClick r:id="rId30" action="ppaction://hlinksldjump"/>
          </p:cNvPr>
          <p:cNvPicPr>
            <a:picLocks noChangeAspect="1"/>
          </p:cNvPicPr>
          <p:nvPr/>
        </p:nvPicPr>
        <p:blipFill>
          <a:blip r:embed="rId3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1939" y="4075824"/>
            <a:ext cx="701101" cy="701101"/>
          </a:xfrm>
          <a:prstGeom prst="rect">
            <a:avLst/>
          </a:prstGeom>
        </p:spPr>
      </p:pic>
      <p:pic>
        <p:nvPicPr>
          <p:cNvPr id="62" name="Рисунок 61">
            <a:hlinkClick r:id="rId32" action="ppaction://hlinksldjump"/>
          </p:cNvPr>
          <p:cNvPicPr>
            <a:picLocks noChangeAspect="1"/>
          </p:cNvPicPr>
          <p:nvPr/>
        </p:nvPicPr>
        <p:blipFill>
          <a:blip r:embed="rId3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8293" y="4868002"/>
            <a:ext cx="725487" cy="731583"/>
          </a:xfrm>
          <a:prstGeom prst="rect">
            <a:avLst/>
          </a:prstGeom>
        </p:spPr>
      </p:pic>
      <p:pic>
        <p:nvPicPr>
          <p:cNvPr id="63" name="Рисунок 62">
            <a:hlinkClick r:id="rId34" action="ppaction://hlinksldjump"/>
          </p:cNvPr>
          <p:cNvPicPr>
            <a:picLocks noChangeAspect="1"/>
          </p:cNvPicPr>
          <p:nvPr/>
        </p:nvPicPr>
        <p:blipFill>
          <a:blip r:embed="rId3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8907" y="1208168"/>
            <a:ext cx="707197" cy="713294"/>
          </a:xfrm>
          <a:prstGeom prst="rect">
            <a:avLst/>
          </a:prstGeom>
        </p:spPr>
      </p:pic>
      <p:pic>
        <p:nvPicPr>
          <p:cNvPr id="64" name="Рисунок 63">
            <a:hlinkClick r:id="rId36" action="ppaction://hlinksldjump"/>
          </p:cNvPr>
          <p:cNvPicPr>
            <a:picLocks noChangeAspect="1"/>
          </p:cNvPicPr>
          <p:nvPr/>
        </p:nvPicPr>
        <p:blipFill>
          <a:blip r:embed="rId3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0660" y="2149173"/>
            <a:ext cx="713294" cy="713294"/>
          </a:xfrm>
          <a:prstGeom prst="rect">
            <a:avLst/>
          </a:prstGeom>
        </p:spPr>
      </p:pic>
      <p:pic>
        <p:nvPicPr>
          <p:cNvPr id="65" name="Рисунок 64">
            <a:hlinkClick r:id="rId38" action="ppaction://hlinksldjump"/>
          </p:cNvPr>
          <p:cNvPicPr>
            <a:picLocks noChangeAspect="1"/>
          </p:cNvPicPr>
          <p:nvPr/>
        </p:nvPicPr>
        <p:blipFill>
          <a:blip r:embed="rId3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9743" y="3105931"/>
            <a:ext cx="707197" cy="713294"/>
          </a:xfrm>
          <a:prstGeom prst="rect">
            <a:avLst/>
          </a:prstGeom>
        </p:spPr>
      </p:pic>
      <p:pic>
        <p:nvPicPr>
          <p:cNvPr id="66" name="Рисунок 65">
            <a:hlinkClick r:id="rId39" action="ppaction://hlinksldjump"/>
          </p:cNvPr>
          <p:cNvPicPr>
            <a:picLocks noChangeAspect="1"/>
          </p:cNvPicPr>
          <p:nvPr/>
        </p:nvPicPr>
        <p:blipFill>
          <a:blip r:embed="rId3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5943" y="4105784"/>
            <a:ext cx="713294" cy="713294"/>
          </a:xfrm>
          <a:prstGeom prst="rect">
            <a:avLst/>
          </a:prstGeom>
        </p:spPr>
      </p:pic>
      <p:pic>
        <p:nvPicPr>
          <p:cNvPr id="67" name="Рисунок 66">
            <a:hlinkClick r:id="rId40" action="ppaction://hlinksldjump"/>
          </p:cNvPr>
          <p:cNvPicPr>
            <a:picLocks noChangeAspect="1"/>
          </p:cNvPicPr>
          <p:nvPr/>
        </p:nvPicPr>
        <p:blipFill>
          <a:blip r:embed="rId4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0758" y="4901490"/>
            <a:ext cx="707197" cy="719390"/>
          </a:xfrm>
          <a:prstGeom prst="rect">
            <a:avLst/>
          </a:prstGeom>
        </p:spPr>
      </p:pic>
      <p:pic>
        <p:nvPicPr>
          <p:cNvPr id="68" name="Рисунок 67"/>
          <p:cNvPicPr>
            <a:picLocks noChangeAspect="1"/>
          </p:cNvPicPr>
          <p:nvPr/>
        </p:nvPicPr>
        <p:blipFill>
          <a:blip r:embed="rId4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303" y="1221839"/>
            <a:ext cx="4090771" cy="792549"/>
          </a:xfrm>
          <a:prstGeom prst="rect">
            <a:avLst/>
          </a:prstGeom>
          <a:solidFill>
            <a:srgbClr val="FFFF00"/>
          </a:solidFill>
        </p:spPr>
      </p:pic>
      <p:sp>
        <p:nvSpPr>
          <p:cNvPr id="10" name="Скругленный прямоугольник 9"/>
          <p:cNvSpPr/>
          <p:nvPr/>
        </p:nvSpPr>
        <p:spPr>
          <a:xfrm>
            <a:off x="443125" y="4052415"/>
            <a:ext cx="4087001" cy="766663"/>
          </a:xfrm>
          <a:prstGeom prst="roundRect">
            <a:avLst/>
          </a:prstGeom>
          <a:solidFill>
            <a:srgbClr val="FF99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Узнай по картинке </a:t>
            </a:r>
            <a:endParaRPr lang="ru-RU" sz="2400" b="1" dirty="0">
              <a:solidFill>
                <a:schemeClr val="tx1"/>
              </a:solidFill>
              <a:latin typeface="Georgia" panose="02040502050405020303" pitchFamily="18" charset="0"/>
            </a:endParaRPr>
          </a:p>
        </p:txBody>
      </p:sp>
      <p:sp>
        <p:nvSpPr>
          <p:cNvPr id="82" name="AutoShape 7">
            <a:hlinkClick r:id="" action="ppaction://hlinkshowjump?jump=endshow" highlightClick="1"/>
          </p:cNvPr>
          <p:cNvSpPr>
            <a:spLocks noChangeArrowheads="1"/>
          </p:cNvSpPr>
          <p:nvPr/>
        </p:nvSpPr>
        <p:spPr bwMode="auto">
          <a:xfrm>
            <a:off x="8085438" y="5969429"/>
            <a:ext cx="590550" cy="506413"/>
          </a:xfrm>
          <a:prstGeom prst="actionButtonHome">
            <a:avLst/>
          </a:prstGeom>
          <a:solidFill>
            <a:schemeClr val="accent2"/>
          </a:solidFill>
          <a:ln>
            <a:solidFill>
              <a:srgbClr val="C00000"/>
            </a:solidFill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1" name="Скругленный прямоугольник 70"/>
          <p:cNvSpPr/>
          <p:nvPr/>
        </p:nvSpPr>
        <p:spPr>
          <a:xfrm>
            <a:off x="443126" y="5053468"/>
            <a:ext cx="4080630" cy="632696"/>
          </a:xfrm>
          <a:prstGeom prst="roundRect">
            <a:avLst/>
          </a:prstGeom>
          <a:solidFill>
            <a:srgbClr val="ED7E4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Жанры и средства выразительности</a:t>
            </a:r>
            <a:endParaRPr lang="ru-RU" sz="2400" b="1" dirty="0">
              <a:solidFill>
                <a:schemeClr val="tx1"/>
              </a:solidFill>
              <a:latin typeface="Georgia" panose="02040502050405020303" pitchFamily="18" charset="0"/>
            </a:endParaRPr>
          </a:p>
        </p:txBody>
      </p:sp>
      <p:sp>
        <p:nvSpPr>
          <p:cNvPr id="83" name="Скругленный прямоугольник 82"/>
          <p:cNvSpPr/>
          <p:nvPr/>
        </p:nvSpPr>
        <p:spPr>
          <a:xfrm>
            <a:off x="443125" y="2148746"/>
            <a:ext cx="4080631" cy="618204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Назови автора</a:t>
            </a:r>
            <a:endParaRPr lang="ru-RU" sz="2800" b="1" dirty="0">
              <a:solidFill>
                <a:schemeClr val="tx1"/>
              </a:solidFill>
              <a:latin typeface="Georgia" panose="02040502050405020303" pitchFamily="18" charset="0"/>
            </a:endParaRPr>
          </a:p>
        </p:txBody>
      </p:sp>
      <p:sp>
        <p:nvSpPr>
          <p:cNvPr id="84" name="Скругленный прямоугольник 83"/>
          <p:cNvSpPr/>
          <p:nvPr/>
        </p:nvSpPr>
        <p:spPr>
          <a:xfrm>
            <a:off x="443125" y="3130008"/>
            <a:ext cx="4080631" cy="627688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Дай определение термину</a:t>
            </a:r>
            <a:endParaRPr lang="ru-RU" sz="2400" b="1" dirty="0">
              <a:solidFill>
                <a:schemeClr val="tx1"/>
              </a:solidFill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1531478"/>
      </p:ext>
    </p:extLst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3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4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8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6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3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4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5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4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9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6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0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4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5"/>
                  </p:tgtEl>
                </p:cond>
              </p:nextCondLst>
            </p:seq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6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>
                      <p:stCondLst>
                        <p:cond delay="0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4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0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6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5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>
                      <p:stCondLst>
                        <p:cond delay="0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"/>
                  </p:tgtEl>
                </p:cond>
              </p:nextCondLst>
            </p:seq>
            <p:seq concurrent="1" nextAc="seek">
              <p:cTn id="104" restart="whenNotActive" fill="hold" evtFilter="cancelBubble" nodeType="interactiveSeq">
                <p:stCondLst>
                  <p:cond evt="onClick" delay="0">
                    <p:tgtEl>
                      <p:spTgt spid="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5" fill="hold">
                      <p:stCondLst>
                        <p:cond delay="0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8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6"/>
                  </p:tgtEl>
                </p:cond>
              </p:nextCondLst>
            </p:seq>
            <p:seq concurrent="1" nextAc="seek">
              <p:cTn id="110" restart="whenNotActive" fill="hold" evtFilter="cancelBubble" nodeType="interactiveSeq">
                <p:stCondLst>
                  <p:cond evt="onClick" delay="0">
                    <p:tgtEl>
                      <p:spTgt spid="6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1" fill="hold">
                      <p:stCondLst>
                        <p:cond delay="0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4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"/>
                  </p:tgtEl>
                </p:cond>
              </p:nextCondLst>
            </p:seq>
            <p:seq concurrent="1" nextAc="seek">
              <p:cTn id="116" restart="whenNotActive" fill="hold" evtFilter="cancelBubble" nodeType="interactiveSeq">
                <p:stCondLst>
                  <p:cond evt="onClick" delay="0">
                    <p:tgtEl>
                      <p:spTgt spid="6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7" fill="hold">
                      <p:stCondLst>
                        <p:cond delay="0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0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6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>
                      <p:stCondLst>
                        <p:cond delay="0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3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2"/>
                  </p:tgtEl>
                </p:cond>
              </p:nextCondLst>
            </p:seq>
            <p:seq concurrent="1" nextAc="seek">
              <p:cTn id="134" restart="whenNotActive" fill="hold" evtFilter="cancelBubble" nodeType="interactiveSeq">
                <p:stCondLst>
                  <p:cond evt="onClick" delay="0">
                    <p:tgtEl>
                      <p:spTgt spid="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5" fill="hold">
                      <p:stCondLst>
                        <p:cond delay="0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3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"/>
                  </p:tgtEl>
                </p:cond>
              </p:nextCondLst>
            </p:seq>
            <p:seq concurrent="1" nextAc="seek">
              <p:cTn id="140" restart="whenNotActive" fill="hold" evtFilter="cancelBubble" nodeType="interactiveSeq">
                <p:stCondLst>
                  <p:cond evt="onClick" delay="0">
                    <p:tgtEl>
                      <p:spTgt spid="6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1" fill="hold">
                      <p:stCondLst>
                        <p:cond delay="0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4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2"/>
                  </p:tgtEl>
                </p:cond>
              </p:nextCondLst>
            </p:seq>
            <p:seq concurrent="1" nextAc="seek">
              <p:cTn id="146" restart="whenNotActive" fill="hold" evtFilter="cancelBubble" nodeType="interactiveSeq">
                <p:stCondLst>
                  <p:cond evt="onClick" delay="0">
                    <p:tgtEl>
                      <p:spTgt spid="6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7" fill="hold">
                      <p:stCondLst>
                        <p:cond delay="0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7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Акцент - Барабанная дробь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659655" y="2937742"/>
            <a:ext cx="689810" cy="68981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2834" y="2900365"/>
            <a:ext cx="1082541" cy="94074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7631" y="504473"/>
            <a:ext cx="1382520" cy="1391002"/>
          </a:xfrm>
          <a:prstGeom prst="rect">
            <a:avLst/>
          </a:prstGeom>
        </p:spPr>
      </p:pic>
      <p:pic>
        <p:nvPicPr>
          <p:cNvPr id="5" name="Рисунок 4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8">
            <a:clrChange>
              <a:clrFrom>
                <a:srgbClr val="FFF3E7"/>
              </a:clrFrom>
              <a:clrTo>
                <a:srgbClr val="FFF3E7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134225" y="4802382"/>
            <a:ext cx="1581150" cy="1652261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056068" y="4098181"/>
            <a:ext cx="6078157" cy="707886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000" b="1" dirty="0" err="1" smtClean="0">
                <a:solidFill>
                  <a:schemeClr val="tx1"/>
                </a:solidFill>
                <a:latin typeface="Georgia" panose="02040502050405020303" pitchFamily="18" charset="0"/>
              </a:rPr>
              <a:t>Ответ:Молоко</a:t>
            </a:r>
            <a:endParaRPr lang="ru-RU" sz="4000" b="1" dirty="0">
              <a:solidFill>
                <a:schemeClr val="tx1"/>
              </a:solidFill>
              <a:latin typeface="Georgia" panose="02040502050405020303" pitchFamily="18" charset="0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65557" y="5278597"/>
            <a:ext cx="2473971" cy="174898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056068" y="890141"/>
            <a:ext cx="6389761" cy="2246769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800" b="1" dirty="0" err="1" smtClean="0">
                <a:solidFill>
                  <a:schemeClr val="tx1"/>
                </a:solidFill>
                <a:latin typeface="Georgia" panose="02040502050405020303" pitchFamily="18" charset="0"/>
              </a:rPr>
              <a:t>Вопрос</a:t>
            </a:r>
            <a:r>
              <a:rPr lang="ru-RU" sz="2800" dirty="0" err="1" smtClean="0">
                <a:solidFill>
                  <a:schemeClr val="tx1"/>
                </a:solidFill>
                <a:latin typeface="Georgia" panose="02040502050405020303" pitchFamily="18" charset="0"/>
              </a:rPr>
              <a:t>:Что</a:t>
            </a:r>
            <a:r>
              <a:rPr lang="ru-RU" sz="2800" dirty="0" smtClean="0">
                <a:solidFill>
                  <a:schemeClr val="tx1"/>
                </a:solidFill>
                <a:latin typeface="Georgia" panose="02040502050405020303" pitchFamily="18" charset="0"/>
              </a:rPr>
              <a:t> необходимо было употреблять мальчику Вале  из автобиографического рассказа Распутина, чтобы хорошо себя чувствовать?</a:t>
            </a:r>
            <a:endParaRPr lang="ru-RU" sz="2800" dirty="0">
              <a:solidFill>
                <a:schemeClr val="tx1"/>
              </a:solidFill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9552885"/>
      </p:ext>
    </p:extLst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audio>
              <p:cMediaNode vol="80000" numSld="999" showWhenStopped="0">
                <p:cTn id="1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1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0375" y="482477"/>
            <a:ext cx="1905000" cy="190500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7343" y="2330147"/>
            <a:ext cx="1905000" cy="190500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9899" y="426307"/>
            <a:ext cx="1905000" cy="190500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53" y="2330147"/>
            <a:ext cx="1905000" cy="1905000"/>
          </a:xfrm>
          <a:prstGeom prst="rect">
            <a:avLst/>
          </a:prstGeom>
        </p:spPr>
      </p:pic>
      <p:pic>
        <p:nvPicPr>
          <p:cNvPr id="2" name="Рисунок 1">
            <a:hlinkClick r:id="rId8" action="ppaction://hlinksldjump"/>
          </p:cNvPr>
          <p:cNvPicPr>
            <a:picLocks noChangeAspect="1"/>
          </p:cNvPicPr>
          <p:nvPr/>
        </p:nvPicPr>
        <p:blipFill>
          <a:blip r:embed="rId9">
            <a:clrChange>
              <a:clrFrom>
                <a:srgbClr val="FFF3E7"/>
              </a:clrFrom>
              <a:clrTo>
                <a:srgbClr val="FFF3E7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134225" y="4802382"/>
            <a:ext cx="1581150" cy="1652261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599" y="4705656"/>
            <a:ext cx="2473971" cy="174898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045942" y="4290157"/>
            <a:ext cx="6088283" cy="1938992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Georgia" panose="02040502050405020303" pitchFamily="18" charset="0"/>
              </a:rPr>
              <a:t>Вы мне очень понравились. Не знаю чем. Дарю вам </a:t>
            </a:r>
            <a:r>
              <a:rPr lang="ru-RU" sz="2400" dirty="0" smtClean="0">
                <a:solidFill>
                  <a:schemeClr val="tx1"/>
                </a:solidFill>
                <a:latin typeface="Georgia" panose="02040502050405020303" pitchFamily="18" charset="0"/>
              </a:rPr>
              <a:t>30 </a:t>
            </a:r>
            <a:r>
              <a:rPr lang="ru-RU" sz="2400" dirty="0" smtClean="0">
                <a:solidFill>
                  <a:schemeClr val="tx1"/>
                </a:solidFill>
                <a:latin typeface="Georgia" panose="02040502050405020303" pitchFamily="18" charset="0"/>
              </a:rPr>
              <a:t>рублей.</a:t>
            </a:r>
          </a:p>
          <a:p>
            <a:pPr algn="ctr"/>
            <a:r>
              <a:rPr lang="ru-RU" sz="2400" dirty="0" err="1" smtClean="0">
                <a:solidFill>
                  <a:schemeClr val="tx1"/>
                </a:solidFill>
                <a:latin typeface="Georgia" panose="02040502050405020303" pitchFamily="18" charset="0"/>
              </a:rPr>
              <a:t>Мя</a:t>
            </a:r>
            <a:r>
              <a:rPr lang="ru-RU" sz="2400" dirty="0" smtClean="0">
                <a:solidFill>
                  <a:schemeClr val="tx1"/>
                </a:solidFill>
                <a:latin typeface="Georgia" panose="02040502050405020303" pitchFamily="18" charset="0"/>
              </a:rPr>
              <a:t>-я-я-у! Никому не говорите о моей щедрости! Как вам моя песня?</a:t>
            </a:r>
          </a:p>
          <a:p>
            <a:endParaRPr lang="ru-RU" sz="2400" dirty="0">
              <a:latin typeface="Georgia" panose="02040502050405020303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2764" y="484796"/>
            <a:ext cx="4762500" cy="4438650"/>
          </a:xfrm>
          <a:prstGeom prst="rect">
            <a:avLst/>
          </a:prstGeom>
        </p:spPr>
      </p:pic>
      <p:pic>
        <p:nvPicPr>
          <p:cNvPr id="5" name="Кошки и коты – мяуканье под музыку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st="37586" end="6309.6666"/>
                </p14:media>
              </p:ext>
            </p:extLst>
          </p:nvPr>
        </p:nvPicPr>
        <p:blipFill>
          <a:blip r:embed="rId12" cstate="print"/>
          <a:stretch>
            <a:fillRect/>
          </a:stretch>
        </p:blipFill>
        <p:spPr>
          <a:xfrm>
            <a:off x="1004753" y="591065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0418236"/>
      </p:ext>
    </p:extLst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668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Акцент - Барабанная дробь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659655" y="2937742"/>
            <a:ext cx="689810" cy="68981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2834" y="2900365"/>
            <a:ext cx="1082541" cy="94074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7631" y="504473"/>
            <a:ext cx="1382520" cy="1391002"/>
          </a:xfrm>
          <a:prstGeom prst="rect">
            <a:avLst/>
          </a:prstGeom>
        </p:spPr>
      </p:pic>
      <p:pic>
        <p:nvPicPr>
          <p:cNvPr id="8" name="Рисунок 7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8">
            <a:clrChange>
              <a:clrFrom>
                <a:srgbClr val="FFF3E7"/>
              </a:clrFrom>
              <a:clrTo>
                <a:srgbClr val="FFF3E7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134225" y="4802382"/>
            <a:ext cx="1581150" cy="1652261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045942" y="4290157"/>
            <a:ext cx="6088283" cy="461665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Булочки с </a:t>
            </a:r>
            <a:r>
              <a:rPr lang="ru-RU" sz="2400" b="1" dirty="0" err="1" smtClean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творогом,ватрушки</a:t>
            </a:r>
            <a:endParaRPr lang="ru-RU" sz="2400" b="1" dirty="0">
              <a:solidFill>
                <a:schemeClr val="tx1"/>
              </a:solidFill>
              <a:latin typeface="Georgia" panose="02040502050405020303" pitchFamily="18" charset="0"/>
              <a:cs typeface="Times New Roman" panose="02020603050405020304" pitchFamily="18" charset="0"/>
            </a:endParaRP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599" y="4705656"/>
            <a:ext cx="2473971" cy="174898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216119" y="890143"/>
            <a:ext cx="5029200" cy="2246769"/>
          </a:xfrm>
          <a:prstGeom prst="rect">
            <a:avLst/>
          </a:prstGeom>
          <a:solidFill>
            <a:srgbClr val="FFC000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В рассказе «Конь с розовой гривой» бабушка испекла главному герою шаньги.</a:t>
            </a:r>
          </a:p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Что это такое?</a:t>
            </a:r>
            <a:endParaRPr lang="ru-RU" sz="2800" b="1" dirty="0">
              <a:solidFill>
                <a:schemeClr val="tx1"/>
              </a:solidFill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4360486"/>
      </p:ext>
    </p:extLst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audio>
              <p:cMediaNode vol="80000" numSld="999" showWhenStopped="0">
                <p:cTn id="1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  <p:bldLst>
      <p:bldP spid="1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2834" y="2900365"/>
            <a:ext cx="1082541" cy="94074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7631" y="504473"/>
            <a:ext cx="1382520" cy="1391002"/>
          </a:xfrm>
          <a:prstGeom prst="rect">
            <a:avLst/>
          </a:prstGeom>
        </p:spPr>
      </p:pic>
      <p:pic>
        <p:nvPicPr>
          <p:cNvPr id="6" name="Рисунок 5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7">
            <a:clrChange>
              <a:clrFrom>
                <a:srgbClr val="FFF3E7"/>
              </a:clrFrom>
              <a:clrTo>
                <a:srgbClr val="FFF3E7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134225" y="4802382"/>
            <a:ext cx="1581150" cy="1652261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045942" y="4290157"/>
            <a:ext cx="6295016" cy="830997"/>
          </a:xfrm>
          <a:prstGeom prst="rect">
            <a:avLst/>
          </a:prstGeom>
          <a:solidFill>
            <a:srgbClr val="FF99FF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dirty="0" err="1" smtClean="0">
                <a:solidFill>
                  <a:schemeClr val="tx1"/>
                </a:solidFill>
                <a:latin typeface="Georgia" panose="02040502050405020303" pitchFamily="18" charset="0"/>
              </a:rPr>
              <a:t>А.И.Куприн</a:t>
            </a:r>
            <a:r>
              <a:rPr lang="ru-RU" sz="2400" dirty="0" smtClean="0">
                <a:solidFill>
                  <a:schemeClr val="tx1"/>
                </a:solidFill>
                <a:latin typeface="Georgia" panose="02040502050405020303" pitchFamily="18" charset="0"/>
              </a:rPr>
              <a:t> «Чудесный доктор».</a:t>
            </a:r>
          </a:p>
          <a:p>
            <a:pPr algn="ctr"/>
            <a:r>
              <a:rPr lang="ru-RU" sz="2400" dirty="0" err="1" smtClean="0">
                <a:solidFill>
                  <a:schemeClr val="tx1"/>
                </a:solidFill>
                <a:latin typeface="Georgia" panose="02040502050405020303" pitchFamily="18" charset="0"/>
              </a:rPr>
              <a:t>Мерцалов</a:t>
            </a:r>
            <a:r>
              <a:rPr lang="ru-RU" sz="2400" dirty="0" smtClean="0">
                <a:solidFill>
                  <a:schemeClr val="tx1"/>
                </a:solidFill>
                <a:latin typeface="Georgia" panose="02040502050405020303" pitchFamily="18" charset="0"/>
              </a:rPr>
              <a:t> и Пирогов</a:t>
            </a:r>
            <a:endParaRPr lang="ru-RU" sz="2400" dirty="0">
              <a:solidFill>
                <a:schemeClr val="tx1"/>
              </a:solidFill>
              <a:latin typeface="Georgia" panose="02040502050405020303" pitchFamily="18" charset="0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599" y="4705656"/>
            <a:ext cx="2473971" cy="1748987"/>
          </a:xfrm>
          <a:prstGeom prst="rect">
            <a:avLst/>
          </a:prstGeom>
        </p:spPr>
      </p:pic>
      <p:pic>
        <p:nvPicPr>
          <p:cNvPr id="7" name="Акцент - Барабанная дробь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5659655" y="2937742"/>
            <a:ext cx="689810" cy="68981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267" y="497373"/>
            <a:ext cx="4842458" cy="34614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7384924"/>
      </p:ext>
    </p:extLst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audio>
              <p:cMediaNode vol="80000" numSld="999" showWhenStopped="0">
                <p:cTn id="1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  <p:bldLst>
      <p:bldP spid="1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7343" y="2330147"/>
            <a:ext cx="1905000" cy="190500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0375" y="482477"/>
            <a:ext cx="1905000" cy="190500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9899" y="426307"/>
            <a:ext cx="1905000" cy="190500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53" y="2330147"/>
            <a:ext cx="1905000" cy="1905000"/>
          </a:xfrm>
          <a:prstGeom prst="rect">
            <a:avLst/>
          </a:prstGeom>
        </p:spPr>
      </p:pic>
      <p:pic>
        <p:nvPicPr>
          <p:cNvPr id="2" name="Рисунок 1">
            <a:hlinkClick r:id="rId8" action="ppaction://hlinksldjump"/>
          </p:cNvPr>
          <p:cNvPicPr>
            <a:picLocks noChangeAspect="1"/>
          </p:cNvPicPr>
          <p:nvPr/>
        </p:nvPicPr>
        <p:blipFill>
          <a:blip r:embed="rId9">
            <a:clrChange>
              <a:clrFrom>
                <a:srgbClr val="FFF3E7"/>
              </a:clrFrom>
              <a:clrTo>
                <a:srgbClr val="FFF3E7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134225" y="4802382"/>
            <a:ext cx="1581150" cy="1652261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599" y="4705656"/>
            <a:ext cx="2473971" cy="174898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045942" y="4290157"/>
            <a:ext cx="6088283" cy="156966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Georgia" panose="02040502050405020303" pitchFamily="18" charset="0"/>
              </a:rPr>
              <a:t>Я думаю, вам надо отдохнуть. Передайте ход следующему. </a:t>
            </a:r>
            <a:r>
              <a:rPr lang="ru-RU" sz="2400" dirty="0" err="1" smtClean="0">
                <a:solidFill>
                  <a:schemeClr val="tx1"/>
                </a:solidFill>
                <a:latin typeface="Georgia" panose="02040502050405020303" pitchFamily="18" charset="0"/>
              </a:rPr>
              <a:t>Мяяяя</a:t>
            </a:r>
            <a:r>
              <a:rPr lang="ru-RU" sz="2400" dirty="0" smtClean="0">
                <a:solidFill>
                  <a:schemeClr val="tx1"/>
                </a:solidFill>
                <a:latin typeface="Georgia" panose="02040502050405020303" pitchFamily="18" charset="0"/>
              </a:rPr>
              <a:t>-у! И все же, как я пою?</a:t>
            </a:r>
          </a:p>
          <a:p>
            <a:endParaRPr lang="ru-RU" sz="2400" dirty="0">
              <a:latin typeface="Georgia" panose="02040502050405020303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2764" y="484796"/>
            <a:ext cx="4762500" cy="4438650"/>
          </a:xfrm>
          <a:prstGeom prst="rect">
            <a:avLst/>
          </a:prstGeom>
        </p:spPr>
      </p:pic>
      <p:pic>
        <p:nvPicPr>
          <p:cNvPr id="5" name="Кошки и коты – мяуканье под музыку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st="37586" end="11172.6666"/>
                </p14:media>
              </p:ext>
            </p:extLst>
          </p:nvPr>
        </p:nvPicPr>
        <p:blipFill>
          <a:blip r:embed="rId12" cstate="print"/>
          <a:stretch>
            <a:fillRect/>
          </a:stretch>
        </p:blipFill>
        <p:spPr>
          <a:xfrm>
            <a:off x="1004753" y="591065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7230320"/>
      </p:ext>
    </p:extLst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805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2834" y="2900365"/>
            <a:ext cx="1082541" cy="940747"/>
          </a:xfrm>
          <a:prstGeom prst="rect">
            <a:avLst/>
          </a:prstGeom>
        </p:spPr>
      </p:pic>
      <p:pic>
        <p:nvPicPr>
          <p:cNvPr id="8" name="Акцент - Барабанная дробь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5659655" y="2937742"/>
            <a:ext cx="689810" cy="689810"/>
          </a:xfrm>
          <a:prstGeom prst="rect">
            <a:avLst/>
          </a:prstGeom>
        </p:spPr>
      </p:pic>
      <p:pic>
        <p:nvPicPr>
          <p:cNvPr id="5" name="Объект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53300" y="583536"/>
            <a:ext cx="1361471" cy="1369824"/>
          </a:xfrm>
          <a:prstGeom prst="rect">
            <a:avLst/>
          </a:prstGeom>
        </p:spPr>
      </p:pic>
      <p:pic>
        <p:nvPicPr>
          <p:cNvPr id="9" name="Рисунок 8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8">
            <a:clrChange>
              <a:clrFrom>
                <a:srgbClr val="FFF3E7"/>
              </a:clrFrom>
              <a:clrTo>
                <a:srgbClr val="FFF3E7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134225" y="4802382"/>
            <a:ext cx="1581150" cy="1652261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045942" y="4290157"/>
            <a:ext cx="6088283" cy="1077218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chemeClr val="tx1"/>
                </a:solidFill>
                <a:latin typeface="Georgia" panose="02040502050405020303" pitchFamily="18" charset="0"/>
              </a:rPr>
              <a:t>Ответ: </a:t>
            </a:r>
            <a:r>
              <a:rPr lang="ru-RU" sz="3200" b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Несла на почту письмо для мамы</a:t>
            </a:r>
            <a:endParaRPr lang="ru-RU" sz="3200" b="1" dirty="0">
              <a:solidFill>
                <a:schemeClr val="tx1"/>
              </a:solidFill>
              <a:latin typeface="Georgia" panose="02040502050405020303" pitchFamily="18" charset="0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599" y="4705656"/>
            <a:ext cx="2473971" cy="174898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880315" y="890143"/>
            <a:ext cx="5365004" cy="954107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Вопрос: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аша обнаружила пустырь с прекрасным цветком? </a:t>
            </a: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2163543"/>
      </p:ext>
    </p:extLst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audio>
              <p:cMediaNode vol="80000" numSld="999" showWhenStopped="0">
                <p:cTn id="1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  <p:bldLst>
      <p:bldP spid="10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2349</TotalTime>
  <Words>337</Words>
  <Application>Microsoft Office PowerPoint</Application>
  <PresentationFormat>Экран (4:3)</PresentationFormat>
  <Paragraphs>64</Paragraphs>
  <Slides>29</Slides>
  <Notes>0</Notes>
  <HiddenSlides>0</HiddenSlides>
  <MMClips>26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5" baseType="lpstr">
      <vt:lpstr>Arial</vt:lpstr>
      <vt:lpstr>Calibri</vt:lpstr>
      <vt:lpstr>Calibri Light</vt:lpstr>
      <vt:lpstr>Georgia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Цараковы</dc:creator>
  <cp:lastModifiedBy>ТМ-Auto</cp:lastModifiedBy>
  <cp:revision>190</cp:revision>
  <dcterms:created xsi:type="dcterms:W3CDTF">2015-05-03T05:14:22Z</dcterms:created>
  <dcterms:modified xsi:type="dcterms:W3CDTF">2022-05-18T16:34:54Z</dcterms:modified>
</cp:coreProperties>
</file>