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68" r:id="rId6"/>
    <p:sldId id="265" r:id="rId7"/>
    <p:sldId id="266" r:id="rId8"/>
    <p:sldId id="259" r:id="rId9"/>
    <p:sldId id="260" r:id="rId10"/>
    <p:sldId id="261" r:id="rId11"/>
    <p:sldId id="262" r:id="rId12"/>
    <p:sldId id="263" r:id="rId13"/>
    <p:sldId id="264" r:id="rId14"/>
    <p:sldId id="270" r:id="rId15"/>
    <p:sldId id="271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7122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757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168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692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8332426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917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47437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78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270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608048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75638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394059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pos="594">
          <p15:clr>
            <a:srgbClr val="F26B43"/>
          </p15:clr>
        </p15:guide>
        <p15:guide id="4" pos="5400">
          <p15:clr>
            <a:srgbClr val="F26B43"/>
          </p15:clr>
        </p15:guide>
        <p15:guide id="5" orient="horz" pos="4008">
          <p15:clr>
            <a:srgbClr val="F26B43"/>
          </p15:clr>
        </p15:guide>
        <p15:guide id="6" orient="horz" pos="1440">
          <p15:clr>
            <a:srgbClr val="F26B43"/>
          </p15:clr>
        </p15:guide>
        <p15:guide id="7" orient="horz" pos="3720">
          <p15:clr>
            <a:srgbClr val="F26B43"/>
          </p15:clr>
        </p15:guide>
        <p15:guide id="8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f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Обобщающий урок</a:t>
            </a:r>
            <a:br>
              <a:rPr lang="ru-RU" dirty="0" smtClean="0"/>
            </a:br>
            <a:r>
              <a:rPr lang="ru-RU" dirty="0" smtClean="0"/>
              <a:t>Тип членистоногие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825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/>
              <a:t>Рассказы об этих паукообразных можно найти в мифах Древней Греции и Египта. Его именем названо одно из зодиакальных созвездий. А у христиан это животное является типичным представителем «фауны» преисподней. Кто это?</a:t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59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94" y="620688"/>
            <a:ext cx="7781106" cy="5187404"/>
          </a:xfrm>
        </p:spPr>
      </p:pic>
    </p:spTree>
    <p:extLst>
      <p:ext uri="{BB962C8B-B14F-4D97-AF65-F5344CB8AC3E}">
        <p14:creationId xmlns:p14="http://schemas.microsoft.com/office/powerpoint/2010/main" val="23439044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«Около 100 лет тому назад при помощи этого насекомого у шведов в </a:t>
            </a:r>
            <a:r>
              <a:rPr lang="ru-RU" sz="3600" dirty="0" err="1"/>
              <a:t>Гранденбурге</a:t>
            </a:r>
            <a:r>
              <a:rPr lang="ru-RU" sz="3600" dirty="0"/>
              <a:t> проходили выборы губернатора (бургомистра), - пишет П.И. </a:t>
            </a:r>
            <a:r>
              <a:rPr lang="ru-RU" sz="3600" dirty="0" err="1"/>
              <a:t>Мариковский</a:t>
            </a:r>
            <a:r>
              <a:rPr lang="ru-RU" sz="3600" dirty="0"/>
              <a:t>. – Претенденты на эту должность садились вокруг стола и клали на него бороды. На середину стола помещали насекомое. Бургомистром избирался тот, на чью бороду оно заползало» О каком насекомом идет речь?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65520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34" y="620688"/>
            <a:ext cx="8102790" cy="5422879"/>
          </a:xfrm>
        </p:spPr>
      </p:pic>
    </p:spTree>
    <p:extLst>
      <p:ext uri="{BB962C8B-B14F-4D97-AF65-F5344CB8AC3E}">
        <p14:creationId xmlns:p14="http://schemas.microsoft.com/office/powerpoint/2010/main" val="3605271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Найди лишнее в каждом ряду. Ответ объяснить</a:t>
            </a:r>
            <a:r>
              <a:rPr lang="ru-RU" dirty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600" dirty="0" smtClean="0"/>
              <a:t>Креветка</a:t>
            </a:r>
            <a:r>
              <a:rPr lang="ru-RU" sz="3600" dirty="0"/>
              <a:t>, циклоп, краб, </a:t>
            </a:r>
            <a:r>
              <a:rPr lang="ru-RU" sz="3600" i="1" dirty="0"/>
              <a:t>паук</a:t>
            </a:r>
            <a:r>
              <a:rPr lang="ru-RU" sz="3600" dirty="0"/>
              <a:t>. </a:t>
            </a:r>
          </a:p>
          <a:p>
            <a:pPr lvl="0"/>
            <a:r>
              <a:rPr lang="ru-RU" sz="3600" dirty="0"/>
              <a:t>Скорпион, </a:t>
            </a:r>
            <a:r>
              <a:rPr lang="ru-RU" sz="3600" i="1" dirty="0"/>
              <a:t>жук</a:t>
            </a:r>
            <a:r>
              <a:rPr lang="ru-RU" sz="3600" dirty="0"/>
              <a:t>, паук, клещ. </a:t>
            </a:r>
            <a:endParaRPr lang="ru-RU" sz="3600" dirty="0" smtClean="0"/>
          </a:p>
          <a:p>
            <a:pPr lvl="0"/>
            <a:r>
              <a:rPr lang="ru-RU" sz="3600" dirty="0" smtClean="0"/>
              <a:t>Стрекоза, пчела</a:t>
            </a:r>
            <a:r>
              <a:rPr lang="ru-RU" sz="3600" dirty="0"/>
              <a:t>, муха, </a:t>
            </a:r>
            <a:r>
              <a:rPr lang="ru-RU" sz="3600" i="1" dirty="0" smtClean="0"/>
              <a:t>клещ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65368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Светофор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21638" y="1215056"/>
            <a:ext cx="3593592" cy="3619500"/>
          </a:xfrm>
        </p:spPr>
        <p:txBody>
          <a:bodyPr>
            <a:normAutofit/>
          </a:bodyPr>
          <a:lstStyle/>
          <a:p>
            <a:r>
              <a:rPr lang="ru-RU" sz="9600" dirty="0" smtClean="0"/>
              <a:t>да</a:t>
            </a:r>
            <a:endParaRPr lang="ru-RU" sz="9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60032" y="1196752"/>
            <a:ext cx="3593592" cy="3619500"/>
          </a:xfrm>
        </p:spPr>
        <p:txBody>
          <a:bodyPr>
            <a:normAutofit/>
          </a:bodyPr>
          <a:lstStyle/>
          <a:p>
            <a:r>
              <a:rPr lang="ru-RU" sz="9600" dirty="0" smtClean="0"/>
              <a:t>нет</a:t>
            </a:r>
            <a:endParaRPr lang="ru-RU" sz="9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006502"/>
            <a:ext cx="3621782" cy="35286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188" y="2957736"/>
            <a:ext cx="3780624" cy="357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9992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Подведение итогов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Сегодня на уроке </a:t>
            </a:r>
          </a:p>
          <a:p>
            <a:r>
              <a:rPr lang="ru-RU" dirty="0"/>
              <a:t>Я узнал …</a:t>
            </a:r>
          </a:p>
          <a:p>
            <a:r>
              <a:rPr lang="ru-RU" dirty="0"/>
              <a:t>Меня удивило …</a:t>
            </a:r>
          </a:p>
          <a:p>
            <a:r>
              <a:rPr lang="ru-RU" dirty="0"/>
              <a:t>Мне понравилось …</a:t>
            </a:r>
          </a:p>
          <a:p>
            <a:r>
              <a:rPr lang="ru-RU" dirty="0"/>
              <a:t>Лучше всего я запомнил …</a:t>
            </a:r>
          </a:p>
        </p:txBody>
      </p:sp>
    </p:spTree>
    <p:extLst>
      <p:ext uri="{BB962C8B-B14F-4D97-AF65-F5344CB8AC3E}">
        <p14:creationId xmlns:p14="http://schemas.microsoft.com/office/powerpoint/2010/main" val="2083609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0"/>
            <a:ext cx="6480719" cy="4587359"/>
          </a:xfrm>
        </p:spPr>
        <p:txBody>
          <a:bodyPr>
            <a:noAutofit/>
          </a:bodyPr>
          <a:lstStyle/>
          <a:p>
            <a:r>
              <a:rPr lang="ru-RU" sz="1800" dirty="0">
                <a:latin typeface="Bahnschrift Condensed" panose="020B0502040204020203" pitchFamily="34" charset="0"/>
              </a:rPr>
              <a:t>Цели и задачи учебного занятия</a:t>
            </a:r>
            <a:r>
              <a:rPr lang="ru-RU" sz="1800" dirty="0" smtClean="0">
                <a:latin typeface="Bahnschrift Condensed" panose="020B0502040204020203" pitchFamily="34" charset="0"/>
              </a:rPr>
              <a:t>:</a:t>
            </a:r>
            <a:br>
              <a:rPr lang="ru-RU" sz="1800" dirty="0" smtClean="0">
                <a:latin typeface="Bahnschrift Condensed" panose="020B0502040204020203" pitchFamily="34" charset="0"/>
              </a:rPr>
            </a:br>
            <a:r>
              <a:rPr lang="ru-RU" sz="1800" dirty="0" smtClean="0">
                <a:latin typeface="Bahnschrift Condensed" panose="020B0502040204020203" pitchFamily="34" charset="0"/>
              </a:rPr>
              <a:t>-обобщить </a:t>
            </a:r>
            <a:r>
              <a:rPr lang="ru-RU" sz="1800" dirty="0">
                <a:latin typeface="Bahnschrift Condensed" panose="020B0502040204020203" pitchFamily="34" charset="0"/>
              </a:rPr>
              <a:t>и закрепить пройденный материал</a:t>
            </a:r>
            <a:r>
              <a:rPr lang="ru-RU" sz="1800" dirty="0" smtClean="0">
                <a:latin typeface="Bahnschrift Condensed" panose="020B0502040204020203" pitchFamily="34" charset="0"/>
              </a:rPr>
              <a:t>,</a:t>
            </a:r>
            <a:br>
              <a:rPr lang="ru-RU" sz="1800" dirty="0" smtClean="0">
                <a:latin typeface="Bahnschrift Condensed" panose="020B0502040204020203" pitchFamily="34" charset="0"/>
              </a:rPr>
            </a:br>
            <a:r>
              <a:rPr lang="ru-RU" sz="1800" dirty="0">
                <a:latin typeface="Bahnschrift Condensed" panose="020B0502040204020203" pitchFamily="34" charset="0"/>
              </a:rPr>
              <a:t>-</a:t>
            </a:r>
            <a:r>
              <a:rPr lang="ru-RU" sz="1800" dirty="0" smtClean="0">
                <a:latin typeface="Bahnschrift Condensed" panose="020B0502040204020203" pitchFamily="34" charset="0"/>
              </a:rPr>
              <a:t> </a:t>
            </a:r>
            <a:r>
              <a:rPr lang="ru-RU" sz="1800" dirty="0">
                <a:latin typeface="Bahnschrift Condensed" panose="020B0502040204020203" pitchFamily="34" charset="0"/>
              </a:rPr>
              <a:t>восполнить пробелы в знаниях учащихся по теме членистоногие</a:t>
            </a:r>
            <a:r>
              <a:rPr lang="ru-RU" sz="1800" dirty="0" smtClean="0">
                <a:latin typeface="Bahnschrift Condensed" panose="020B0502040204020203" pitchFamily="34" charset="0"/>
              </a:rPr>
              <a:t>;</a:t>
            </a:r>
            <a:br>
              <a:rPr lang="ru-RU" sz="1800" dirty="0" smtClean="0">
                <a:latin typeface="Bahnschrift Condensed" panose="020B0502040204020203" pitchFamily="34" charset="0"/>
              </a:rPr>
            </a:br>
            <a:r>
              <a:rPr lang="ru-RU" sz="1800" dirty="0">
                <a:latin typeface="Bahnschrift Condensed" panose="020B0502040204020203" pitchFamily="34" charset="0"/>
              </a:rPr>
              <a:t>-</a:t>
            </a:r>
            <a:r>
              <a:rPr lang="ru-RU" sz="1800" dirty="0" smtClean="0">
                <a:latin typeface="Bahnschrift Condensed" panose="020B0502040204020203" pitchFamily="34" charset="0"/>
              </a:rPr>
              <a:t>сформировать </a:t>
            </a:r>
            <a:r>
              <a:rPr lang="ru-RU" sz="1800" dirty="0">
                <a:latin typeface="Bahnschrift Condensed" panose="020B0502040204020203" pitchFamily="34" charset="0"/>
              </a:rPr>
              <a:t>навыки индивидуальной и групповой форм деятельности, навыки сотрудничества с одноклассниками</a:t>
            </a:r>
            <a:r>
              <a:rPr lang="ru-RU" sz="1800" dirty="0" smtClean="0">
                <a:latin typeface="Bahnschrift Condensed" panose="020B0502040204020203" pitchFamily="34" charset="0"/>
              </a:rPr>
              <a:t>;</a:t>
            </a:r>
            <a:br>
              <a:rPr lang="ru-RU" sz="1800" dirty="0" smtClean="0">
                <a:latin typeface="Bahnschrift Condensed" panose="020B0502040204020203" pitchFamily="34" charset="0"/>
              </a:rPr>
            </a:br>
            <a:r>
              <a:rPr lang="ru-RU" sz="1800" dirty="0">
                <a:latin typeface="Bahnschrift Condensed" panose="020B0502040204020203" pitchFamily="34" charset="0"/>
              </a:rPr>
              <a:t>-</a:t>
            </a:r>
            <a:r>
              <a:rPr lang="ru-RU" sz="1800" dirty="0" smtClean="0">
                <a:latin typeface="Bahnschrift Condensed" panose="020B0502040204020203" pitchFamily="34" charset="0"/>
              </a:rPr>
              <a:t>развивать </a:t>
            </a:r>
            <a:r>
              <a:rPr lang="ru-RU" sz="1800" dirty="0">
                <a:latin typeface="Bahnschrift Condensed" panose="020B0502040204020203" pitchFamily="34" charset="0"/>
              </a:rPr>
              <a:t>умения решать ребусы и головоломки,  анализировать, сопоставлять и делать выводы</a:t>
            </a:r>
            <a:r>
              <a:rPr lang="ru-RU" sz="1800" dirty="0" smtClean="0">
                <a:latin typeface="Bahnschrift Condensed" panose="020B0502040204020203" pitchFamily="34" charset="0"/>
              </a:rPr>
              <a:t>;</a:t>
            </a:r>
            <a:br>
              <a:rPr lang="ru-RU" sz="1800" dirty="0" smtClean="0">
                <a:latin typeface="Bahnschrift Condensed" panose="020B0502040204020203" pitchFamily="34" charset="0"/>
              </a:rPr>
            </a:br>
            <a:r>
              <a:rPr lang="ru-RU" sz="1800" dirty="0">
                <a:latin typeface="Bahnschrift Condensed" panose="020B0502040204020203" pitchFamily="34" charset="0"/>
              </a:rPr>
              <a:t>-</a:t>
            </a:r>
            <a:r>
              <a:rPr lang="ru-RU" sz="1800" dirty="0" smtClean="0">
                <a:latin typeface="Bahnschrift Condensed" panose="020B0502040204020203" pitchFamily="34" charset="0"/>
              </a:rPr>
              <a:t>воспитывать </a:t>
            </a:r>
            <a:r>
              <a:rPr lang="ru-RU" sz="1800" dirty="0">
                <a:latin typeface="Bahnschrift Condensed" panose="020B0502040204020203" pitchFamily="34" charset="0"/>
              </a:rPr>
              <a:t>познавательный интерес, потребность в знаниях, в самообразовании, стремлении к творчеству, любви  и бережному отношению к природе.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587359"/>
            <a:ext cx="4176464" cy="202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22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Bahnschrift Condensed" panose="020B0502040204020203" pitchFamily="34" charset="0"/>
              </a:rPr>
              <a:t>«Просто знать – ещё не всё, знания нужно уметь использовать».</a:t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dirty="0">
                <a:latin typeface="Bahnschrift Condensed" panose="020B0502040204020203" pitchFamily="34" charset="0"/>
              </a:rPr>
              <a:t>(И.В. Гете)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499" y="3775347"/>
            <a:ext cx="3234402" cy="30969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86" y="3786082"/>
            <a:ext cx="3152994" cy="3071918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628800"/>
            <a:ext cx="3280420" cy="3104097"/>
          </a:xfrm>
        </p:spPr>
      </p:pic>
    </p:spTree>
    <p:extLst>
      <p:ext uri="{BB962C8B-B14F-4D97-AF65-F5344CB8AC3E}">
        <p14:creationId xmlns:p14="http://schemas.microsoft.com/office/powerpoint/2010/main" val="194690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Тип членистоногие</a:t>
            </a:r>
            <a:br>
              <a:rPr lang="ru-RU" sz="4000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40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ru-RU" sz="4000" i="1" dirty="0" smtClean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40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ru-RU" sz="4000" i="1" dirty="0">
                <a:latin typeface="Cambria" panose="02040503050406030204" pitchFamily="18" charset="0"/>
                <a:ea typeface="Cambria" panose="02040503050406030204" pitchFamily="18" charset="0"/>
              </a:rPr>
              <a:t>. Более 1 млн. видов.</a:t>
            </a:r>
            <a:r>
              <a:rPr lang="ru-RU" sz="4000" dirty="0"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ru-RU" sz="40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4000" i="1" dirty="0">
                <a:latin typeface="Cambria" panose="02040503050406030204" pitchFamily="18" charset="0"/>
                <a:ea typeface="Cambria" panose="02040503050406030204" pitchFamily="18" charset="0"/>
              </a:rPr>
              <a:t>2. Членистые конечности.</a:t>
            </a:r>
            <a:r>
              <a:rPr lang="ru-RU" sz="4000" dirty="0"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ru-RU" sz="40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4000" i="1" dirty="0">
                <a:latin typeface="Cambria" panose="02040503050406030204" pitchFamily="18" charset="0"/>
                <a:ea typeface="Cambria" panose="02040503050406030204" pitchFamily="18" charset="0"/>
              </a:rPr>
              <a:t>3. Хитиновый покров.</a:t>
            </a:r>
            <a:r>
              <a:rPr lang="ru-RU" sz="4000" dirty="0"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ru-RU" sz="40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4000" i="1" dirty="0">
                <a:latin typeface="Cambria" panose="02040503050406030204" pitchFamily="18" charset="0"/>
                <a:ea typeface="Cambria" panose="02040503050406030204" pitchFamily="18" charset="0"/>
              </a:rPr>
              <a:t>4. Занимают все среды обитания.</a:t>
            </a:r>
            <a:r>
              <a:rPr lang="ru-RU" sz="4000" dirty="0"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ru-RU" sz="40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4000" i="1" dirty="0">
                <a:latin typeface="Cambria" panose="02040503050406030204" pitchFamily="18" charset="0"/>
                <a:ea typeface="Cambria" panose="02040503050406030204" pitchFamily="18" charset="0"/>
              </a:rPr>
              <a:t>5. Тело состоит из отделов: головы, груди и брюшка.</a:t>
            </a:r>
            <a:r>
              <a:rPr lang="ru-RU" sz="4000" dirty="0"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ru-RU" sz="40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4000" i="1" dirty="0">
                <a:latin typeface="Cambria" panose="02040503050406030204" pitchFamily="18" charset="0"/>
                <a:ea typeface="Cambria" panose="02040503050406030204" pitchFamily="18" charset="0"/>
              </a:rPr>
              <a:t>6. Произошли от многощетинковых червей.</a:t>
            </a:r>
            <a:r>
              <a:rPr lang="ru-RU" sz="4000" dirty="0"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ru-RU" sz="40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4000" i="1" dirty="0">
                <a:latin typeface="Cambria" panose="02040503050406030204" pitchFamily="18" charset="0"/>
                <a:ea typeface="Cambria" panose="02040503050406030204" pitchFamily="18" charset="0"/>
              </a:rPr>
              <a:t>7. Три класса: Ракообразные, Паукообразные, Насекомые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20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94259">
            <a:off x="3000453" y="2408332"/>
            <a:ext cx="2723675" cy="16344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287" y="0"/>
            <a:ext cx="3775020" cy="23593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" y="4357687"/>
            <a:ext cx="3333751" cy="25003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29985" y="465435"/>
            <a:ext cx="3558874" cy="26691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861048"/>
            <a:ext cx="5175412" cy="291117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27" y="1838984"/>
            <a:ext cx="2547760" cy="250763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16" y="120423"/>
            <a:ext cx="2262209" cy="175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94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4968552" cy="655272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Исправить ошибки классиков:</a:t>
            </a:r>
          </a:p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в стихотворении А. А. Фета «Бабочка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»:</a:t>
            </a:r>
          </a:p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Ты прав. </a:t>
            </a:r>
          </a:p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Одним воздушным очертаньем</a:t>
            </a:r>
          </a:p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Я так мила.</a:t>
            </a:r>
          </a:p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Весь бархат мой с его живым      </a:t>
            </a:r>
          </a:p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миганьем-                 </a:t>
            </a:r>
          </a:p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Лишь два крыла.</a:t>
            </a:r>
          </a:p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Не спрашивай: откуда появилась,</a:t>
            </a:r>
          </a:p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куда спешу?</a:t>
            </a:r>
          </a:p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Здесь на цветок я лёгкий опустилась</a:t>
            </a:r>
          </a:p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и  вот - дышу.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352" y="697159"/>
            <a:ext cx="3061478" cy="191342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352" y="3478175"/>
            <a:ext cx="3167188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01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b="1" i="1" dirty="0"/>
              <a:t>в басне И. А. Крылова «Стрекоза и  муравей</a:t>
            </a:r>
            <a:r>
              <a:rPr lang="ru-RU" sz="3200" b="1" dirty="0"/>
              <a:t>»:</a:t>
            </a:r>
          </a:p>
          <a:p>
            <a:r>
              <a:rPr lang="ru-RU" sz="3200" b="1" dirty="0"/>
              <a:t>               Попрыгунья Стрекоза</a:t>
            </a:r>
          </a:p>
          <a:p>
            <a:r>
              <a:rPr lang="ru-RU" sz="3200" b="1" dirty="0"/>
              <a:t>               Лето красное пропела,</a:t>
            </a:r>
          </a:p>
          <a:p>
            <a:r>
              <a:rPr lang="ru-RU" sz="3200" b="1" dirty="0"/>
              <a:t>               Оглянуться не успела, </a:t>
            </a:r>
          </a:p>
          <a:p>
            <a:r>
              <a:rPr lang="ru-RU" sz="3200" b="1" dirty="0"/>
              <a:t>               Как зима катит в глаза.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021" y="457200"/>
            <a:ext cx="3419872" cy="21374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429000"/>
            <a:ext cx="3173573" cy="31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64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/>
              <a:t>Своё имя этот веслоногий рачок получил в честь мифического одноглазого великана, с которым имел дело хитроумный Одиссей. Как же он называется?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9479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29" y="620688"/>
            <a:ext cx="7916399" cy="5937300"/>
          </a:xfrm>
        </p:spPr>
      </p:pic>
    </p:spTree>
    <p:extLst>
      <p:ext uri="{BB962C8B-B14F-4D97-AF65-F5344CB8AC3E}">
        <p14:creationId xmlns:p14="http://schemas.microsoft.com/office/powerpoint/2010/main" val="2305148444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69</TotalTime>
  <Words>298</Words>
  <Application>Microsoft Office PowerPoint</Application>
  <PresentationFormat>Экран (4:3)</PresentationFormat>
  <Paragraphs>37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Bahnschrift Condensed</vt:lpstr>
      <vt:lpstr>Cambria</vt:lpstr>
      <vt:lpstr>Corbel</vt:lpstr>
      <vt:lpstr>Gill Sans MT</vt:lpstr>
      <vt:lpstr>Impact</vt:lpstr>
      <vt:lpstr>Badge</vt:lpstr>
      <vt:lpstr>Обобщающий урок Тип членистоногие</vt:lpstr>
      <vt:lpstr>Цели и задачи учебного занятия: -обобщить и закрепить пройденный материал, - восполнить пробелы в знаниях учащихся по теме членистоногие; -сформировать навыки индивидуальной и групповой форм деятельности, навыки сотрудничества с одноклассниками; -развивать умения решать ребусы и головоломки,  анализировать, сопоставлять и делать выводы; -воспитывать познавательный интерес, потребность в знаниях, в самообразовании, стремлении к творчеству, любви  и бережному отношению к природе.</vt:lpstr>
      <vt:lpstr>«Просто знать – ещё не всё, знания нужно уметь использовать». (И.В. Гете)  </vt:lpstr>
      <vt:lpstr>Тип членистоногие  1. Более 1 млн. видов. 2. Членистые конечности. 3. Хитиновый покров. 4. Занимают все среды обитания. 5. Тело состоит из отделов: головы, груди и брюшка. 6. Произошли от многощетинковых червей. 7. Три класса: Ракообразные, Паукообразные, Насекомые </vt:lpstr>
      <vt:lpstr>Презентация PowerPoint</vt:lpstr>
      <vt:lpstr>Презентация PowerPoint</vt:lpstr>
      <vt:lpstr>Презентация PowerPoint</vt:lpstr>
      <vt:lpstr>Своё имя этот веслоногий рачок получил в честь мифического одноглазого великана, с которым имел дело хитроумный Одиссей. Как же он называется?</vt:lpstr>
      <vt:lpstr>Презентация PowerPoint</vt:lpstr>
      <vt:lpstr>Рассказы об этих паукообразных можно найти в мифах Древней Греции и Египта. Его именем названо одно из зодиакальных созвездий. А у христиан это животное является типичным представителем «фауны» преисподней. Кто это? </vt:lpstr>
      <vt:lpstr>Презентация PowerPoint</vt:lpstr>
      <vt:lpstr>«Около 100 лет тому назад при помощи этого насекомого у шведов в Гранденбурге проходили выборы губернатора (бургомистра), - пишет П.И. Мариковский. – Претенденты на эту должность садились вокруг стола и клали на него бороды. На середину стола помещали насекомое. Бургомистром избирался тот, на чью бороду оно заползало» О каком насекомом идет речь? </vt:lpstr>
      <vt:lpstr>Презентация PowerPoint</vt:lpstr>
      <vt:lpstr>Найди лишнее в каждом ряду. Ответ объяснить.</vt:lpstr>
      <vt:lpstr>Светофор</vt:lpstr>
      <vt:lpstr>Подведение итогов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Обобщающий урок Тип членистоногие</dc:title>
  <dc:creator>Кристина Кузнецова</dc:creator>
  <cp:lastModifiedBy>Кристина Кузнецова</cp:lastModifiedBy>
  <cp:revision>9</cp:revision>
  <dcterms:created xsi:type="dcterms:W3CDTF">2020-12-12T18:50:21Z</dcterms:created>
  <dcterms:modified xsi:type="dcterms:W3CDTF">2020-12-18T19:17:49Z</dcterms:modified>
</cp:coreProperties>
</file>