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77" r:id="rId3"/>
  </p:sldMasterIdLst>
  <p:sldIdLst>
    <p:sldId id="283" r:id="rId4"/>
    <p:sldId id="287" r:id="rId5"/>
    <p:sldId id="285" r:id="rId6"/>
    <p:sldId id="257" r:id="rId7"/>
    <p:sldId id="266" r:id="rId8"/>
    <p:sldId id="258" r:id="rId9"/>
    <p:sldId id="275" r:id="rId10"/>
    <p:sldId id="289" r:id="rId11"/>
    <p:sldId id="260" r:id="rId12"/>
    <p:sldId id="270" r:id="rId13"/>
    <p:sldId id="276" r:id="rId14"/>
    <p:sldId id="277" r:id="rId15"/>
    <p:sldId id="267" r:id="rId16"/>
    <p:sldId id="273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6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0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4984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559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2916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2510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79420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4193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784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70748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60902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8104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2463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20370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69449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33000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03478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93378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1648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025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1368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4842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245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4560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6462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331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582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tranamasterov.ru/img/i2012/01/27/pushkin_001_2.jpg" TargetMode="External"/><Relationship Id="rId2" Type="http://schemas.openxmlformats.org/officeDocument/2006/relationships/hyperlink" Target="http://feb-web.ru/feb/pushkin/pictures/v93-007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hyperlink" Target="http://www.nv-online.info/get_img?ImageId=1717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07704" y="692696"/>
            <a:ext cx="61926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kern="0" spc="5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Times New Roman"/>
              </a:rPr>
              <a:t>Итоговый урок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kern="0" spc="50" dirty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Times New Roman"/>
              </a:rPr>
              <a:t>п</a:t>
            </a:r>
            <a:r>
              <a:rPr kumimoji="0" lang="ru-RU" sz="5400" b="1" i="0" u="none" strike="noStrike" kern="0" cap="none" spc="50" normalizeH="0" baseline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Times New Roman"/>
              </a:rPr>
              <a:t>о</a:t>
            </a:r>
            <a:r>
              <a:rPr kumimoji="0" lang="ru-RU" sz="5400" b="1" i="0" u="none" strike="noStrike" kern="0" cap="none" spc="50" normalizeH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Times New Roman"/>
              </a:rPr>
              <a:t> теме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0" cap="none" spc="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/>
                <a:uLnTx/>
                <a:uFillTx/>
              </a:rPr>
              <a:t>РУССКИЕ ПИСАТЕЛИ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00FF"/>
                </a:solidFill>
              </a:rPr>
              <a:t>2 класс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kern="0" dirty="0" smtClean="0">
              <a:ln w="11430">
                <a:solidFill>
                  <a:sysClr val="windowText" lastClr="000000"/>
                </a:solidFill>
              </a:ln>
              <a:solidFill>
                <a:srgbClr val="0000FF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effectLst/>
                <a:uLnTx/>
                <a:uFillTx/>
              </a:rPr>
              <a:t>УМК «Школа России»</a:t>
            </a:r>
          </a:p>
        </p:txBody>
      </p:sp>
    </p:spTree>
    <p:extLst>
      <p:ext uri="{BB962C8B-B14F-4D97-AF65-F5344CB8AC3E}">
        <p14:creationId xmlns:p14="http://schemas.microsoft.com/office/powerpoint/2010/main" xmlns="" val="150442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7128792" cy="792088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+mn-lt"/>
              </a:rPr>
              <a:t>Иван Андреевич Крылов</a:t>
            </a:r>
            <a:endParaRPr lang="ru-RU" sz="48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1475657" y="2276872"/>
            <a:ext cx="6840760" cy="230425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>
                  <a:solidFill>
                    <a:schemeClr val="tx1"/>
                  </a:solidFill>
                </a:ln>
                <a:solidFill>
                  <a:srgbClr val="009900"/>
                </a:solidFill>
                <a:latin typeface="Times New Roman"/>
                <a:cs typeface="Times New Roman"/>
              </a:rPr>
              <a:t>стрекоза,  </a:t>
            </a:r>
            <a:r>
              <a:rPr lang="ru-RU" sz="3600" b="1" kern="10" dirty="0" smtClean="0">
                <a:ln>
                  <a:solidFill>
                    <a:schemeClr val="tx1"/>
                  </a:solidFill>
                </a:ln>
                <a:solidFill>
                  <a:srgbClr val="009900"/>
                </a:solidFill>
                <a:latin typeface="Times New Roman"/>
                <a:cs typeface="Times New Roman"/>
              </a:rPr>
              <a:t>рак,  щука,</a:t>
            </a:r>
            <a:endParaRPr lang="ru-RU" sz="3600" b="1" kern="10" dirty="0">
              <a:ln>
                <a:solidFill>
                  <a:schemeClr val="tx1"/>
                </a:solidFill>
              </a:ln>
              <a:solidFill>
                <a:srgbClr val="009900"/>
              </a:solidFill>
              <a:latin typeface="Times New Roman"/>
              <a:cs typeface="Times New Roman"/>
            </a:endParaRPr>
          </a:p>
          <a:p>
            <a:pPr algn="ctr"/>
            <a:r>
              <a:rPr lang="ru-RU" sz="3600" b="1" kern="10" dirty="0">
                <a:ln>
                  <a:solidFill>
                    <a:schemeClr val="tx1"/>
                  </a:solidFill>
                </a:ln>
                <a:solidFill>
                  <a:srgbClr val="009900"/>
                </a:solidFill>
                <a:latin typeface="Times New Roman"/>
                <a:cs typeface="Times New Roman"/>
              </a:rPr>
              <a:t>лебедь,  </a:t>
            </a:r>
            <a:r>
              <a:rPr lang="ru-RU" sz="3600" b="1" kern="10" dirty="0" smtClean="0">
                <a:ln>
                  <a:solidFill>
                    <a:schemeClr val="tx1"/>
                  </a:solidFill>
                </a:ln>
                <a:solidFill>
                  <a:srgbClr val="009900"/>
                </a:solidFill>
                <a:latin typeface="Times New Roman"/>
                <a:cs typeface="Times New Roman"/>
              </a:rPr>
              <a:t>муравей.</a:t>
            </a:r>
            <a:endParaRPr lang="ru-RU" sz="3600" b="1" kern="10" dirty="0">
              <a:ln>
                <a:solidFill>
                  <a:schemeClr val="tx1"/>
                </a:solidFill>
              </a:ln>
              <a:solidFill>
                <a:srgbClr val="009900"/>
              </a:solidFill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75657" y="1268760"/>
            <a:ext cx="7013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   названия    произведений</a:t>
            </a:r>
            <a:endParaRPr lang="ru-RU" sz="3200" b="1" dirty="0">
              <a:ln>
                <a:solidFill>
                  <a:schemeClr val="tx1"/>
                </a:solidFill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83768" y="1124744"/>
            <a:ext cx="3743325" cy="532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 descr="D:\Мои документы\НАЧАЛЬНАЯ ШКОЛА\ЛИТЕРАТУРНОЕ ЧТЕНИЕ\1320399704_krilo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67174" y="1124744"/>
            <a:ext cx="7257725" cy="532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9026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62822" y="476672"/>
            <a:ext cx="7128792" cy="792088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+mn-lt"/>
              </a:rPr>
              <a:t>Мораль той басни такова…</a:t>
            </a:r>
            <a:endParaRPr lang="ru-RU" sz="48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3743325" cy="532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027218" y="1770250"/>
            <a:ext cx="328833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в товарищах согласья нет, на лад их дело не пойдёт, и выйдет из него не дело только мука.</a:t>
            </a:r>
            <a:endParaRPr lang="ru-RU" sz="3200" b="1" dirty="0">
              <a:ln>
                <a:solidFill>
                  <a:schemeClr val="tx1"/>
                </a:solidFill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759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D:\Мои документы\НАЧАЛЬНАЯ ШКОЛА\ЛИТЕРАТУРНОЕ ЧТЕНИЕ\1320399704_kril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88885" y="1844759"/>
            <a:ext cx="6222686" cy="4569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547664" y="521321"/>
            <a:ext cx="67051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всё пела-это дело!</a:t>
            </a:r>
          </a:p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пойди и попляши!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53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75656" y="620688"/>
            <a:ext cx="7128792" cy="79208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+mn-lt"/>
              </a:rPr>
              <a:t>Соотнеси пословицу с произведением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475656" y="1628800"/>
            <a:ext cx="6912768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	Много </a:t>
            </a:r>
            <a:r>
              <a:rPr lang="ru-RU" sz="3200" b="1" dirty="0">
                <a:solidFill>
                  <a:srgbClr val="0000FF"/>
                </a:solidFill>
              </a:rPr>
              <a:t>хочешь – </a:t>
            </a:r>
            <a:r>
              <a:rPr lang="ru-RU" sz="3200" b="1" dirty="0" smtClean="0">
                <a:solidFill>
                  <a:srgbClr val="0000FF"/>
                </a:solidFill>
              </a:rPr>
              <a:t>последнее потеряешь</a:t>
            </a:r>
            <a:r>
              <a:rPr lang="ru-RU" sz="3200" b="1" dirty="0">
                <a:solidFill>
                  <a:srgbClr val="0000FF"/>
                </a:solidFill>
              </a:rPr>
              <a:t>.</a:t>
            </a:r>
          </a:p>
          <a:p>
            <a:endParaRPr lang="ru-RU" sz="1400" b="1" dirty="0">
              <a:solidFill>
                <a:schemeClr val="accent2"/>
              </a:solidFill>
            </a:endParaRPr>
          </a:p>
          <a:p>
            <a:r>
              <a:rPr lang="ru-RU" sz="3200" b="1" dirty="0">
                <a:solidFill>
                  <a:schemeClr val="accent2"/>
                </a:solidFill>
              </a:rPr>
              <a:t> </a:t>
            </a:r>
            <a:r>
              <a:rPr lang="ru-RU" sz="3200" b="1" dirty="0" smtClean="0">
                <a:solidFill>
                  <a:schemeClr val="accent2"/>
                </a:solidFill>
              </a:rPr>
              <a:t>	</a:t>
            </a:r>
            <a:r>
              <a:rPr lang="ru-RU" sz="3200" b="1" dirty="0" smtClean="0">
                <a:solidFill>
                  <a:srgbClr val="009900"/>
                </a:solidFill>
              </a:rPr>
              <a:t>Дружно </a:t>
            </a:r>
            <a:r>
              <a:rPr lang="ru-RU" sz="3200" b="1" dirty="0">
                <a:solidFill>
                  <a:srgbClr val="009900"/>
                </a:solidFill>
              </a:rPr>
              <a:t>– негрузно, а врозь – хоть брось.</a:t>
            </a:r>
          </a:p>
          <a:p>
            <a:endParaRPr lang="ru-RU" sz="1400" b="1" dirty="0">
              <a:solidFill>
                <a:schemeClr val="accent2"/>
              </a:solidFill>
            </a:endParaRPr>
          </a:p>
          <a:p>
            <a:r>
              <a:rPr lang="ru-RU" sz="3200" b="1" dirty="0" smtClean="0">
                <a:solidFill>
                  <a:srgbClr val="0000FF"/>
                </a:solidFill>
              </a:rPr>
              <a:t>Грамоте </a:t>
            </a:r>
            <a:r>
              <a:rPr lang="ru-RU" sz="3200" b="1" dirty="0">
                <a:solidFill>
                  <a:srgbClr val="0000FF"/>
                </a:solidFill>
              </a:rPr>
              <a:t>учиться всегда пригодится</a:t>
            </a:r>
            <a:r>
              <a:rPr lang="ru-RU" sz="3200" b="1" dirty="0" smtClean="0">
                <a:solidFill>
                  <a:srgbClr val="0000FF"/>
                </a:solidFill>
              </a:rPr>
              <a:t>.</a:t>
            </a:r>
          </a:p>
          <a:p>
            <a:endParaRPr lang="ru-RU" sz="1400" b="1" dirty="0" smtClean="0">
              <a:solidFill>
                <a:srgbClr val="0000FF"/>
              </a:solidFill>
            </a:endParaRPr>
          </a:p>
          <a:p>
            <a:r>
              <a:rPr lang="ru-RU" sz="3200" b="1" dirty="0" smtClean="0">
                <a:solidFill>
                  <a:srgbClr val="0000FF"/>
                </a:solidFill>
              </a:rPr>
              <a:t>	</a:t>
            </a:r>
            <a:r>
              <a:rPr lang="ru-RU" sz="3200" b="1" dirty="0" smtClean="0">
                <a:solidFill>
                  <a:srgbClr val="009900"/>
                </a:solidFill>
              </a:rPr>
              <a:t>Сделал дело – гуляй смело.</a:t>
            </a:r>
            <a:endParaRPr lang="ru-RU" sz="3200" b="1" dirty="0">
              <a:solidFill>
                <a:srgbClr val="009900"/>
              </a:solidFill>
            </a:endParaRPr>
          </a:p>
          <a:p>
            <a:endParaRPr lang="ru-RU" sz="1400" b="1" dirty="0">
              <a:solidFill>
                <a:schemeClr val="accent2"/>
              </a:solidFill>
            </a:endParaRPr>
          </a:p>
          <a:p>
            <a:r>
              <a:rPr lang="ru-RU" sz="3200" b="1" dirty="0" smtClean="0">
                <a:solidFill>
                  <a:schemeClr val="accent2"/>
                </a:solidFill>
              </a:rPr>
              <a:t>	</a:t>
            </a:r>
            <a:r>
              <a:rPr lang="ru-RU" sz="3200" b="1" dirty="0" smtClean="0">
                <a:solidFill>
                  <a:srgbClr val="0000FF"/>
                </a:solidFill>
              </a:rPr>
              <a:t>Кто </a:t>
            </a:r>
            <a:r>
              <a:rPr lang="ru-RU" sz="3200" b="1" dirty="0">
                <a:solidFill>
                  <a:srgbClr val="0000FF"/>
                </a:solidFill>
              </a:rPr>
              <a:t>родителей почитает</a:t>
            </a:r>
            <a:r>
              <a:rPr lang="ru-RU" sz="3200" b="1" dirty="0" smtClean="0">
                <a:solidFill>
                  <a:srgbClr val="0000FF"/>
                </a:solidFill>
              </a:rPr>
              <a:t>,</a:t>
            </a:r>
          </a:p>
          <a:p>
            <a:r>
              <a:rPr lang="ru-RU" sz="3200" b="1" dirty="0" smtClean="0">
                <a:solidFill>
                  <a:srgbClr val="0000FF"/>
                </a:solidFill>
              </a:rPr>
              <a:t> </a:t>
            </a:r>
            <a:r>
              <a:rPr lang="ru-RU" sz="3200" b="1" dirty="0">
                <a:solidFill>
                  <a:srgbClr val="0000FF"/>
                </a:solidFill>
              </a:rPr>
              <a:t>тот во век не погибает.</a:t>
            </a:r>
          </a:p>
        </p:txBody>
      </p:sp>
    </p:spTree>
    <p:extLst>
      <p:ext uri="{BB962C8B-B14F-4D97-AF65-F5344CB8AC3E}">
        <p14:creationId xmlns:p14="http://schemas.microsoft.com/office/powerpoint/2010/main" xmlns="" val="2795001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2420888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b="1" kern="0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Times New Roman"/>
              </a:rPr>
              <a:t>МОЛОДЦЫ!</a:t>
            </a:r>
            <a:endParaRPr lang="ru-RU" sz="7200" b="1" kern="0" spc="50" noProof="0" dirty="0" smtClean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Times New Roman"/>
            </a:endParaRPr>
          </a:p>
        </p:txBody>
      </p:sp>
      <p:pic>
        <p:nvPicPr>
          <p:cNvPr id="5" name="Picture 2" descr="C:\Users\Елена\Pictures\Мои рисунки\01_декор\6071\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59832" y="1340768"/>
            <a:ext cx="3384376" cy="781800"/>
          </a:xfrm>
          <a:prstGeom prst="rect">
            <a:avLst/>
          </a:prstGeom>
          <a:noFill/>
        </p:spPr>
      </p:pic>
      <p:pic>
        <p:nvPicPr>
          <p:cNvPr id="6" name="Picture 2" descr="C:\Users\Елена\Pictures\Мои рисунки\01_декор\6071\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0800000">
            <a:off x="3023828" y="4509120"/>
            <a:ext cx="3456384" cy="798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4271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3968" y="1451440"/>
            <a:ext cx="4572000" cy="31947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6C0000"/>
              </a:buClr>
              <a:buSzPct val="80000"/>
              <a:buFont typeface="Wingdings" pitchFamily="2" charset="2"/>
              <a:buChar char="Ø"/>
            </a:pPr>
            <a:r>
              <a:rPr lang="en-US" dirty="0">
                <a:solidFill>
                  <a:prstClr val="black"/>
                </a:solidFill>
                <a:hlinkClick r:id="rId2"/>
              </a:rPr>
              <a:t>http://feb-web.ru/feb/pushkin/pictures/v93-007.jpg</a:t>
            </a:r>
            <a:r>
              <a:rPr lang="ru-RU" dirty="0">
                <a:solidFill>
                  <a:prstClr val="black"/>
                </a:solidFill>
              </a:rPr>
              <a:t>  </a:t>
            </a:r>
          </a:p>
          <a:p>
            <a:pPr marL="342900" lvl="0" indent="-342900">
              <a:spcBef>
                <a:spcPct val="20000"/>
              </a:spcBef>
              <a:buClr>
                <a:srgbClr val="6C0000"/>
              </a:buClr>
              <a:buSzPct val="80000"/>
            </a:pPr>
            <a:r>
              <a:rPr lang="ru-RU" dirty="0">
                <a:solidFill>
                  <a:prstClr val="black"/>
                </a:solidFill>
              </a:rPr>
              <a:t>      </a:t>
            </a:r>
            <a:r>
              <a:rPr lang="ru-RU" sz="2400" i="1" dirty="0">
                <a:solidFill>
                  <a:prstClr val="black"/>
                </a:solidFill>
              </a:rPr>
              <a:t>картинка для создания фона</a:t>
            </a:r>
          </a:p>
          <a:p>
            <a:pPr marL="342900" lvl="0" indent="-342900">
              <a:spcBef>
                <a:spcPct val="20000"/>
              </a:spcBef>
              <a:buClr>
                <a:srgbClr val="6C0000"/>
              </a:buClr>
              <a:buSzPct val="80000"/>
              <a:buFont typeface="Wingdings" pitchFamily="2" charset="2"/>
              <a:buChar char="Ø"/>
            </a:pPr>
            <a:r>
              <a:rPr lang="ru-RU" dirty="0">
                <a:solidFill>
                  <a:prstClr val="black"/>
                </a:solidFill>
                <a:hlinkClick r:id="rId3"/>
              </a:rPr>
              <a:t>http://stranamasterov.ru/img/i2012/01/27/pushkin_001_2.jpg</a:t>
            </a:r>
            <a:r>
              <a:rPr lang="ru-RU" dirty="0">
                <a:solidFill>
                  <a:prstClr val="black"/>
                </a:solidFill>
              </a:rPr>
              <a:t>   </a:t>
            </a:r>
            <a:r>
              <a:rPr lang="ru-RU" b="1" dirty="0">
                <a:solidFill>
                  <a:prstClr val="black"/>
                </a:solidFill>
              </a:rPr>
              <a:t>       </a:t>
            </a:r>
          </a:p>
          <a:p>
            <a:pPr marL="342900" lvl="0" indent="-342900">
              <a:spcBef>
                <a:spcPct val="20000"/>
              </a:spcBef>
              <a:buClr>
                <a:srgbClr val="6C0000"/>
              </a:buClr>
              <a:buSzPct val="80000"/>
            </a:pPr>
            <a:r>
              <a:rPr lang="ru-RU" b="1" i="1" dirty="0">
                <a:solidFill>
                  <a:prstClr val="black"/>
                </a:solidFill>
              </a:rPr>
              <a:t>      </a:t>
            </a:r>
            <a:r>
              <a:rPr lang="ru-RU" sz="2400" i="1" dirty="0">
                <a:solidFill>
                  <a:prstClr val="black"/>
                </a:solidFill>
              </a:rPr>
              <a:t>А.С. Пушкин </a:t>
            </a:r>
          </a:p>
          <a:p>
            <a:pPr marL="342900" lvl="0" indent="-342900">
              <a:spcBef>
                <a:spcPct val="20000"/>
              </a:spcBef>
              <a:buClr>
                <a:srgbClr val="6C0000"/>
              </a:buClr>
              <a:buSzPct val="80000"/>
              <a:buFont typeface="Wingdings" pitchFamily="2" charset="2"/>
              <a:buChar char="Ø"/>
            </a:pPr>
            <a:r>
              <a:rPr lang="en-US" dirty="0">
                <a:solidFill>
                  <a:prstClr val="black"/>
                </a:solidFill>
                <a:hlinkClick r:id="rId4"/>
              </a:rPr>
              <a:t>http://www.nv-online.info/get_img?ImageId=17173</a:t>
            </a:r>
            <a:r>
              <a:rPr lang="ru-RU" dirty="0">
                <a:solidFill>
                  <a:prstClr val="black"/>
                </a:solidFill>
              </a:rPr>
              <a:t>  </a:t>
            </a:r>
          </a:p>
          <a:p>
            <a:pPr marL="342900" lvl="0" indent="-342900">
              <a:spcBef>
                <a:spcPct val="20000"/>
              </a:spcBef>
              <a:buClr>
                <a:srgbClr val="6C0000"/>
              </a:buClr>
              <a:buSzPct val="80000"/>
            </a:pPr>
            <a:r>
              <a:rPr lang="ru-RU" b="1" i="1" dirty="0">
                <a:solidFill>
                  <a:prstClr val="black"/>
                </a:solidFill>
              </a:rPr>
              <a:t>      </a:t>
            </a:r>
            <a:r>
              <a:rPr lang="ru-RU" sz="2400" i="1" dirty="0">
                <a:solidFill>
                  <a:prstClr val="black"/>
                </a:solidFill>
              </a:rPr>
              <a:t>подпись А.С. Пушкина  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067945" y="435255"/>
            <a:ext cx="4248472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</a:t>
            </a:r>
            <a:endParaRPr lang="ru-RU" dirty="0">
              <a:solidFill>
                <a:srgbClr val="6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Рисунок7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95937" y="696789"/>
            <a:ext cx="4392488" cy="84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2384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373" y="260350"/>
            <a:ext cx="7128792" cy="79208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Русские писатели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" name="Picture 4" descr="alexandrpushki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03848" y="2132856"/>
            <a:ext cx="2410271" cy="298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post-64-111364094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40152" y="2132856"/>
            <a:ext cx="2413446" cy="299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tolstoy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2529115" cy="302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900113" y="825861"/>
            <a:ext cx="1655762" cy="119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Толстой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Лев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Николаевич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492500" y="856456"/>
            <a:ext cx="1584325" cy="119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Пушкин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Александр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Сергеевич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443662" y="900151"/>
            <a:ext cx="1800225" cy="119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Крылов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Иван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Андреевич</a:t>
            </a:r>
          </a:p>
        </p:txBody>
      </p:sp>
    </p:spTree>
    <p:extLst>
      <p:ext uri="{BB962C8B-B14F-4D97-AF65-F5344CB8AC3E}">
        <p14:creationId xmlns:p14="http://schemas.microsoft.com/office/powerpoint/2010/main" xmlns="" val="7132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1085211" y="1052513"/>
            <a:ext cx="7455540" cy="5266073"/>
            <a:chOff x="1084859" y="1052736"/>
            <a:chExt cx="7455246" cy="5581882"/>
          </a:xfrm>
        </p:grpSpPr>
        <p:pic>
          <p:nvPicPr>
            <p:cNvPr id="4115" name="Picture 2" descr="http://shkola.tsu.ru/upload/blog/b6c/kypr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1052736"/>
              <a:ext cx="3248025" cy="400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1084859" y="5101318"/>
              <a:ext cx="7364762" cy="153330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4400" b="1" dirty="0" smtClean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Александр Сергеевич </a:t>
              </a:r>
              <a:endParaRPr lang="ru-RU" sz="44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endParaRPr>
            </a:p>
            <a:p>
              <a:pPr algn="ctr">
                <a:defRPr/>
              </a:pPr>
              <a:r>
                <a:rPr lang="ru-RU" sz="4400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Пушкин</a:t>
              </a:r>
            </a:p>
          </p:txBody>
        </p:sp>
      </p:grp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869571" y="1144140"/>
            <a:ext cx="4103687" cy="3838545"/>
            <a:chOff x="331922" y="908720"/>
            <a:chExt cx="4104010" cy="3963453"/>
          </a:xfrm>
        </p:grpSpPr>
        <p:sp>
          <p:nvSpPr>
            <p:cNvPr id="5126" name="WordArt 6"/>
            <p:cNvSpPr>
              <a:spLocks noChangeArrowheads="1" noChangeShapeType="1" noTextEdit="1"/>
            </p:cNvSpPr>
            <p:nvPr/>
          </p:nvSpPr>
          <p:spPr bwMode="auto">
            <a:xfrm>
              <a:off x="331922" y="908720"/>
              <a:ext cx="4104010" cy="144015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600" b="1" kern="10" dirty="0">
                  <a:ln w="11430">
                    <a:solidFill>
                      <a:schemeClr val="tx1"/>
                    </a:solidFill>
                  </a:ln>
                  <a:solidFill>
                    <a:srgbClr val="009900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rial"/>
                  <a:cs typeface="Arial"/>
                </a:rPr>
                <a:t>"Сказка  о  рыбаке </a:t>
              </a:r>
            </a:p>
            <a:p>
              <a:pPr algn="ctr">
                <a:defRPr/>
              </a:pPr>
              <a:r>
                <a:rPr lang="ru-RU" sz="3600" b="1" kern="10" dirty="0">
                  <a:ln w="11430">
                    <a:solidFill>
                      <a:schemeClr val="tx1"/>
                    </a:solidFill>
                  </a:ln>
                  <a:solidFill>
                    <a:srgbClr val="009900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rial"/>
                  <a:cs typeface="Arial"/>
                </a:rPr>
                <a:t> и  рыбке"</a:t>
              </a:r>
            </a:p>
          </p:txBody>
        </p:sp>
        <p:pic>
          <p:nvPicPr>
            <p:cNvPr id="4114" name="Picture 2" descr="http://www.old-land.ru/kadr/rr16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088" y="2477152"/>
              <a:ext cx="3168245" cy="2395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>
            <a:off x="1085209" y="1114233"/>
            <a:ext cx="3672409" cy="4074180"/>
            <a:chOff x="680872" y="1061122"/>
            <a:chExt cx="3672698" cy="4074004"/>
          </a:xfrm>
        </p:grpSpPr>
        <p:sp>
          <p:nvSpPr>
            <p:cNvPr id="12" name="WordArt 6"/>
            <p:cNvSpPr>
              <a:spLocks noChangeArrowheads="1" noChangeShapeType="1" noTextEdit="1"/>
            </p:cNvSpPr>
            <p:nvPr/>
          </p:nvSpPr>
          <p:spPr bwMode="auto">
            <a:xfrm>
              <a:off x="680872" y="1061122"/>
              <a:ext cx="3672698" cy="78792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600" b="1" kern="10" dirty="0">
                  <a:ln w="11430">
                    <a:solidFill>
                      <a:schemeClr val="tx1"/>
                    </a:solidFill>
                  </a:ln>
                  <a:solidFill>
                    <a:srgbClr val="009900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rial"/>
                  <a:cs typeface="Arial"/>
                </a:rPr>
                <a:t>«</a:t>
              </a:r>
              <a:r>
                <a:rPr lang="ru-RU" sz="3600" b="1" kern="10" dirty="0" err="1">
                  <a:ln w="11430">
                    <a:solidFill>
                      <a:schemeClr val="tx1"/>
                    </a:solidFill>
                  </a:ln>
                  <a:solidFill>
                    <a:srgbClr val="009900"/>
                  </a:solidFill>
                  <a:latin typeface="Arial"/>
                  <a:cs typeface="Arial"/>
                </a:rPr>
                <a:t>Филипок</a:t>
              </a:r>
              <a:r>
                <a:rPr lang="ru-RU" sz="3600" b="1" kern="10" dirty="0">
                  <a:ln w="11430">
                    <a:solidFill>
                      <a:schemeClr val="tx1"/>
                    </a:solidFill>
                  </a:ln>
                  <a:solidFill>
                    <a:srgbClr val="009900"/>
                  </a:solidFill>
                  <a:latin typeface="Arial"/>
                  <a:cs typeface="Arial"/>
                </a:rPr>
                <a:t>»</a:t>
              </a:r>
            </a:p>
          </p:txBody>
        </p:sp>
        <p:pic>
          <p:nvPicPr>
            <p:cNvPr id="4112" name="Picture 2" descr="http://www.logvanov.r52.ru/data/filipok/96_97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9108" y="2245205"/>
              <a:ext cx="2016224" cy="2889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1615235" y="1052513"/>
            <a:ext cx="6835026" cy="5499918"/>
            <a:chOff x="1614874" y="1052736"/>
            <a:chExt cx="6835418" cy="5499617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1614874" y="4982693"/>
              <a:ext cx="5835252" cy="156966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softRound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4800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Лев Николаевич </a:t>
              </a:r>
            </a:p>
            <a:p>
              <a:pPr algn="ctr">
                <a:defRPr/>
              </a:pPr>
              <a:r>
                <a:rPr lang="ru-RU" sz="4800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Толстой</a:t>
              </a:r>
            </a:p>
          </p:txBody>
        </p:sp>
        <p:pic>
          <p:nvPicPr>
            <p:cNvPr id="4110" name="Picture 8" descr="http://attach.forum.ge/post-84-1368693686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1891" y="1052736"/>
              <a:ext cx="3068401" cy="4091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1015650" y="1042494"/>
            <a:ext cx="3752087" cy="4101444"/>
            <a:chOff x="924777" y="1213521"/>
            <a:chExt cx="3337659" cy="3770262"/>
          </a:xfrm>
        </p:grpSpPr>
        <p:sp>
          <p:nvSpPr>
            <p:cNvPr id="21" name="WordArt 6"/>
            <p:cNvSpPr>
              <a:spLocks noChangeArrowheads="1" noChangeShapeType="1" noTextEdit="1"/>
            </p:cNvSpPr>
            <p:nvPr/>
          </p:nvSpPr>
          <p:spPr bwMode="auto">
            <a:xfrm>
              <a:off x="924777" y="1213521"/>
              <a:ext cx="3337659" cy="79271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600" b="1" kern="10" dirty="0">
                  <a:ln w="11430">
                    <a:solidFill>
                      <a:sysClr val="windowText" lastClr="000000"/>
                    </a:solidFill>
                  </a:ln>
                  <a:solidFill>
                    <a:srgbClr val="009900"/>
                  </a:solidFill>
                  <a:latin typeface="Arial"/>
                  <a:cs typeface="Arial"/>
                </a:rPr>
                <a:t>«Стрекоза и муравей»</a:t>
              </a:r>
            </a:p>
          </p:txBody>
        </p:sp>
        <p:pic>
          <p:nvPicPr>
            <p:cNvPr id="4108" name="Picture 2" descr="http://img.labirint.ru/images/comments_pic/0838/04labhs3d1221553926.jp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404" y="2188725"/>
              <a:ext cx="2095845" cy="2795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2003981" y="1033494"/>
            <a:ext cx="6446280" cy="5482199"/>
            <a:chOff x="1993003" y="1052737"/>
            <a:chExt cx="6445509" cy="5481828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993003" y="4964905"/>
              <a:ext cx="5937844" cy="156966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softRound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4800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Иван Андреевич </a:t>
              </a:r>
            </a:p>
            <a:p>
              <a:pPr algn="ctr">
                <a:defRPr/>
              </a:pPr>
              <a:r>
                <a:rPr lang="ru-RU" sz="4800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Крылов</a:t>
              </a:r>
            </a:p>
          </p:txBody>
        </p:sp>
        <p:pic>
          <p:nvPicPr>
            <p:cNvPr id="4106" name="Picture 2" descr="http://7dn.ru/upload/articles/6E6677222C923183C32576C500312B59/4_7D_07_Kumir_Br_f04_fmt.jp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1348" y="1052737"/>
              <a:ext cx="3157164" cy="4131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WordArt 4"/>
          <p:cNvSpPr>
            <a:spLocks noChangeArrowheads="1" noChangeShapeType="1" noTextEdit="1"/>
          </p:cNvSpPr>
          <p:nvPr/>
        </p:nvSpPr>
        <p:spPr bwMode="auto">
          <a:xfrm>
            <a:off x="1331640" y="528667"/>
            <a:ext cx="720090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/>
                <a:cs typeface="Times New Roman"/>
              </a:rPr>
              <a:t>"Назови  автора"</a:t>
            </a:r>
          </a:p>
        </p:txBody>
      </p:sp>
    </p:spTree>
    <p:extLst>
      <p:ext uri="{BB962C8B-B14F-4D97-AF65-F5344CB8AC3E}">
        <p14:creationId xmlns:p14="http://schemas.microsoft.com/office/powerpoint/2010/main" xmlns="" val="154098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95936" y="3645024"/>
            <a:ext cx="4968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Александр Сергеевич Пушкин</a:t>
            </a:r>
            <a:endParaRPr lang="ru-RU" sz="60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7" name="Picture 2" descr="C:\Users\Елена\Pictures\Мои рисунки\01_декор\6071\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6016" y="548680"/>
            <a:ext cx="2952328" cy="597939"/>
          </a:xfrm>
          <a:prstGeom prst="rect">
            <a:avLst/>
          </a:prstGeom>
          <a:noFill/>
        </p:spPr>
      </p:pic>
      <p:pic>
        <p:nvPicPr>
          <p:cNvPr id="8" name="Picture 2" descr="C:\Users\Елена\Pictures\Мои рисунки\01_декор\6071\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0800000">
            <a:off x="4817934" y="2780928"/>
            <a:ext cx="2952328" cy="597939"/>
          </a:xfrm>
          <a:prstGeom prst="rect">
            <a:avLst/>
          </a:prstGeom>
          <a:noFill/>
        </p:spPr>
      </p:pic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3953838" y="1268760"/>
            <a:ext cx="4680520" cy="136815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blipFill dpi="0" rotWithShape="1">
                  <a:blip r:embed="rId4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за прелесть </a:t>
            </a:r>
            <a:br>
              <a:rPr lang="ru-RU" b="1" spc="50" dirty="0" smtClean="0">
                <a:ln w="11430"/>
                <a:blipFill dpi="0" rotWithShape="1">
                  <a:blip r:embed="rId4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blipFill dpi="0" rotWithShape="1">
                  <a:blip r:embed="rId4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сказки!</a:t>
            </a:r>
            <a:endParaRPr lang="ru-RU" b="1" spc="50" dirty="0">
              <a:ln w="11430"/>
              <a:blipFill dpi="0" rotWithShape="1">
                <a:blip r:embed="rId4"/>
                <a:srcRect/>
                <a:tile tx="0" ty="0" sx="100000" sy="100000" flip="none" algn="tl"/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63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39752" y="404665"/>
            <a:ext cx="4628192" cy="610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D:\Мои документы\НАЧАЛЬНАЯ ШКОЛА\ЛИТЕРАТУРНОЕ ЧТЕНИЕ\807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339752" y="388522"/>
            <a:ext cx="4597391" cy="612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Мои документы\НАЧАЛЬНАЯ ШКОЛА\ЛИТЕРАТУРНОЕ ЧТЕНИЕ\post-18029-12386569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28039" y="369585"/>
            <a:ext cx="4739905" cy="614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95001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64143" y="260648"/>
            <a:ext cx="3888432" cy="72008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Продолжи…</a:t>
            </a:r>
            <a:endParaRPr lang="ru-RU" sz="4800" b="1" spc="5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1619672" y="1052736"/>
            <a:ext cx="6480720" cy="86409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solidFill>
                  <a:srgbClr val="0000FF"/>
                </a:solidFill>
                <a:latin typeface="Times New Roman"/>
                <a:cs typeface="Times New Roman"/>
              </a:rPr>
              <a:t>Старик  ловил  неводом  рыбу,</a:t>
            </a:r>
          </a:p>
          <a:p>
            <a:pPr algn="ctr"/>
            <a:r>
              <a:rPr lang="ru-RU" sz="3600" b="1" kern="10" dirty="0">
                <a:solidFill>
                  <a:srgbClr val="0000FF"/>
                </a:solidFill>
                <a:latin typeface="Times New Roman"/>
                <a:cs typeface="Times New Roman"/>
              </a:rPr>
              <a:t>Старуха  пряла  свою ...</a:t>
            </a:r>
          </a:p>
        </p:txBody>
      </p:sp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1763688" y="2060848"/>
            <a:ext cx="6480720" cy="93625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solidFill>
                  <a:srgbClr val="008000"/>
                </a:solidFill>
                <a:latin typeface="Times New Roman"/>
                <a:cs typeface="Times New Roman"/>
              </a:rPr>
              <a:t>Они  жили  в  ветхой  землянке</a:t>
            </a:r>
          </a:p>
          <a:p>
            <a:pPr algn="ctr"/>
            <a:r>
              <a:rPr lang="ru-RU" sz="3600" b="1" kern="10" dirty="0">
                <a:solidFill>
                  <a:srgbClr val="008000"/>
                </a:solidFill>
                <a:latin typeface="Times New Roman"/>
                <a:cs typeface="Times New Roman"/>
              </a:rPr>
              <a:t>Ровно  тридцать  лет  и  три  ...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771800" y="3140968"/>
            <a:ext cx="5724338" cy="93518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solidFill>
                  <a:srgbClr val="7030A0"/>
                </a:solidFill>
                <a:latin typeface="Times New Roman"/>
                <a:cs typeface="Times New Roman"/>
              </a:rPr>
              <a:t>Не  посмел  я  взять  из  неё  выкуп;</a:t>
            </a:r>
          </a:p>
          <a:p>
            <a:pPr algn="ctr"/>
            <a:r>
              <a:rPr lang="ru-RU" sz="3600" b="1" kern="10" dirty="0">
                <a:solidFill>
                  <a:srgbClr val="7030A0"/>
                </a:solidFill>
                <a:latin typeface="Times New Roman"/>
                <a:cs typeface="Times New Roman"/>
              </a:rPr>
              <a:t>Так  и  пустил  её  в  синее ...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2875084" y="4221088"/>
            <a:ext cx="5801372" cy="93610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976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11430"/>
                <a:solidFill>
                  <a:srgbClr val="0000FF"/>
                </a:solidFill>
                <a:latin typeface="Times New Roman"/>
                <a:cs typeface="Times New Roman"/>
              </a:rPr>
              <a:t>Он рыбачил тридцать лет и три года</a:t>
            </a:r>
          </a:p>
          <a:p>
            <a:pPr algn="ctr">
              <a:defRPr/>
            </a:pPr>
            <a:r>
              <a:rPr lang="ru-RU" sz="3600" b="1" kern="10" dirty="0">
                <a:ln w="11430"/>
                <a:solidFill>
                  <a:srgbClr val="0000FF"/>
                </a:solidFill>
                <a:latin typeface="Times New Roman"/>
                <a:cs typeface="Times New Roman"/>
              </a:rPr>
              <a:t>И не слыхивал, чтоб рыба ...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2875085" y="5373216"/>
            <a:ext cx="5621054" cy="82775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7030A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solidFill>
                  <a:srgbClr val="009900"/>
                </a:solidFill>
                <a:latin typeface="Times New Roman"/>
                <a:cs typeface="Times New Roman"/>
              </a:rPr>
              <a:t>Не хочу быть чёрною крестьянкой,</a:t>
            </a:r>
          </a:p>
          <a:p>
            <a:pPr algn="ctr"/>
            <a:r>
              <a:rPr lang="ru-RU" sz="3600" b="1" kern="10" dirty="0" smtClean="0">
                <a:solidFill>
                  <a:srgbClr val="009900"/>
                </a:solidFill>
                <a:latin typeface="Times New Roman"/>
                <a:cs typeface="Times New Roman"/>
              </a:rPr>
              <a:t>Хочу быть столбовою ...</a:t>
            </a:r>
            <a:endParaRPr lang="ru-RU" sz="3600" b="1" kern="10" dirty="0">
              <a:solidFill>
                <a:srgbClr val="0099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52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 animBg="1"/>
      <p:bldP spid="9" grpId="1" animBg="1"/>
      <p:bldP spid="10" grpId="0"/>
      <p:bldP spid="10" grpId="1"/>
      <p:bldP spid="12" grpId="0"/>
      <p:bldP spid="1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136692" y="543178"/>
            <a:ext cx="5524281" cy="72008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лишнее</a:t>
            </a:r>
            <a:endParaRPr lang="ru-RU" sz="4800" b="1" spc="5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3" descr="D:\Мои документы\НАЧАЛЬНАЯ ШКОЛА\ЛИТЕРАТУРНОЕ ЧТЕНИЕ\post-18029-12386569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31640" y="3843508"/>
            <a:ext cx="2138476" cy="277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2555776" y="1628800"/>
            <a:ext cx="5976664" cy="388843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7030A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solidFill>
                  <a:srgbClr val="009900"/>
                </a:solidFill>
                <a:latin typeface="Times New Roman"/>
                <a:cs typeface="Times New Roman"/>
              </a:rPr>
              <a:t> Русалка, </a:t>
            </a:r>
          </a:p>
          <a:p>
            <a:pPr algn="ctr"/>
            <a:r>
              <a:rPr lang="ru-RU" sz="3600" b="1" kern="10" dirty="0" smtClean="0">
                <a:solidFill>
                  <a:srgbClr val="009900"/>
                </a:solidFill>
                <a:latin typeface="Times New Roman"/>
                <a:cs typeface="Times New Roman"/>
              </a:rPr>
              <a:t>Кощей, Богатыри, </a:t>
            </a:r>
          </a:p>
          <a:p>
            <a:pPr algn="ctr"/>
            <a:r>
              <a:rPr lang="ru-RU" sz="3600" b="1" kern="10" dirty="0" smtClean="0">
                <a:solidFill>
                  <a:srgbClr val="009900"/>
                </a:solidFill>
                <a:latin typeface="Times New Roman"/>
                <a:cs typeface="Times New Roman"/>
              </a:rPr>
              <a:t>Леший, </a:t>
            </a:r>
          </a:p>
          <a:p>
            <a:pPr algn="ctr"/>
            <a:r>
              <a:rPr lang="ru-RU" sz="3600" b="1" kern="10" dirty="0" smtClean="0">
                <a:solidFill>
                  <a:srgbClr val="009900"/>
                </a:solidFill>
                <a:latin typeface="Times New Roman"/>
                <a:cs typeface="Times New Roman"/>
              </a:rPr>
              <a:t>Белоснежка, </a:t>
            </a:r>
          </a:p>
          <a:p>
            <a:pPr algn="ctr"/>
            <a:r>
              <a:rPr lang="ru-RU" sz="3600" b="1" kern="10" dirty="0" smtClean="0">
                <a:solidFill>
                  <a:srgbClr val="009900"/>
                </a:solidFill>
                <a:latin typeface="Times New Roman"/>
                <a:cs typeface="Times New Roman"/>
              </a:rPr>
              <a:t>Кот учёный, </a:t>
            </a:r>
          </a:p>
          <a:p>
            <a:pPr algn="ctr"/>
            <a:r>
              <a:rPr lang="ru-RU" sz="3600" b="1" kern="10" dirty="0" smtClean="0">
                <a:solidFill>
                  <a:srgbClr val="009900"/>
                </a:solidFill>
                <a:latin typeface="Times New Roman"/>
                <a:cs typeface="Times New Roman"/>
              </a:rPr>
              <a:t>Баба Яга</a:t>
            </a:r>
          </a:p>
        </p:txBody>
      </p:sp>
    </p:spTree>
    <p:extLst>
      <p:ext uri="{BB962C8B-B14F-4D97-AF65-F5344CB8AC3E}">
        <p14:creationId xmlns:p14="http://schemas.microsoft.com/office/powerpoint/2010/main" xmlns="" val="245813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1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848" y="266307"/>
            <a:ext cx="7128792" cy="792088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+mn-lt"/>
              </a:rPr>
              <a:t>Лев Николаевич Толстой</a:t>
            </a:r>
            <a:endParaRPr lang="ru-RU" sz="48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098" name="Picture 2" descr="D:\Мои документы\НАЧАЛЬНАЯ ШКОЛА\ЛИТЕРАТУРНОЕ ЧТЕНИЕ\1352557950-0163368-www.nevsepic.com.u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19672" y="1317785"/>
            <a:ext cx="663072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Мои документы\НАЧАЛЬНАЯ ШКОЛА\ЛИТЕРАТУРНОЕ ЧТЕНИЕ\1_94da563d818885a83989badaccac9a4b_136734008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223628" y="1749833"/>
            <a:ext cx="742280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Мои документы\НАЧАЛЬНАЯ ШКОЛА\ЛИТЕРАТУРНОЕ ЧТЕНИЕ\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85958" y="1058395"/>
            <a:ext cx="6802466" cy="5407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009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1115616" y="476672"/>
            <a:ext cx="6841504" cy="64807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/>
                <a:cs typeface="Times New Roman"/>
              </a:rPr>
              <a:t>"Отгадай  произведение"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1154187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	Были брат и сестра – Вася и Катя</a:t>
            </a:r>
            <a:r>
              <a:rPr lang="en-US" sz="2400" b="1" i="1" dirty="0" smtClean="0"/>
              <a:t>;</a:t>
            </a:r>
            <a:endParaRPr lang="ru-RU" sz="2400" b="1" i="1" dirty="0" smtClean="0"/>
          </a:p>
          <a:p>
            <a:r>
              <a:rPr lang="ru-RU" sz="2400" b="1" i="1" dirty="0" smtClean="0"/>
              <a:t>У них была кошка. Весной кошка пропала.</a:t>
            </a:r>
          </a:p>
          <a:p>
            <a:r>
              <a:rPr lang="ru-RU" sz="2400" b="1" i="1" dirty="0" smtClean="0"/>
              <a:t>Дети везде её искали, но не могли найти..</a:t>
            </a:r>
            <a:endParaRPr lang="ru-RU" sz="24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929726" y="2354516"/>
            <a:ext cx="2067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«Котёнок»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5511" y="2751365"/>
            <a:ext cx="7950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	Стал дед очень стар.</a:t>
            </a:r>
          </a:p>
          <a:p>
            <a:r>
              <a:rPr lang="ru-RU" sz="2400" b="1" i="1" dirty="0" smtClean="0"/>
              <a:t> Ноги у него не ходили, глаза не видели, уши не слышали, зубов не было…</a:t>
            </a:r>
            <a:endParaRPr lang="ru-RU" sz="24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706792" y="3690084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«Старый дед и внучек»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4307" y="4506505"/>
            <a:ext cx="7487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	Был мальчик, звали его Филипп. Пошли  раз все ребята в школу. Филипп взял шапку и хотел тоже идти…</a:t>
            </a:r>
            <a:endParaRPr lang="ru-RU" sz="24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29726" y="5706834"/>
            <a:ext cx="1996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«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Филипок</a:t>
            </a:r>
            <a:r>
              <a:rPr lang="ru-RU" sz="2800" b="1" i="1" dirty="0" smtClean="0">
                <a:solidFill>
                  <a:srgbClr val="FF0000"/>
                </a:solidFill>
              </a:rPr>
              <a:t>»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2903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1" grpId="0"/>
      <p:bldP spid="12" grpId="0"/>
      <p:bldP spid="13" grpId="0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1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241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1_Тема Office</vt:lpstr>
      <vt:lpstr>2_Тема Office</vt:lpstr>
      <vt:lpstr>Изящная</vt:lpstr>
      <vt:lpstr>Слайд 1</vt:lpstr>
      <vt:lpstr>Русские писатели</vt:lpstr>
      <vt:lpstr>Слайд 3</vt:lpstr>
      <vt:lpstr>Что за прелесть  эти сказки!</vt:lpstr>
      <vt:lpstr>Слайд 5</vt:lpstr>
      <vt:lpstr>Продолжи…</vt:lpstr>
      <vt:lpstr>Слайд 7</vt:lpstr>
      <vt:lpstr>Лев Николаевич Толстой</vt:lpstr>
      <vt:lpstr>Слайд 9</vt:lpstr>
      <vt:lpstr>Иван Андреевич Крылов</vt:lpstr>
      <vt:lpstr>Мораль той басни такова…</vt:lpstr>
      <vt:lpstr>Слайд 12</vt:lpstr>
      <vt:lpstr>Соотнеси пословицу с произведением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cp:lastModifiedBy>hp</cp:lastModifiedBy>
  <cp:revision>24</cp:revision>
  <dcterms:created xsi:type="dcterms:W3CDTF">2014-11-23T16:32:21Z</dcterms:created>
  <dcterms:modified xsi:type="dcterms:W3CDTF">2022-11-15T18:43:29Z</dcterms:modified>
</cp:coreProperties>
</file>