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7" r:id="rId9"/>
    <p:sldId id="268" r:id="rId10"/>
    <p:sldId id="263" r:id="rId11"/>
    <p:sldId id="264" r:id="rId12"/>
    <p:sldId id="265" r:id="rId13"/>
    <p:sldId id="266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15F0C-9B73-4F2B-A0AE-EE12EA24E644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7B0AD-99FE-4DD9-9CC0-22612DF90D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69644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15F0C-9B73-4F2B-A0AE-EE12EA24E644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7B0AD-99FE-4DD9-9CC0-22612DF90D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9204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15F0C-9B73-4F2B-A0AE-EE12EA24E644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7B0AD-99FE-4DD9-9CC0-22612DF90D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58267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15F0C-9B73-4F2B-A0AE-EE12EA24E644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7B0AD-99FE-4DD9-9CC0-22612DF90DA6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584229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15F0C-9B73-4F2B-A0AE-EE12EA24E644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7B0AD-99FE-4DD9-9CC0-22612DF90D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78959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15F0C-9B73-4F2B-A0AE-EE12EA24E644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7B0AD-99FE-4DD9-9CC0-22612DF90D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76762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15F0C-9B73-4F2B-A0AE-EE12EA24E644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7B0AD-99FE-4DD9-9CC0-22612DF90D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69507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15F0C-9B73-4F2B-A0AE-EE12EA24E644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7B0AD-99FE-4DD9-9CC0-22612DF90D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86956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15F0C-9B73-4F2B-A0AE-EE12EA24E644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7B0AD-99FE-4DD9-9CC0-22612DF90D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94060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15F0C-9B73-4F2B-A0AE-EE12EA24E644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7B0AD-99FE-4DD9-9CC0-22612DF90D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95217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15F0C-9B73-4F2B-A0AE-EE12EA24E644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7B0AD-99FE-4DD9-9CC0-22612DF90D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0193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15F0C-9B73-4F2B-A0AE-EE12EA24E644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7B0AD-99FE-4DD9-9CC0-22612DF90D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21799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15F0C-9B73-4F2B-A0AE-EE12EA24E644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7B0AD-99FE-4DD9-9CC0-22612DF90D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27657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15F0C-9B73-4F2B-A0AE-EE12EA24E644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7B0AD-99FE-4DD9-9CC0-22612DF90D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59528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15F0C-9B73-4F2B-A0AE-EE12EA24E644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7B0AD-99FE-4DD9-9CC0-22612DF90D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43783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15F0C-9B73-4F2B-A0AE-EE12EA24E644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7B0AD-99FE-4DD9-9CC0-22612DF90D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848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15F0C-9B73-4F2B-A0AE-EE12EA24E644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7B0AD-99FE-4DD9-9CC0-22612DF90D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70670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20715F0C-9B73-4F2B-A0AE-EE12EA24E644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37B0AD-99FE-4DD9-9CC0-22612DF90D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434494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  <p:sldLayoutId id="214748369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54955" y="1705708"/>
            <a:ext cx="8825658" cy="3071673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Финансовая политика государства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4108" y="4777380"/>
            <a:ext cx="11060723" cy="86142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Обществознание 11 класс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Боголюбов </a:t>
            </a:r>
            <a:r>
              <a:rPr lang="ru-RU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л.н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108" y="324582"/>
            <a:ext cx="11403623" cy="1381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5410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29762" y="430824"/>
            <a:ext cx="9618784" cy="9231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ИНФЛЯЦИЯ- это процесс обесценивания денег в виде долговременного повышения цен на товары и услуги.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29761" y="1433146"/>
            <a:ext cx="10673861" cy="481525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4800" b="1" dirty="0" smtClean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48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Темпы инфляции:</a:t>
            </a:r>
          </a:p>
          <a:p>
            <a:pPr marL="0" indent="0">
              <a:buNone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Ползучая (умеренная)- рост цен до 10% в год.</a:t>
            </a:r>
          </a:p>
          <a:p>
            <a:pPr marL="0" indent="0">
              <a:buNone/>
            </a:pPr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Голопирующая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рост цен от 10% до 50% в год.</a:t>
            </a:r>
          </a:p>
          <a:p>
            <a:pPr marL="0" indent="0">
              <a:buNone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Гиперинфляция-от десятков до десятков тысяч % в год.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8581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354" y="219808"/>
            <a:ext cx="10181492" cy="6462345"/>
          </a:xfrm>
        </p:spPr>
      </p:pic>
      <p:sp>
        <p:nvSpPr>
          <p:cNvPr id="2" name="Скругленный прямоугольник 1"/>
          <p:cNvSpPr/>
          <p:nvPr/>
        </p:nvSpPr>
        <p:spPr>
          <a:xfrm>
            <a:off x="281354" y="219808"/>
            <a:ext cx="10181492" cy="1186961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bg1"/>
                </a:solidFill>
              </a:rPr>
              <a:t>ПРИЧИНЫ ИНФЛЯЦИИ</a:t>
            </a:r>
            <a:endParaRPr lang="ru-RU" sz="4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38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БЮДЖЕТНАЯ ПОЛИТИКА РОССИИ:</a:t>
            </a:r>
            <a:endParaRPr lang="ru-RU" sz="4000" b="1" dirty="0">
              <a:solidFill>
                <a:schemeClr val="accent1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38554" y="1433146"/>
            <a:ext cx="9311299" cy="481525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СОВОКУПНОСТЬ МЕРОПРИЯТИЙ В СФЕРЕ ОРГАНИЗАЦИИ БЮДЖЕТНЫХ ОТНОШЕНИЙ С УЧАСТНИКАМИ БЮДЖЕТНОГО ПРОЦЕССА С ЦЕЛЬЮ ОБРАЗОВАНИЯ И ЭФФЕКТИВНОГО РАСХОДОВАНИЯ ДЕНЕЖНЫХ СРЕДСТВ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2107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БЮДЖЕТНАЯ СИСТЕМА РФ </a:t>
            </a:r>
            <a:r>
              <a:rPr lang="ru-RU" sz="44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определяется как </a:t>
            </a:r>
            <a:r>
              <a:rPr lang="ru-RU" sz="44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совокупность:</a:t>
            </a:r>
            <a:endParaRPr lang="ru-RU" sz="4400" b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 бюджет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(федеральный уровень);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 субъектов РФ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(региональный уровень);</a:t>
            </a:r>
          </a:p>
          <a:p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Местный бюджет (муниципальный уровень);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Бюджеты государственных внебюджетных фондов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(Федерального и региональных фондов обязательного </a:t>
            </a:r>
            <a:r>
              <a:rPr lang="ru-RU" sz="28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медецинского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страхования, Пенсионного фонда РФ, Фонда социального страхования РФ).</a:t>
            </a:r>
            <a:endParaRPr lang="ru-RU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6077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/>
                </a:solidFill>
              </a:rPr>
              <a:t>БЮДЖЕТНЫЙ ПРОЦЕСС СОСТОИТ ИЗ:</a:t>
            </a:r>
            <a:endParaRPr lang="ru-RU" b="1" dirty="0">
              <a:solidFill>
                <a:schemeClr val="accent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Составления бюджета;</a:t>
            </a:r>
          </a:p>
          <a:p>
            <a:r>
              <a:rPr lang="ru-RU" dirty="0" smtClean="0"/>
              <a:t>Рассмотрения и утверждения бюджета;</a:t>
            </a:r>
          </a:p>
          <a:p>
            <a:r>
              <a:rPr lang="ru-RU" dirty="0" smtClean="0"/>
              <a:t>Исполнения бюджета;</a:t>
            </a:r>
          </a:p>
          <a:p>
            <a:r>
              <a:rPr lang="ru-RU" dirty="0" smtClean="0"/>
              <a:t>Подготовка рассмотрение и утверждение отчета об исполнении бюджета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3864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Словарь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08892" y="2052918"/>
            <a:ext cx="9240961" cy="41954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Бюджетные ассигнования</a:t>
            </a:r>
          </a:p>
          <a:p>
            <a:pPr marL="0" indent="0">
              <a:buNone/>
            </a:pP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Бюджетная роспись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0679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1500" y="1230924"/>
            <a:ext cx="9478353" cy="1055076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§8, задания 2,3,4 на странице стр.88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26062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>
                <a:solidFill>
                  <a:srgbClr val="FFFF00"/>
                </a:solidFill>
              </a:rPr>
              <a:t>Финансовая политика </a:t>
            </a:r>
            <a:r>
              <a:rPr lang="ru-RU" b="1" u="sng" dirty="0" smtClean="0">
                <a:solidFill>
                  <a:srgbClr val="FFFF00"/>
                </a:solidFill>
              </a:rPr>
              <a:t>государства- 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совокупность-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государственных мер, направленных на мобилизацию финансовых ресурсов, их распределение и использование для выполнения государством своих функций.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6122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</a:rPr>
              <a:t>Финансовая политика состоит из: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800" b="1" dirty="0" smtClean="0"/>
              <a:t>Денежно-кредитная;</a:t>
            </a:r>
          </a:p>
          <a:p>
            <a:r>
              <a:rPr lang="ru-RU" sz="2800" b="1" dirty="0" smtClean="0"/>
              <a:t>Бюджетная;</a:t>
            </a:r>
          </a:p>
          <a:p>
            <a:r>
              <a:rPr lang="ru-RU" sz="2800" b="1" dirty="0" smtClean="0"/>
              <a:t>Налоговая;</a:t>
            </a:r>
          </a:p>
          <a:p>
            <a:r>
              <a:rPr lang="ru-RU" sz="2800" b="1" dirty="0" smtClean="0"/>
              <a:t>Ценовая;</a:t>
            </a:r>
          </a:p>
          <a:p>
            <a:r>
              <a:rPr lang="ru-RU" sz="2800" b="1" dirty="0" smtClean="0"/>
              <a:t>Инвестиционная;</a:t>
            </a:r>
          </a:p>
          <a:p>
            <a:r>
              <a:rPr lang="ru-RU" sz="2800" b="1" dirty="0" smtClean="0"/>
              <a:t>Таможенная;</a:t>
            </a:r>
          </a:p>
          <a:p>
            <a:r>
              <a:rPr lang="ru-RU" sz="2800" b="1" dirty="0" smtClean="0"/>
              <a:t>Политика в области международных финансов</a:t>
            </a:r>
          </a:p>
          <a:p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46220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 dirty="0" smtClean="0">
                <a:solidFill>
                  <a:srgbClr val="FFFF00"/>
                </a:solidFill>
              </a:rPr>
              <a:t>Типы финансовой политики:</a:t>
            </a:r>
            <a:endParaRPr lang="ru-RU" sz="4800" b="1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1283678"/>
            <a:ext cx="8946541" cy="4964722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Классическая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не вмешательства государства в экономику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Регулирующая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государства в развитии экономики с помощью специальных финансово-кредитных инструментов, таких как; бюджета, налогов, процентных ставок и т.д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.);</a:t>
            </a:r>
          </a:p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Планово-директивная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административно-командной системе управления экономикой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.).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0431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483578"/>
            <a:ext cx="8946541" cy="576482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6000" b="1" dirty="0" smtClean="0">
                <a:solidFill>
                  <a:srgbClr val="FFFF00"/>
                </a:solidFill>
              </a:rPr>
              <a:t>Мы разберем</a:t>
            </a:r>
          </a:p>
          <a:p>
            <a:r>
              <a:rPr lang="ru-RU" sz="4000" b="1" dirty="0" smtClean="0">
                <a:solidFill>
                  <a:srgbClr val="FFFF00"/>
                </a:solidFill>
              </a:rPr>
              <a:t>Денежно-кредитная</a:t>
            </a:r>
            <a:r>
              <a:rPr lang="ru-RU" sz="4000" b="1" dirty="0">
                <a:solidFill>
                  <a:srgbClr val="FFFF00"/>
                </a:solidFill>
              </a:rPr>
              <a:t>;</a:t>
            </a:r>
          </a:p>
          <a:p>
            <a:r>
              <a:rPr lang="ru-RU" sz="4000" b="1" dirty="0">
                <a:solidFill>
                  <a:srgbClr val="FFFF00"/>
                </a:solidFill>
              </a:rPr>
              <a:t>Бюджетная;</a:t>
            </a:r>
          </a:p>
          <a:p>
            <a:r>
              <a:rPr lang="ru-RU" sz="3200" dirty="0"/>
              <a:t>Налоговая;</a:t>
            </a:r>
          </a:p>
          <a:p>
            <a:r>
              <a:rPr lang="ru-RU" sz="3200" dirty="0"/>
              <a:t>Ценовая;</a:t>
            </a:r>
          </a:p>
          <a:p>
            <a:r>
              <a:rPr lang="ru-RU" sz="3200" dirty="0"/>
              <a:t>Инвестиционная;</a:t>
            </a:r>
          </a:p>
          <a:p>
            <a:r>
              <a:rPr lang="ru-RU" sz="3200" dirty="0"/>
              <a:t>Таможенная;</a:t>
            </a:r>
          </a:p>
          <a:p>
            <a:r>
              <a:rPr lang="ru-RU" sz="3200" dirty="0"/>
              <a:t>Политика в области международных финансов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752824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2709" y="1927734"/>
            <a:ext cx="5099537" cy="1855177"/>
          </a:xfrm>
        </p:spPr>
        <p:txBody>
          <a:bodyPr/>
          <a:lstStyle/>
          <a:p>
            <a:r>
              <a:rPr lang="ru-RU" sz="5400" b="1" dirty="0" smtClean="0">
                <a:solidFill>
                  <a:srgbClr val="FFFF00"/>
                </a:solidFill>
              </a:rPr>
              <a:t>Денежно-кредитная политика </a:t>
            </a:r>
            <a:br>
              <a:rPr lang="ru-RU" sz="5400" b="1" dirty="0" smtClean="0">
                <a:solidFill>
                  <a:srgbClr val="FFFF00"/>
                </a:solidFill>
              </a:rPr>
            </a:br>
            <a:endParaRPr lang="ru-RU" sz="5400" b="1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488722" y="1927734"/>
            <a:ext cx="549519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FFFF00"/>
                </a:solidFill>
              </a:rPr>
              <a:t>денежная </a:t>
            </a:r>
            <a:r>
              <a:rPr lang="ru-RU" sz="3600" b="1" dirty="0" smtClean="0">
                <a:solidFill>
                  <a:srgbClr val="FFFF00"/>
                </a:solidFill>
              </a:rPr>
              <a:t>политика, монетарная </a:t>
            </a:r>
            <a:r>
              <a:rPr lang="ru-RU" sz="3600" b="1" dirty="0">
                <a:solidFill>
                  <a:srgbClr val="FFFF00"/>
                </a:solidFill>
              </a:rPr>
              <a:t/>
            </a:r>
            <a:br>
              <a:rPr lang="ru-RU" sz="3600" b="1" dirty="0">
                <a:solidFill>
                  <a:srgbClr val="FFFF00"/>
                </a:solidFill>
              </a:rPr>
            </a:br>
            <a:r>
              <a:rPr lang="ru-RU" sz="3600" b="1" dirty="0">
                <a:solidFill>
                  <a:srgbClr val="FFFF00"/>
                </a:solidFill>
              </a:rPr>
              <a:t>или кредитно-финансовая</a:t>
            </a:r>
          </a:p>
        </p:txBody>
      </p:sp>
      <p:sp>
        <p:nvSpPr>
          <p:cNvPr id="4" name="Равно 3"/>
          <p:cNvSpPr/>
          <p:nvPr/>
        </p:nvSpPr>
        <p:spPr>
          <a:xfrm>
            <a:off x="4950070" y="2725615"/>
            <a:ext cx="914400" cy="91440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3390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Денежно-кредитная политика- политика-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7274" y="1710018"/>
            <a:ext cx="10616834" cy="419548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800" b="1" dirty="0" smtClean="0"/>
              <a:t>это </a:t>
            </a:r>
            <a:r>
              <a:rPr lang="ru-RU" sz="2800" b="1" dirty="0"/>
              <a:t>часть </a:t>
            </a:r>
            <a:r>
              <a:rPr lang="ru-RU" sz="2800" b="1" dirty="0" smtClean="0"/>
              <a:t>государственной политики</a:t>
            </a:r>
            <a:r>
              <a:rPr lang="ru-RU" sz="2800" b="1" dirty="0"/>
              <a:t>, направленная на </a:t>
            </a:r>
            <a:r>
              <a:rPr lang="ru-RU" sz="2800" b="1" dirty="0" smtClean="0"/>
              <a:t>повышение </a:t>
            </a:r>
            <a:r>
              <a:rPr lang="ru-RU" sz="2800" b="1" dirty="0"/>
              <a:t>благосостояния граждан</a:t>
            </a:r>
            <a:r>
              <a:rPr lang="ru-RU" sz="2800" b="1" dirty="0" smtClean="0"/>
              <a:t>.</a:t>
            </a:r>
          </a:p>
          <a:p>
            <a:pPr marL="0" indent="0">
              <a:buNone/>
            </a:pPr>
            <a:endParaRPr lang="ru-RU" sz="2800" b="1" dirty="0"/>
          </a:p>
          <a:p>
            <a:pPr marL="0" indent="0">
              <a:buNone/>
            </a:pPr>
            <a:r>
              <a:rPr lang="ru-RU" sz="2800" b="1" dirty="0" smtClean="0">
                <a:solidFill>
                  <a:srgbClr val="FFFF00"/>
                </a:solidFill>
              </a:rPr>
              <a:t>Основными инструментами монетарной политики являются: </a:t>
            </a:r>
          </a:p>
          <a:p>
            <a:pPr marL="0" indent="0">
              <a:buNone/>
            </a:pPr>
            <a:r>
              <a:rPr lang="ru-RU" sz="2800" b="1" dirty="0"/>
              <a:t>-</a:t>
            </a:r>
            <a:r>
              <a:rPr lang="ru-RU" sz="2800" b="1" dirty="0" smtClean="0"/>
              <a:t>регулирование денежной массы в обращении,                       -изменение ключевой (учетной) ставки, </a:t>
            </a:r>
          </a:p>
          <a:p>
            <a:pPr marL="0" indent="0">
              <a:buNone/>
            </a:pPr>
            <a:r>
              <a:rPr lang="ru-RU" sz="2800" b="1" dirty="0"/>
              <a:t>-</a:t>
            </a:r>
            <a:r>
              <a:rPr lang="ru-RU" sz="2800" b="1" dirty="0" smtClean="0"/>
              <a:t>изменение валютного курса </a:t>
            </a:r>
          </a:p>
          <a:p>
            <a:pPr marL="0" indent="0">
              <a:buNone/>
            </a:pPr>
            <a:r>
              <a:rPr lang="ru-RU" sz="2800" b="1" dirty="0"/>
              <a:t>-</a:t>
            </a:r>
            <a:r>
              <a:rPr lang="ru-RU" sz="2800" b="1" dirty="0" smtClean="0"/>
              <a:t>и управление нормативами резервирования.</a:t>
            </a:r>
          </a:p>
        </p:txBody>
      </p:sp>
    </p:spTree>
    <p:extLst>
      <p:ext uri="{BB962C8B-B14F-4D97-AF65-F5344CB8AC3E}">
        <p14:creationId xmlns:p14="http://schemas.microsoft.com/office/powerpoint/2010/main" val="403870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7"/>
            <a:ext cx="9404723" cy="5191945"/>
          </a:xfrm>
        </p:spPr>
        <p:txBody>
          <a:bodyPr/>
          <a:lstStyle/>
          <a:p>
            <a:pPr algn="ctr"/>
            <a:r>
              <a:rPr lang="ru-RU" sz="5400" b="1" dirty="0" smtClean="0">
                <a:solidFill>
                  <a:srgbClr val="FFFF00"/>
                </a:solidFill>
              </a:rPr>
              <a:t>Инфляционное </a:t>
            </a:r>
            <a:r>
              <a:rPr lang="ru-RU" sz="5400" b="1" dirty="0" err="1" smtClean="0">
                <a:solidFill>
                  <a:srgbClr val="FFFF00"/>
                </a:solidFill>
              </a:rPr>
              <a:t>таргетирование</a:t>
            </a:r>
            <a:r>
              <a:rPr lang="ru-RU" sz="5400" b="1" dirty="0" smtClean="0">
                <a:solidFill>
                  <a:srgbClr val="FFFF00"/>
                </a:solidFill>
              </a:rPr>
              <a:t>-</a:t>
            </a:r>
            <a:r>
              <a:rPr lang="ru-RU" sz="4400" b="1" dirty="0" smtClean="0">
                <a:solidFill>
                  <a:srgbClr val="FFFF00"/>
                </a:solidFill>
              </a:rPr>
              <a:t/>
            </a:r>
            <a:br>
              <a:rPr lang="ru-RU" sz="4400" b="1" dirty="0" smtClean="0">
                <a:solidFill>
                  <a:srgbClr val="FFFF00"/>
                </a:solidFill>
              </a:rPr>
            </a:br>
            <a:r>
              <a:rPr lang="ru-RU" sz="4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</a:t>
            </a:r>
            <a:r>
              <a:rPr lang="ru-RU" sz="48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один </a:t>
            </a:r>
            <a:r>
              <a:rPr lang="ru-RU" sz="48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методов денежно-кредитной политики.</a:t>
            </a:r>
            <a:r>
              <a:rPr lang="ru-RU" sz="4400" b="1" dirty="0" smtClean="0">
                <a:solidFill>
                  <a:schemeClr val="tx1"/>
                </a:solidFill>
              </a:rPr>
              <a:t/>
            </a:r>
            <a:br>
              <a:rPr lang="ru-RU" sz="4400" b="1" dirty="0" smtClean="0">
                <a:solidFill>
                  <a:schemeClr val="tx1"/>
                </a:solidFill>
              </a:rPr>
            </a:br>
            <a:endParaRPr lang="ru-RU" sz="4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5385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FF00"/>
                </a:solidFill>
              </a:rPr>
              <a:t>Другие методы монетарной </a:t>
            </a:r>
            <a:r>
              <a:rPr lang="ru-RU" b="1" dirty="0" smtClean="0">
                <a:solidFill>
                  <a:srgbClr val="FFFF00"/>
                </a:solidFill>
              </a:rPr>
              <a:t>политики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/>
              <a:t>В 1970-х гг. золотой стандарт или привязка национальной валюты к более сильной </a:t>
            </a:r>
            <a:r>
              <a:rPr lang="ru-RU" sz="3600" b="1" i="1" dirty="0" smtClean="0"/>
              <a:t>валюте;</a:t>
            </a:r>
            <a:endParaRPr lang="ru-RU" sz="3600" b="1" i="1" dirty="0" smtClean="0"/>
          </a:p>
          <a:p>
            <a:r>
              <a:rPr lang="ru-RU" sz="3600" b="1" i="1" dirty="0" smtClean="0"/>
              <a:t>В 1980-х гг. управление валютными курсами и денежной массой в </a:t>
            </a:r>
            <a:r>
              <a:rPr lang="ru-RU" sz="3600" b="1" i="1" dirty="0" smtClean="0"/>
              <a:t>обращении.</a:t>
            </a:r>
            <a:endParaRPr lang="ru-RU" sz="3600" b="1" i="1" dirty="0" smtClean="0"/>
          </a:p>
        </p:txBody>
      </p:sp>
    </p:spTree>
    <p:extLst>
      <p:ext uri="{BB962C8B-B14F-4D97-AF65-F5344CB8AC3E}">
        <p14:creationId xmlns:p14="http://schemas.microsoft.com/office/powerpoint/2010/main" val="3424670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128</TotalTime>
  <Words>371</Words>
  <Application>Microsoft Office PowerPoint</Application>
  <PresentationFormat>Широкоэкранный</PresentationFormat>
  <Paragraphs>61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Century Gothic</vt:lpstr>
      <vt:lpstr>Times New Roman</vt:lpstr>
      <vt:lpstr>Wingdings 3</vt:lpstr>
      <vt:lpstr>Ион</vt:lpstr>
      <vt:lpstr>Финансовая политика государства</vt:lpstr>
      <vt:lpstr>Финансовая политика государства- это совокупность- государственных мер, направленных на мобилизацию финансовых ресурсов, их распределение и использование для выполнения государством своих функций.</vt:lpstr>
      <vt:lpstr>Финансовая политика состоит из:</vt:lpstr>
      <vt:lpstr>Типы финансовой политики:</vt:lpstr>
      <vt:lpstr>Презентация PowerPoint</vt:lpstr>
      <vt:lpstr>Денежно-кредитная политика  </vt:lpstr>
      <vt:lpstr>Денежно-кредитная политика- политика-</vt:lpstr>
      <vt:lpstr>Инфляционное таргетирование- ЭТО один из методов денежно-кредитной политики. </vt:lpstr>
      <vt:lpstr>Другие методы монетарной политики</vt:lpstr>
      <vt:lpstr>Презентация PowerPoint</vt:lpstr>
      <vt:lpstr>Презентация PowerPoint</vt:lpstr>
      <vt:lpstr>БЮДЖЕТНАЯ ПОЛИТИКА РОССИИ:</vt:lpstr>
      <vt:lpstr>БЮДЖЕТНАЯ СИСТЕМА РФ определяется как совокупность:</vt:lpstr>
      <vt:lpstr>БЮДЖЕТНЫЙ ПРОЦЕСС СОСТОИТ ИЗ:</vt:lpstr>
      <vt:lpstr>Словарь </vt:lpstr>
      <vt:lpstr>Домашнее задание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Финансовая политика государства</dc:title>
  <dc:creator>Пользователь</dc:creator>
  <cp:lastModifiedBy>Пользователь</cp:lastModifiedBy>
  <cp:revision>16</cp:revision>
  <dcterms:created xsi:type="dcterms:W3CDTF">2022-11-16T06:47:41Z</dcterms:created>
  <dcterms:modified xsi:type="dcterms:W3CDTF">2022-11-17T07:18:30Z</dcterms:modified>
</cp:coreProperties>
</file>