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384" r:id="rId3"/>
    <p:sldId id="276" r:id="rId4"/>
    <p:sldId id="373" r:id="rId5"/>
    <p:sldId id="380" r:id="rId6"/>
    <p:sldId id="345" r:id="rId7"/>
    <p:sldId id="395" r:id="rId8"/>
    <p:sldId id="396" r:id="rId9"/>
    <p:sldId id="400" r:id="rId10"/>
    <p:sldId id="401" r:id="rId11"/>
    <p:sldId id="402" r:id="rId12"/>
    <p:sldId id="403" r:id="rId13"/>
    <p:sldId id="398" r:id="rId14"/>
    <p:sldId id="404" r:id="rId15"/>
    <p:sldId id="405" r:id="rId16"/>
    <p:sldId id="406" r:id="rId17"/>
    <p:sldId id="397" r:id="rId1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63A8"/>
    <a:srgbClr val="043E8D"/>
    <a:srgbClr val="261E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47" autoAdjust="0"/>
    <p:restoredTop sz="97703" autoAdjust="0"/>
  </p:normalViewPr>
  <p:slideViewPr>
    <p:cSldViewPr>
      <p:cViewPr varScale="1">
        <p:scale>
          <a:sx n="145" d="100"/>
          <a:sy n="145" d="100"/>
        </p:scale>
        <p:origin x="114" y="684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12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CEC32-D1BC-4043-8E84-46F67C94107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DDF6A-3B2E-4424-BC2B-49B95C882B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161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3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23.png"/><Relationship Id="rId7" Type="http://schemas.openxmlformats.org/officeDocument/2006/relationships/image" Target="../media/image3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3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3.png"/><Relationship Id="rId7" Type="http://schemas.openxmlformats.org/officeDocument/2006/relationships/image" Target="../media/image2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5.jpeg"/><Relationship Id="rId7" Type="http://schemas.openxmlformats.org/officeDocument/2006/relationships/image" Target="../media/image2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3.png"/><Relationship Id="rId7" Type="http://schemas.openxmlformats.org/officeDocument/2006/relationships/image" Target="../media/image2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3.png"/><Relationship Id="rId7" Type="http://schemas.openxmlformats.org/officeDocument/2006/relationships/image" Target="../media/image2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1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E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805666"/>
            <a:ext cx="6357950" cy="235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15" y="4588949"/>
            <a:ext cx="5848130" cy="251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0496"/>
            <a:ext cx="1368152" cy="917078"/>
          </a:xfrm>
          <a:prstGeom prst="rect">
            <a:avLst/>
          </a:prstGeom>
        </p:spPr>
      </p:pic>
      <p:sp>
        <p:nvSpPr>
          <p:cNvPr id="7" name="Заголовок 7"/>
          <p:cNvSpPr>
            <a:spLocks noGrp="1"/>
          </p:cNvSpPr>
          <p:nvPr>
            <p:ph type="ctrTitle"/>
          </p:nvPr>
        </p:nvSpPr>
        <p:spPr>
          <a:xfrm>
            <a:off x="1187624" y="1545636"/>
            <a:ext cx="7776864" cy="232225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КОНДИТЕРСКОЕ  ДЕЛО</a:t>
            </a:r>
            <a:endParaRPr lang="ru-RU" sz="2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11960" y="4835723"/>
            <a:ext cx="11941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Сургут,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3491"/>
            <a:ext cx="4572000" cy="105259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ru-RU" sz="12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Автономное учреждение</a:t>
            </a:r>
          </a:p>
          <a:p>
            <a:pPr lvl="0" algn="r"/>
            <a:r>
              <a:rPr lang="ru-RU" sz="12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              профессионального образования</a:t>
            </a:r>
          </a:p>
          <a:p>
            <a:pPr lvl="0" algn="r"/>
            <a:r>
              <a:rPr lang="ru-RU" sz="12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Ханты-Мансийского автономного округа – Югры</a:t>
            </a:r>
          </a:p>
          <a:p>
            <a:pPr lvl="0" algn="r"/>
            <a:r>
              <a:rPr lang="ru-RU" sz="12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«СУРГУТСКИЙ ПОЛИТЕХНИЧЕСКИЙ КОЛЛЕДЖ»</a:t>
            </a:r>
          </a:p>
          <a:p>
            <a:pPr lvl="0" algn="r">
              <a:spcBef>
                <a:spcPct val="20000"/>
              </a:spcBef>
            </a:pPr>
            <a:endParaRPr lang="ru-RU" sz="1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6830" y="541501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0396" y="4644384"/>
            <a:ext cx="6218911" cy="27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131840" y="0"/>
            <a:ext cx="5822958" cy="540060"/>
          </a:xfrm>
        </p:spPr>
        <p:txBody>
          <a:bodyPr>
            <a:noAutofit/>
          </a:bodyPr>
          <a:lstStyle/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Бисквит буше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480"/>
            <a:ext cx="1152128" cy="620874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613735" y="952201"/>
            <a:ext cx="8341063" cy="738664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Желток взбивают с сахаром, а белок взбивают до творожистого состояния, добавляют сахар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4" descr="https://pp.userapi.com/c846221/v846221312/1f4fdb/lrGLT4SJYk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0270" y="2010755"/>
            <a:ext cx="2371894" cy="2459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6" descr="https://pp.userapi.com/c847216/v847216856/20ebd1/QmW7rm9m81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75077" y="1916036"/>
            <a:ext cx="2390525" cy="243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8" descr="https://pp.userapi.com/c847216/v847216856/20ebe3/kTlja82Xw-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8515" y="1917594"/>
            <a:ext cx="2393798" cy="2435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3925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6830" y="541501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0396" y="4644384"/>
            <a:ext cx="6218911" cy="27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131840" y="0"/>
            <a:ext cx="5822958" cy="540060"/>
          </a:xfrm>
        </p:spPr>
        <p:txBody>
          <a:bodyPr>
            <a:noAutofit/>
          </a:bodyPr>
          <a:lstStyle/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Бисквит буше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480"/>
            <a:ext cx="1152128" cy="620874"/>
          </a:xfrm>
          <a:prstGeom prst="rect">
            <a:avLst/>
          </a:prstGeom>
        </p:spPr>
      </p:pic>
      <p:pic>
        <p:nvPicPr>
          <p:cNvPr id="14" name="Picture 2" descr="https://pp.userapi.com/c846321/v846321500/20a607/aZt5ZlrLRw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2449" y="1968395"/>
            <a:ext cx="3168351" cy="2390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702883" y="965380"/>
            <a:ext cx="7779826" cy="646331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Взбитые белки и желтки осторожно перемешивают быстро замешивают с мукой. Отсаживают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круглой формы или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виде палочек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пергамент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Рецепт: Бисквит буше на RussianFood.co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486" y="2188784"/>
            <a:ext cx="2367649" cy="17340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s://pp.userapi.com/c849432/v849432500/184056/YXCrfmscC0c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654" y="2139703"/>
            <a:ext cx="2150144" cy="1798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Насадка 2А на кондитерский мешок для макаронс 11 мм | Италия Коврики и  инвентарь для макаронс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05" r="24385"/>
          <a:stretch/>
        </p:blipFill>
        <p:spPr bwMode="auto">
          <a:xfrm>
            <a:off x="3340800" y="2139703"/>
            <a:ext cx="943167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64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1913" y="348942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78" y="4743432"/>
            <a:ext cx="6218911" cy="27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131840" y="0"/>
            <a:ext cx="5822958" cy="361649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Бисквит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мяслянный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480"/>
            <a:ext cx="1152128" cy="620874"/>
          </a:xfrm>
          <a:prstGeom prst="rect">
            <a:avLst/>
          </a:prstGeom>
        </p:spPr>
      </p:pic>
      <p:sp>
        <p:nvSpPr>
          <p:cNvPr id="18" name="Стрелка вниз 17"/>
          <p:cNvSpPr/>
          <p:nvPr/>
        </p:nvSpPr>
        <p:spPr>
          <a:xfrm rot="16200000">
            <a:off x="2741847" y="948376"/>
            <a:ext cx="514396" cy="5536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893485" y="980069"/>
            <a:ext cx="1584176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Масляный 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Стрелка вниз 32"/>
          <p:cNvSpPr/>
          <p:nvPr/>
        </p:nvSpPr>
        <p:spPr>
          <a:xfrm>
            <a:off x="1329711" y="1583604"/>
            <a:ext cx="505985" cy="3416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510" name="AutoShape 6" descr="Производство печень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75519" y="1979685"/>
            <a:ext cx="2707082" cy="1107996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яйцо+сахар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взбивают до</a:t>
            </a:r>
          </a:p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увеличения в 5-7 раз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342684" y="987632"/>
            <a:ext cx="1224136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сырье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425625" y="2218296"/>
            <a:ext cx="1944215" cy="707886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осторожно добавляют муку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926003" y="715010"/>
            <a:ext cx="1866982" cy="1200329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Яйцо (меланж)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Мука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81007" y="3673483"/>
            <a:ext cx="2701593" cy="769441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Разливают в формы на 2/3 объема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702382" y="3687570"/>
            <a:ext cx="2314223" cy="769441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Разливают на противень 2-3 мм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Форма разъёмная для выпечки кексов и тортов с регулировкой размера 16-30 см  1053323 — Купить по выгодной цене в интернет-магазине С.Пудовъ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Форма для выпечки и запекания в духовке, металлическое кулинарное круглое  кольцо для сборки салата и приготовления торта - купить по низкой цене в  интернет-магазине OZON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50" t="22846" r="16494" b="7867"/>
          <a:stretch/>
        </p:blipFill>
        <p:spPr bwMode="auto">
          <a:xfrm>
            <a:off x="3393740" y="3531630"/>
            <a:ext cx="961444" cy="951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Пергамент - что это такое и где применяется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5" t="7359" r="9153" b="18303"/>
          <a:stretch/>
        </p:blipFill>
        <p:spPr bwMode="auto">
          <a:xfrm>
            <a:off x="7166615" y="754814"/>
            <a:ext cx="1548431" cy="100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ПРОТИВЕНЬ 600х400х20 нерж. 0,8мм, сварной Luxstahl (мки002): купить в  КленМаркет.ру по цене 1558.00 руб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1" t="30918" r="5021" b="22004"/>
          <a:stretch/>
        </p:blipFill>
        <p:spPr bwMode="auto">
          <a:xfrm>
            <a:off x="7304173" y="3673483"/>
            <a:ext cx="1650625" cy="1069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5712865" y="2187519"/>
            <a:ext cx="2160240" cy="769441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добавляют масло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36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34338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0396" y="4644384"/>
            <a:ext cx="6218911" cy="27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131840" y="0"/>
            <a:ext cx="5822958" cy="31273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полуфабрикаты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80300"/>
            <a:ext cx="1152128" cy="620874"/>
          </a:xfrm>
          <a:prstGeom prst="rect">
            <a:avLst/>
          </a:prstGeom>
        </p:spPr>
      </p:pic>
      <p:sp>
        <p:nvSpPr>
          <p:cNvPr id="18" name="Стрелка вниз 17"/>
          <p:cNvSpPr/>
          <p:nvPr/>
        </p:nvSpPr>
        <p:spPr>
          <a:xfrm rot="16200000">
            <a:off x="3333376" y="861791"/>
            <a:ext cx="630671" cy="5504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65877" y="895384"/>
            <a:ext cx="2599034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Бисквит выпекают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 descr="Классический бисквит - рецепт приготовлени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23459" y="612406"/>
            <a:ext cx="1731339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10" name="AutoShape 6" descr="Производство печень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068445" y="821671"/>
            <a:ext cx="3010496" cy="707886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30-40 минут 160-180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512764" y="4042176"/>
            <a:ext cx="4257828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наполнителем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40-50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150-180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411760" y="1915027"/>
            <a:ext cx="3816424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 рулета 5-7 минут  200-220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839714" y="2946464"/>
            <a:ext cx="4032448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круглый 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буше) 5-7 минут  200-220 </a:t>
            </a:r>
          </a:p>
        </p:txBody>
      </p:sp>
      <p:pic>
        <p:nvPicPr>
          <p:cNvPr id="1026" name="Picture 2" descr="Бисквит Буше. Рецепт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84"/>
          <a:stretch/>
        </p:blipFill>
        <p:spPr bwMode="auto">
          <a:xfrm>
            <a:off x="6892610" y="2320960"/>
            <a:ext cx="2274694" cy="16511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Рецепт бисквитного рулета | Бисквитный рулет с фото | Бисквитный рулет с  джемом на Webspoon.r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72" y="1605898"/>
            <a:ext cx="2054861" cy="136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Классический шоколадный бисквит с какао рецепт с фото пошагово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Классический шоколадный бисквит с корицей рецепт с фото - 1000.menu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40" y="3037635"/>
            <a:ext cx="2410124" cy="16067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37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34338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0396" y="4644384"/>
            <a:ext cx="6218911" cy="27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131840" y="0"/>
            <a:ext cx="5822958" cy="31273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полуфабрикаты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80300"/>
            <a:ext cx="1152128" cy="620874"/>
          </a:xfrm>
          <a:prstGeom prst="rect">
            <a:avLst/>
          </a:prstGeom>
        </p:spPr>
      </p:pic>
      <p:sp>
        <p:nvSpPr>
          <p:cNvPr id="21510" name="AutoShape 6" descr="Производство печень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6" descr="Классический шоколадный бисквит с какао рецепт с фото пошагово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61363" y="722774"/>
            <a:ext cx="63976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Произведите расчет сырья на 200 гр. полуфабриката; восстановите технологический процесс.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55318" y="1500470"/>
            <a:ext cx="2638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Технологическая карта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1933242"/>
            <a:ext cx="5814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Наименование изделия: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Бисквит (основной)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902205"/>
              </p:ext>
            </p:extLst>
          </p:nvPr>
        </p:nvGraphicFramePr>
        <p:xfrm>
          <a:off x="920550" y="2489033"/>
          <a:ext cx="6019801" cy="1521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10141">
                  <a:extLst>
                    <a:ext uri="{9D8B030D-6E8A-4147-A177-3AD203B41FA5}">
                      <a16:colId xmlns:a16="http://schemas.microsoft.com/office/drawing/2014/main" val="3915010016"/>
                    </a:ext>
                  </a:extLst>
                </a:gridCol>
                <a:gridCol w="1277851">
                  <a:extLst>
                    <a:ext uri="{9D8B030D-6E8A-4147-A177-3AD203B41FA5}">
                      <a16:colId xmlns:a16="http://schemas.microsoft.com/office/drawing/2014/main" val="293896932"/>
                    </a:ext>
                  </a:extLst>
                </a:gridCol>
                <a:gridCol w="1331809">
                  <a:extLst>
                    <a:ext uri="{9D8B030D-6E8A-4147-A177-3AD203B41FA5}">
                      <a16:colId xmlns:a16="http://schemas.microsoft.com/office/drawing/2014/main" val="3088343652"/>
                    </a:ext>
                  </a:extLst>
                </a:gridCol>
              </a:tblGrid>
              <a:tr h="2762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pc="-20" dirty="0">
                          <a:effectLst/>
                        </a:rPr>
                        <a:t>Наименования сырья и полуфабрикатов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pc="-20">
                          <a:effectLst/>
                        </a:rPr>
                        <a:t>Расход сырья, гр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pc="-20">
                          <a:effectLst/>
                        </a:rPr>
                        <a:t>Расход сырья, гр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6555757"/>
                  </a:ext>
                </a:extLst>
              </a:tr>
              <a:tr h="1993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pc="-20">
                          <a:effectLst/>
                        </a:rPr>
                        <a:t>Мука пшеничная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pc="-20">
                          <a:effectLst/>
                        </a:rPr>
                        <a:t>281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pc="-2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44088656"/>
                  </a:ext>
                </a:extLst>
              </a:tr>
              <a:tr h="1993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pc="-20">
                          <a:effectLst/>
                        </a:rPr>
                        <a:t>Крахмал картофельный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pc="-20">
                          <a:effectLst/>
                        </a:rPr>
                        <a:t>70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pc="-2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2613145"/>
                  </a:ext>
                </a:extLst>
              </a:tr>
              <a:tr h="2489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pc="-20">
                          <a:effectLst/>
                        </a:rPr>
                        <a:t>Сахар-песок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pc="-20">
                          <a:effectLst/>
                        </a:rPr>
                        <a:t>347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pc="-2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50769536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pc="-20">
                          <a:effectLst/>
                        </a:rPr>
                        <a:t>Меланж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pc="-20">
                          <a:effectLst/>
                        </a:rPr>
                        <a:t>580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pc="-2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63491204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pc="-20">
                          <a:effectLst/>
                        </a:rPr>
                        <a:t>Эссенция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pc="-2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pc="-2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7181497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spc="-20">
                          <a:effectLst/>
                        </a:rPr>
                        <a:t>Выход полуфабриката в готовой продукции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1000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49186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04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34338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731990"/>
            <a:ext cx="6218911" cy="27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131840" y="0"/>
            <a:ext cx="5822958" cy="31273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полуфабрикаты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80300"/>
            <a:ext cx="1152128" cy="620874"/>
          </a:xfrm>
          <a:prstGeom prst="rect">
            <a:avLst/>
          </a:prstGeom>
        </p:spPr>
      </p:pic>
      <p:sp>
        <p:nvSpPr>
          <p:cNvPr id="21510" name="AutoShape 6" descr="Производство печень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6" descr="Классический шоколадный бисквит с какао рецепт с фото пошагово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604358"/>
            <a:ext cx="778403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Технология приготовления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____________и сахар-песок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_____________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взбивальной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машине вначале при малом, затем при большом числе оборотов до увеличения в объеме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раза. Перед окончанием взбивания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__________________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просеянную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соединенную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________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эссенцию и перемешивают не более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секунд. Тесто разливают на подготовленные кондитерские формы на 2/3 объема.  Выпекают 30-40 минут, при температуре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градусов. Готовый бисквит остужают до 20-25 градусов. Выстаивают в формах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часов.</a:t>
            </a:r>
          </a:p>
          <a:p>
            <a:pPr indent="450215"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Требование к качеству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80340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Готовое тесто должно быть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хорошо насыщенным воздухом, равномерно перемешанным, без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имеет кремовый цвет.</a:t>
            </a:r>
          </a:p>
          <a:p>
            <a:pPr indent="180340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Бисквит выпеченный в форме или на противне 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________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мм толщиной, светло-коричневого цвета, пористый, эластичный, мякиш желтого цвета.</a:t>
            </a:r>
          </a:p>
        </p:txBody>
      </p:sp>
    </p:spTree>
    <p:extLst>
      <p:ext uri="{BB962C8B-B14F-4D97-AF65-F5344CB8AC3E}">
        <p14:creationId xmlns:p14="http://schemas.microsoft.com/office/powerpoint/2010/main" val="297163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34338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731990"/>
            <a:ext cx="6218911" cy="27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131840" y="0"/>
            <a:ext cx="5822958" cy="31273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полуфабрикаты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80300"/>
            <a:ext cx="1152128" cy="620874"/>
          </a:xfrm>
          <a:prstGeom prst="rect">
            <a:avLst/>
          </a:prstGeom>
        </p:spPr>
      </p:pic>
      <p:sp>
        <p:nvSpPr>
          <p:cNvPr id="21510" name="AutoShape 6" descr="Производство печень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6" descr="Классический шоколадный бисквит с какао рецепт с фото пошагово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604358"/>
            <a:ext cx="778403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приготовления</a:t>
            </a:r>
          </a:p>
          <a:p>
            <a:pPr algn="just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Меланж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сахар-песок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взбивают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взбивальной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машине вначале при малом, затем при большом числе оборотов до увеличения в объеме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2,5-3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раза. Перед окончанием взбивания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добавляют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просеянную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соединенную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крахмалом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эссенцию и перемешивают не более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секунд. Тесто разливают на подготовленные кондитерские формы на 2/3 объема.  Выпекают 30-40 минут, при температуре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180-190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градусов. Готовый бисквит остужают до 20-25 градусов. Выстаивают в формах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12-18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часов.</a:t>
            </a:r>
          </a:p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качеству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Готовое тесто должно быть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пышным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хорошо насыщенным воздухом, равномерно перемешанным, без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комочков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имеет кремовый цвет.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Бисквит выпеченный в форме или на противне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30-50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мм толщиной, светло-коричневого цвета, пористый, эластичный, мякиш желтого цвета.</a:t>
            </a:r>
          </a:p>
          <a:p>
            <a:pPr indent="450215" algn="ctr"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62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1913" y="348942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78" y="4743432"/>
            <a:ext cx="6218911" cy="27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131840" y="0"/>
            <a:ext cx="5822958" cy="361649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для самостоятельного изучения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480"/>
            <a:ext cx="1152128" cy="620874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893484" y="980069"/>
            <a:ext cx="7350923" cy="769441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Составить технологическую смену приготовления бисквита «Прага»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10" name="AutoShape 6" descr="Производство печень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893484" y="3046276"/>
            <a:ext cx="7367685" cy="769441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Описать дефекты и причины их возникновения при приготовления бисквитного полуфабриката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76720" y="2045007"/>
            <a:ext cx="7384449" cy="707886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Найти отличительные особенности приготовления бисквита «Прага» от основного бисквита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Форма разъёмная для выпечки кексов и тортов с регулировкой размера 16-30 см  1053323 — Купить по выгодной цене в интернет-магазине С.Пудовъ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44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E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805666"/>
            <a:ext cx="6357950" cy="235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15" y="4588949"/>
            <a:ext cx="5848130" cy="251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0496"/>
            <a:ext cx="1368152" cy="917078"/>
          </a:xfrm>
          <a:prstGeom prst="rect">
            <a:avLst/>
          </a:prstGeom>
        </p:spPr>
      </p:pic>
      <p:sp>
        <p:nvSpPr>
          <p:cNvPr id="7" name="Заголовок 7"/>
          <p:cNvSpPr>
            <a:spLocks noGrp="1"/>
          </p:cNvSpPr>
          <p:nvPr>
            <p:ph type="ctrTitle"/>
          </p:nvPr>
        </p:nvSpPr>
        <p:spPr>
          <a:xfrm>
            <a:off x="863588" y="1600501"/>
            <a:ext cx="7776864" cy="232225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ТЕМА УРОКА: «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Основные, выпеченные полуфабрикаты. Бисквитный полуфабрикат»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3491"/>
            <a:ext cx="4572000" cy="105259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ru-RU" sz="12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Автономное учреждение</a:t>
            </a:r>
          </a:p>
          <a:p>
            <a:pPr lvl="0" algn="r"/>
            <a:r>
              <a:rPr lang="ru-RU" sz="12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              профессионального образования</a:t>
            </a:r>
          </a:p>
          <a:p>
            <a:pPr lvl="0" algn="r"/>
            <a:r>
              <a:rPr lang="ru-RU" sz="12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Ханты-Мансийского автономного округа – Югры</a:t>
            </a:r>
          </a:p>
          <a:p>
            <a:pPr lvl="0" algn="r"/>
            <a:r>
              <a:rPr lang="ru-RU" sz="12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«СУРГУТСКИЙ ПОЛИТЕХНИЧЕСКИЙ КОЛЛЕДЖ»</a:t>
            </a:r>
          </a:p>
          <a:p>
            <a:pPr lvl="0" algn="r">
              <a:spcBef>
                <a:spcPct val="20000"/>
              </a:spcBef>
            </a:pPr>
            <a:endParaRPr lang="ru-RU" sz="1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2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6830" y="541501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4283968" y="0"/>
            <a:ext cx="3048848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Цель урока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779662"/>
            <a:ext cx="8568952" cy="861774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урока: </a:t>
            </a:r>
            <a: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рассмотреть ассортимент и  </a:t>
            </a:r>
            <a: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технологию приготовления бисквитного полуфабриката. </a:t>
            </a:r>
          </a:p>
        </p:txBody>
      </p:sp>
      <p:pic>
        <p:nvPicPr>
          <p:cNvPr id="9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480"/>
            <a:ext cx="1152128" cy="620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2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7596" y="418288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2915816" y="-1"/>
            <a:ext cx="5904656" cy="4829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Подготовка сырья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9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480"/>
            <a:ext cx="1152128" cy="620874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3288166" y="871679"/>
            <a:ext cx="1944216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Просеивают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2809372" y="1137378"/>
            <a:ext cx="373778" cy="5471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915566"/>
            <a:ext cx="1863912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Мука, крахмал</a:t>
            </a:r>
          </a:p>
        </p:txBody>
      </p:sp>
      <p:sp>
        <p:nvSpPr>
          <p:cNvPr id="25604" name="AutoShape 4" descr="Самые популярные ягоды в мир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5606" name="AutoShape 6" descr="Самые популярные ягоды в мир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5608" name="AutoShape 8" descr="Самые популярные ягоды в мир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5616" name="AutoShape 16" descr="О пользе корицы - портал новин LB.u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 rot="16200000">
            <a:off x="2873905" y="2949928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 descr="Фотография на тему Просеивание муки в сите | PressFo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8166" y="1379028"/>
            <a:ext cx="2032230" cy="1348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7138704" y="1384593"/>
            <a:ext cx="1584176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Яйцо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602081" y="2167311"/>
            <a:ext cx="2448272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Промывают 4 ванны</a:t>
            </a:r>
          </a:p>
        </p:txBody>
      </p:sp>
      <p:pic>
        <p:nvPicPr>
          <p:cNvPr id="25" name="Picture 4" descr="Печенье &quot;Ленинградское&quot; воздушное по советскому ГОСТу, рецепт с фот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55304" y="2792030"/>
            <a:ext cx="1565168" cy="1042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Прямоугольник 25"/>
          <p:cNvSpPr/>
          <p:nvPr/>
        </p:nvSpPr>
        <p:spPr>
          <a:xfrm>
            <a:off x="6507966" y="4059041"/>
            <a:ext cx="2520280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разбивают по 3-5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05348" y="2909858"/>
            <a:ext cx="2232248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 сливочное</a:t>
            </a:r>
          </a:p>
        </p:txBody>
      </p:sp>
      <p:pic>
        <p:nvPicPr>
          <p:cNvPr id="28" name="Picture 4" descr="Быстрый пирог с консервированными персиками - пошаговый рецепт с фото на  Повар.ру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8166" y="3547095"/>
            <a:ext cx="2088232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Прямоугольник 28"/>
          <p:cNvSpPr/>
          <p:nvPr/>
        </p:nvSpPr>
        <p:spPr>
          <a:xfrm>
            <a:off x="3400378" y="2919329"/>
            <a:ext cx="2232248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зачищают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83568" y="1450238"/>
            <a:ext cx="1872208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 </a:t>
            </a:r>
          </a:p>
        </p:txBody>
      </p:sp>
      <p:pic>
        <p:nvPicPr>
          <p:cNvPr id="31" name="Picture 6" descr="Желток яичный пастеризованный от производителя ЗАО ПКФ РусАгроГрупп.  Каталог 2020. Цена договорная. Купить оптом. г.Богородск.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25177" y="769752"/>
            <a:ext cx="944640" cy="1414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" name="Picture 2" descr="Сливочное масло в Перми | Услуги | Авито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1031" y="3483451"/>
            <a:ext cx="2265300" cy="1511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762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4743" y="393972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2843808" y="0"/>
            <a:ext cx="5904656" cy="4647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Способы разрыхления 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9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480"/>
            <a:ext cx="1152128" cy="620874"/>
          </a:xfrm>
          <a:prstGeom prst="rect">
            <a:avLst/>
          </a:prstGeom>
        </p:spPr>
      </p:pic>
      <p:sp>
        <p:nvSpPr>
          <p:cNvPr id="6" name="Стрелка вниз 5"/>
          <p:cNvSpPr/>
          <p:nvPr/>
        </p:nvSpPr>
        <p:spPr>
          <a:xfrm rot="16200000">
            <a:off x="2388232" y="1118448"/>
            <a:ext cx="432048" cy="3350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67088" y="1075550"/>
            <a:ext cx="1900656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Биологический </a:t>
            </a:r>
          </a:p>
        </p:txBody>
      </p:sp>
      <p:sp>
        <p:nvSpPr>
          <p:cNvPr id="25604" name="AutoShape 4" descr="Самые популярные ягоды в мир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Самые популярные ягоды в мир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8" name="AutoShape 8" descr="Самые популярные ягоды в мир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16" name="AutoShape 16" descr="О пользе корицы - портал новин LB.u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16200000">
            <a:off x="2356484" y="2337487"/>
            <a:ext cx="432048" cy="3859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 rot="16200000">
            <a:off x="2349895" y="3634119"/>
            <a:ext cx="432048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894260" y="1067954"/>
            <a:ext cx="1101676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дрожжи</a:t>
            </a:r>
          </a:p>
        </p:txBody>
      </p:sp>
      <p:pic>
        <p:nvPicPr>
          <p:cNvPr id="1026" name="Picture 2" descr="Запугивание хлебопекарными дрожжами — маркетинговый ход? | ВКонтакт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6988" y="720509"/>
            <a:ext cx="1918500" cy="1312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Прямоугольник 21"/>
          <p:cNvSpPr/>
          <p:nvPr/>
        </p:nvSpPr>
        <p:spPr>
          <a:xfrm>
            <a:off x="367088" y="2330383"/>
            <a:ext cx="1828648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Химический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816305" y="2280307"/>
            <a:ext cx="2259751" cy="646331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ода, </a:t>
            </a:r>
          </a:p>
          <a:p>
            <a:pPr marL="450850" indent="-450850" algn="ctr">
              <a:buSzPct val="100000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углекислый аммоний</a:t>
            </a:r>
          </a:p>
        </p:txBody>
      </p:sp>
      <p:pic>
        <p:nvPicPr>
          <p:cNvPr id="26" name="Picture 4" descr="Домашний разрыхлитель для теста (пекарский порошок)"/>
          <p:cNvPicPr>
            <a:picLocks noChangeAspect="1" noChangeArrowheads="1"/>
          </p:cNvPicPr>
          <p:nvPr/>
        </p:nvPicPr>
        <p:blipFill rotWithShape="1">
          <a:blip r:embed="rId5" cstate="print"/>
          <a:srcRect l="17637" t="6968" r="16967" b="14558"/>
          <a:stretch/>
        </p:blipFill>
        <p:spPr bwMode="auto">
          <a:xfrm>
            <a:off x="5192243" y="2171424"/>
            <a:ext cx="720081" cy="864096"/>
          </a:xfrm>
          <a:prstGeom prst="rect">
            <a:avLst/>
          </a:prstGeom>
          <a:noFill/>
        </p:spPr>
      </p:pic>
      <p:sp>
        <p:nvSpPr>
          <p:cNvPr id="27" name="Прямоугольник 26"/>
          <p:cNvSpPr/>
          <p:nvPr/>
        </p:nvSpPr>
        <p:spPr>
          <a:xfrm>
            <a:off x="372626" y="3585217"/>
            <a:ext cx="1918029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Механический 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851164" y="3585217"/>
            <a:ext cx="2612025" cy="707886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Насыщение воздухом путем взбивания</a:t>
            </a:r>
          </a:p>
        </p:txBody>
      </p:sp>
      <p:pic>
        <p:nvPicPr>
          <p:cNvPr id="30" name="Picture 2" descr="Песочное тесто. 3 лучших рецепта: классический, изысканный и модный. |  Здоровое питание с наслаждением | Яндекс Дзен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66614" y="2048657"/>
            <a:ext cx="1718843" cy="1207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Picture 16" descr="Как приготовить вкусные булочки с творогом? | Десерты и выпечк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727647"/>
            <a:ext cx="1611461" cy="12071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" name="Picture 4" descr="Бисквит классический - пошаговый рецепт с фото на Готовим дома"/>
          <p:cNvPicPr>
            <a:picLocks noChangeAspect="1" noChangeArrowheads="1"/>
          </p:cNvPicPr>
          <p:nvPr/>
        </p:nvPicPr>
        <p:blipFill rotWithShape="1">
          <a:blip r:embed="rId8" cstate="print"/>
          <a:srcRect l="12796" t="7583" r="10427" b="9004"/>
          <a:stretch/>
        </p:blipFill>
        <p:spPr bwMode="auto">
          <a:xfrm>
            <a:off x="7158789" y="3369657"/>
            <a:ext cx="1843416" cy="1383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" name="Picture 2" descr="Бисквитное тесто классический рецепт -пошагово, фото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39722" y="3327479"/>
            <a:ext cx="1668222" cy="1223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Picture 8" descr="а чем аммоний лучше разрыхлителя? - Советчица Кидстафф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2160" y="2006479"/>
            <a:ext cx="936103" cy="1219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762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411510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2843808" y="-1"/>
            <a:ext cx="5904656" cy="4115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Оборудование, инвентарь 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9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480"/>
            <a:ext cx="1152128" cy="620874"/>
          </a:xfrm>
          <a:prstGeom prst="rect">
            <a:avLst/>
          </a:prstGeom>
        </p:spPr>
      </p:pic>
      <p:pic>
        <p:nvPicPr>
          <p:cNvPr id="24578" name="Picture 2" descr="Индукционная плита Gemlux GL-IP20A — цена, купить в Москв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619" y="1321385"/>
            <a:ext cx="1728192" cy="1368152"/>
          </a:xfrm>
          <a:prstGeom prst="rect">
            <a:avLst/>
          </a:prstGeom>
          <a:noFill/>
        </p:spPr>
      </p:pic>
      <p:pic>
        <p:nvPicPr>
          <p:cNvPr id="24580" name="Picture 4" descr="Конвекционная печь ABAT КПП-4-1/2П - купить онлайн!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3247470"/>
            <a:ext cx="1939726" cy="1584176"/>
          </a:xfrm>
          <a:prstGeom prst="rect">
            <a:avLst/>
          </a:prstGeom>
          <a:noFill/>
        </p:spPr>
      </p:pic>
      <p:sp>
        <p:nvSpPr>
          <p:cNvPr id="24586" name="AutoShape 10" descr="Жарочный шкаф - секреты выбора - Кухня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" name="Picture 10" descr="Взбивальные машин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3247470"/>
            <a:ext cx="1394703" cy="1549428"/>
          </a:xfrm>
          <a:prstGeom prst="rect">
            <a:avLst/>
          </a:prstGeom>
          <a:noFill/>
        </p:spPr>
      </p:pic>
      <p:pic>
        <p:nvPicPr>
          <p:cNvPr id="17" name="Picture 8" descr="Шкаф шоковой заморозки Apach SH05"/>
          <p:cNvPicPr>
            <a:picLocks noChangeAspect="1" noChangeArrowheads="1"/>
          </p:cNvPicPr>
          <p:nvPr/>
        </p:nvPicPr>
        <p:blipFill rotWithShape="1">
          <a:blip r:embed="rId7" cstate="print"/>
          <a:srcRect t="-1" b="4852"/>
          <a:stretch/>
        </p:blipFill>
        <p:spPr bwMode="auto">
          <a:xfrm>
            <a:off x="2739529" y="986215"/>
            <a:ext cx="2439409" cy="2089591"/>
          </a:xfrm>
          <a:prstGeom prst="rect">
            <a:avLst/>
          </a:prstGeom>
          <a:noFill/>
        </p:spPr>
      </p:pic>
      <p:pic>
        <p:nvPicPr>
          <p:cNvPr id="18" name="Picture 2" descr="База знаний | Кондитерские изыски и гастротуры с Еленой Дорониной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24128" y="987574"/>
            <a:ext cx="3087363" cy="2259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281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34338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854" y="4803614"/>
            <a:ext cx="6218911" cy="27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131840" y="0"/>
            <a:ext cx="5822958" cy="31273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полуфабрикаты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480"/>
            <a:ext cx="1152128" cy="620874"/>
          </a:xfrm>
          <a:prstGeom prst="rect">
            <a:avLst/>
          </a:prstGeom>
        </p:spPr>
      </p:pic>
      <p:sp>
        <p:nvSpPr>
          <p:cNvPr id="18" name="Стрелка вниз 17"/>
          <p:cNvSpPr/>
          <p:nvPr/>
        </p:nvSpPr>
        <p:spPr>
          <a:xfrm rot="16200000">
            <a:off x="2872876" y="560997"/>
            <a:ext cx="630671" cy="9246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894189" y="822305"/>
            <a:ext cx="1584176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Бисквит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 descr="Классический бисквит - рецепт приготовлени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673056"/>
            <a:ext cx="1731339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10" name="AutoShape 6" descr="Производство печень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859630" y="729193"/>
            <a:ext cx="2707082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680407" y="2829665"/>
            <a:ext cx="2597960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наполнителем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311861" y="1579415"/>
            <a:ext cx="1584176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 рулета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211960" y="2174453"/>
            <a:ext cx="2430184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круглый (буше)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Бисквит Буше. Рецепт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84"/>
          <a:stretch/>
        </p:blipFill>
        <p:spPr bwMode="auto">
          <a:xfrm>
            <a:off x="6804249" y="1928745"/>
            <a:ext cx="2274694" cy="16511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Рецепт бисквитного рулета | Бисквитный рулет с фото | Бисквитный рулет с  джемом на Webspoon.r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979" y="1368049"/>
            <a:ext cx="2054861" cy="136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Классический шоколадный бисквит с какао рецепт с фото пошагово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Классический шоколадный бисквит с корицей рецепт с фото - 1000.menu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62" y="2852813"/>
            <a:ext cx="2410124" cy="16067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Прямоугольник 28"/>
          <p:cNvSpPr/>
          <p:nvPr/>
        </p:nvSpPr>
        <p:spPr>
          <a:xfrm>
            <a:off x="4054705" y="4167197"/>
            <a:ext cx="4539651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 для тортов и пирожных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971283" y="3484877"/>
            <a:ext cx="2043721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масляный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85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1913" y="348942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78" y="4743432"/>
            <a:ext cx="6218911" cy="27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131840" y="0"/>
            <a:ext cx="5822958" cy="361649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Бисквит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480"/>
            <a:ext cx="1152128" cy="620874"/>
          </a:xfrm>
          <a:prstGeom prst="rect">
            <a:avLst/>
          </a:prstGeom>
        </p:spPr>
      </p:pic>
      <p:sp>
        <p:nvSpPr>
          <p:cNvPr id="18" name="Стрелка вниз 17"/>
          <p:cNvSpPr/>
          <p:nvPr/>
        </p:nvSpPr>
        <p:spPr>
          <a:xfrm rot="16200000">
            <a:off x="2741847" y="948376"/>
            <a:ext cx="514396" cy="5536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893485" y="980069"/>
            <a:ext cx="1584176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Стрелка вниз 32"/>
          <p:cNvSpPr/>
          <p:nvPr/>
        </p:nvSpPr>
        <p:spPr>
          <a:xfrm>
            <a:off x="1329711" y="1583604"/>
            <a:ext cx="505985" cy="3416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510" name="AutoShape 6" descr="Производство печень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75519" y="1979685"/>
            <a:ext cx="2707082" cy="1107996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яйцо+сахар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взбивают до</a:t>
            </a:r>
          </a:p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увеличения в 5-7 раз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342684" y="987632"/>
            <a:ext cx="1224136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сырье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271222" y="2179739"/>
            <a:ext cx="1944215" cy="707886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осторожно добавляют муку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302005" y="750443"/>
            <a:ext cx="648072" cy="1107996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793251" y="729797"/>
            <a:ext cx="2224474" cy="1107996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Яйцо (меланж)</a:t>
            </a:r>
          </a:p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</a:t>
            </a:r>
          </a:p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Мука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Picture 2" descr="Бисквитное тесто классический рецепт -пошагово, фот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9447" y="1972241"/>
            <a:ext cx="1658278" cy="1491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Прямоугольник 25"/>
          <p:cNvSpPr/>
          <p:nvPr/>
        </p:nvSpPr>
        <p:spPr>
          <a:xfrm>
            <a:off x="381007" y="3673483"/>
            <a:ext cx="2701593" cy="769441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Разливают в формы на 2/3 объема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626693" y="3795736"/>
            <a:ext cx="2314223" cy="769441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Разливают на противень 2-3 мм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Форма разъёмная для выпечки кексов и тортов с регулировкой размера 16-30 см  1053323 — Купить по выгодной цене в интернет-магазине С.Пудовъ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Форма для выпечки и запекания в духовке, металлическое кулинарное круглое  кольцо для сборки салата и приготовления торта - купить по низкой цене в  интернет-магазине OZON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50" t="22846" r="16494" b="7867"/>
          <a:stretch/>
        </p:blipFill>
        <p:spPr bwMode="auto">
          <a:xfrm>
            <a:off x="3393740" y="3531630"/>
            <a:ext cx="961444" cy="951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Пергамент - что это такое и где применяется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5" t="7359" r="9153" b="18303"/>
          <a:stretch/>
        </p:blipFill>
        <p:spPr bwMode="auto">
          <a:xfrm>
            <a:off x="7302005" y="2032719"/>
            <a:ext cx="1548431" cy="100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ПРОТИВЕНЬ 600х400х20 нерж. 0,8мм, сварной Luxstahl (мки002): купить в  КленМаркет.ру по цене 1558.00 руб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1" t="30918" r="5021" b="22004"/>
          <a:stretch/>
        </p:blipFill>
        <p:spPr bwMode="auto">
          <a:xfrm>
            <a:off x="7304173" y="3673483"/>
            <a:ext cx="1650625" cy="1069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74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1913" y="348942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78" y="4743432"/>
            <a:ext cx="6218911" cy="27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131840" y="0"/>
            <a:ext cx="5822958" cy="361649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полуфабрикаты</a:t>
            </a: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480"/>
            <a:ext cx="1152128" cy="620874"/>
          </a:xfrm>
          <a:prstGeom prst="rect">
            <a:avLst/>
          </a:prstGeom>
        </p:spPr>
      </p:pic>
      <p:sp>
        <p:nvSpPr>
          <p:cNvPr id="18" name="Стрелка вниз 17"/>
          <p:cNvSpPr/>
          <p:nvPr/>
        </p:nvSpPr>
        <p:spPr>
          <a:xfrm>
            <a:off x="6298389" y="2083709"/>
            <a:ext cx="514396" cy="5536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547664" y="1055654"/>
            <a:ext cx="2035427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Бисквит буше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Стрелка вниз 32"/>
          <p:cNvSpPr/>
          <p:nvPr/>
        </p:nvSpPr>
        <p:spPr>
          <a:xfrm rot="16200000">
            <a:off x="4081828" y="717324"/>
            <a:ext cx="505985" cy="1109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510" name="AutoShape 6" descr="Производство печень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402029" y="907903"/>
            <a:ext cx="1115616" cy="92333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Яйцо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Мука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Форма разъёмная для выпечки кексов и тортов с регулировкой размера 16-30 см  1053323 — Купить по выгодной цене в интернет-магазине С.Пудовъ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712559"/>
            <a:ext cx="3403160" cy="2882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Прямоугольник 28"/>
          <p:cNvSpPr/>
          <p:nvPr/>
        </p:nvSpPr>
        <p:spPr>
          <a:xfrm>
            <a:off x="5076056" y="2859782"/>
            <a:ext cx="2736304" cy="83099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Отделяют белки от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желтков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9429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Презентации СП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 СПК</Template>
  <TotalTime>8190</TotalTime>
  <Words>590</Words>
  <Application>Microsoft Office PowerPoint</Application>
  <PresentationFormat>Экран (16:9)</PresentationFormat>
  <Paragraphs>126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Шаблон Презентации СПК</vt:lpstr>
      <vt:lpstr>КОНДИТЕРСКОЕ  ДЕЛО</vt:lpstr>
      <vt:lpstr>   ТЕМА УРОКА: «Основные, выпеченные полуфабрикаты. Бисквитный полуфабрикат»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полуфабрикаты</vt:lpstr>
      <vt:lpstr>Бисквит </vt:lpstr>
      <vt:lpstr>Основные полуфабрикаты</vt:lpstr>
      <vt:lpstr>Бисквит буше</vt:lpstr>
      <vt:lpstr>Бисквит буше</vt:lpstr>
      <vt:lpstr>Бисквит мяслянный </vt:lpstr>
      <vt:lpstr>Основные полуфабрикаты</vt:lpstr>
      <vt:lpstr>Основные полуфабрикаты</vt:lpstr>
      <vt:lpstr>Основные полуфабрикаты</vt:lpstr>
      <vt:lpstr>Основные полуфабрикаты</vt:lpstr>
      <vt:lpstr>Вопросы для самостоятельного изучения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 Викторовна Удалова</dc:creator>
  <cp:lastModifiedBy>Марина Леонардовна Карпович</cp:lastModifiedBy>
  <cp:revision>658</cp:revision>
  <dcterms:created xsi:type="dcterms:W3CDTF">2014-05-16T07:43:18Z</dcterms:created>
  <dcterms:modified xsi:type="dcterms:W3CDTF">2022-11-17T07:51:12Z</dcterms:modified>
</cp:coreProperties>
</file>