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57" r:id="rId4"/>
    <p:sldId id="258" r:id="rId5"/>
    <p:sldId id="259" r:id="rId6"/>
    <p:sldId id="273" r:id="rId7"/>
    <p:sldId id="260" r:id="rId8"/>
    <p:sldId id="261" r:id="rId9"/>
    <p:sldId id="262" r:id="rId10"/>
    <p:sldId id="263" r:id="rId11"/>
    <p:sldId id="264" r:id="rId12"/>
    <p:sldId id="265" r:id="rId13"/>
    <p:sldId id="266" r:id="rId14"/>
    <p:sldId id="267" r:id="rId15"/>
    <p:sldId id="268" r:id="rId16"/>
    <p:sldId id="274" r:id="rId17"/>
    <p:sldId id="275" r:id="rId18"/>
    <p:sldId id="276" r:id="rId19"/>
    <p:sldId id="277" r:id="rId20"/>
    <p:sldId id="278" r:id="rId21"/>
    <p:sldId id="269" r:id="rId22"/>
    <p:sldId id="270" r:id="rId2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5" autoAdjust="0"/>
    <p:restoredTop sz="94660"/>
  </p:normalViewPr>
  <p:slideViewPr>
    <p:cSldViewPr snapToGrid="0">
      <p:cViewPr varScale="1">
        <p:scale>
          <a:sx n="73" d="100"/>
          <a:sy n="73" d="100"/>
        </p:scale>
        <p:origin x="-498"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3320558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3249359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1605246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611854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1859799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25274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10310747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872423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1755970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843166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A905B9B-808C-4369-9720-F69CA95FD5C4}" type="datetimeFigureOut">
              <a:rPr lang="ru-RU" smtClean="0"/>
              <a:pPr/>
              <a:t>17.11.2022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3162774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905B9B-808C-4369-9720-F69CA95FD5C4}" type="datetimeFigureOut">
              <a:rPr lang="ru-RU" smtClean="0"/>
              <a:pPr/>
              <a:t>17.11.2022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5BF7BA-9DD0-44EC-B54D-B668414941A3}" type="slidenum">
              <a:rPr lang="ru-RU" smtClean="0"/>
              <a:pPr/>
              <a:t>‹#›</a:t>
            </a:fld>
            <a:endParaRPr lang="ru-RU"/>
          </a:p>
        </p:txBody>
      </p:sp>
    </p:spTree>
    <p:extLst>
      <p:ext uri="{BB962C8B-B14F-4D97-AF65-F5344CB8AC3E}">
        <p14:creationId xmlns="" xmlns:p14="http://schemas.microsoft.com/office/powerpoint/2010/main" val="34323137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84812" y="287383"/>
            <a:ext cx="9144000" cy="2110902"/>
          </a:xfrm>
        </p:spPr>
        <p:txBody>
          <a:bodyPr>
            <a:normAutofit fontScale="90000"/>
          </a:bodyPr>
          <a:lstStyle/>
          <a:p>
            <a:r>
              <a:rPr lang="ru-RU" b="1" i="1" dirty="0" smtClean="0"/>
              <a:t/>
            </a:r>
            <a:br>
              <a:rPr lang="ru-RU" b="1" i="1" dirty="0" smtClean="0"/>
            </a:br>
            <a:r>
              <a:rPr lang="ru-RU" sz="4000" b="1" i="1" dirty="0" smtClean="0"/>
              <a:t/>
            </a:r>
            <a:br>
              <a:rPr lang="ru-RU" sz="4000" b="1" i="1" dirty="0" smtClean="0"/>
            </a:br>
            <a:r>
              <a:rPr lang="ru-RU" sz="3100" b="1" i="1" dirty="0" smtClean="0"/>
              <a:t>МБДОУ Д/С№19    Воспитатель </a:t>
            </a:r>
            <a:r>
              <a:rPr lang="ru-RU" sz="3100" b="1" i="1" dirty="0" err="1" smtClean="0"/>
              <a:t>Артушевская</a:t>
            </a:r>
            <a:r>
              <a:rPr lang="ru-RU" sz="3100" b="1" i="1" dirty="0" smtClean="0"/>
              <a:t> М.В.</a:t>
            </a:r>
            <a:r>
              <a:rPr lang="ru-RU" b="1" i="1" dirty="0" smtClean="0"/>
              <a:t/>
            </a:r>
            <a:br>
              <a:rPr lang="ru-RU" b="1" i="1" dirty="0" smtClean="0"/>
            </a:br>
            <a:r>
              <a:rPr lang="ru-RU" b="1" i="1" dirty="0" smtClean="0"/>
              <a:t>Добро пожаловать в </a:t>
            </a:r>
            <a:br>
              <a:rPr lang="ru-RU" b="1" i="1" dirty="0" smtClean="0"/>
            </a:br>
            <a:r>
              <a:rPr lang="ru-RU" b="1" i="1" dirty="0" smtClean="0"/>
              <a:t>солнечную Армению!</a:t>
            </a:r>
            <a:endParaRPr lang="ru-RU" b="1" i="1" dirty="0"/>
          </a:p>
        </p:txBody>
      </p:sp>
      <p:pic>
        <p:nvPicPr>
          <p:cNvPr id="1026" name="Picture 2" descr="Символы Армении (Наира Саркисян) / Стихи.ру"/>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4744" y="3458665"/>
            <a:ext cx="4406670" cy="2957978"/>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Творческий проект 5 Г &quot;Солнечная Армения&quot;. Обобщение нашей работы."/>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394407" y="3451875"/>
            <a:ext cx="4105072" cy="3056207"/>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первая Республика Армения, Ереван, герб Армении"/>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63368" y="1040860"/>
            <a:ext cx="1844810" cy="189689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AutoShape 10" descr="Флаг Армении, армянский флаг - фото, картинки, цвета."/>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12" descr="Shutterstock"/>
          <p:cNvSpPr>
            <a:spLocks noChangeAspect="1" noChangeArrowheads="1"/>
          </p:cNvSpPr>
          <p:nvPr/>
        </p:nvSpPr>
        <p:spPr bwMode="auto">
          <a:xfrm>
            <a:off x="307975"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8" name="Picture 14" descr="VIP-персона! - VIP-персона!"/>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9619106" y="948308"/>
            <a:ext cx="2363888" cy="17996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495472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12192000" cy="6858000"/>
          </a:xfrm>
        </p:spPr>
        <p:txBody>
          <a:bodyPr/>
          <a:lstStyle/>
          <a:p>
            <a:pPr>
              <a:buNone/>
            </a:pPr>
            <a:r>
              <a:rPr lang="ru-RU" dirty="0" smtClean="0"/>
              <a:t>    Проведена работа с родителями:</a:t>
            </a:r>
          </a:p>
          <a:p>
            <a:r>
              <a:rPr lang="ru-RU" dirty="0" smtClean="0"/>
              <a:t>Сшиты национальные армянские костюмы для кукол.</a:t>
            </a:r>
          </a:p>
          <a:p>
            <a:r>
              <a:rPr lang="ru-RU" dirty="0" smtClean="0"/>
              <a:t>Оформлена выставка армянских атрибутов.</a:t>
            </a:r>
          </a:p>
          <a:p>
            <a:endParaRPr lang="ru-RU" dirty="0" smtClean="0"/>
          </a:p>
          <a:p>
            <a:endParaRPr lang="ru-RU" dirty="0"/>
          </a:p>
        </p:txBody>
      </p:sp>
    </p:spTree>
    <p:extLst>
      <p:ext uri="{BB962C8B-B14F-4D97-AF65-F5344CB8AC3E}">
        <p14:creationId xmlns="" xmlns:p14="http://schemas.microsoft.com/office/powerpoint/2010/main" val="14975648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1912600" cy="6858000"/>
          </a:xfrm>
          <a:prstGeom prst="rect">
            <a:avLst/>
          </a:prstGeom>
        </p:spPr>
      </p:pic>
    </p:spTree>
    <p:extLst>
      <p:ext uri="{BB962C8B-B14F-4D97-AF65-F5344CB8AC3E}">
        <p14:creationId xmlns="" xmlns:p14="http://schemas.microsoft.com/office/powerpoint/2010/main" val="32698242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378200" y="0"/>
            <a:ext cx="5753100" cy="6858000"/>
          </a:xfrm>
          <a:prstGeom prst="rect">
            <a:avLst/>
          </a:prstGeom>
        </p:spPr>
      </p:pic>
    </p:spTree>
    <p:extLst>
      <p:ext uri="{BB962C8B-B14F-4D97-AF65-F5344CB8AC3E}">
        <p14:creationId xmlns="" xmlns:p14="http://schemas.microsoft.com/office/powerpoint/2010/main" val="28090414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12192000" cy="6858000"/>
          </a:xfrm>
        </p:spPr>
        <p:txBody>
          <a:bodyPr/>
          <a:lstStyle/>
          <a:p>
            <a:pPr marL="0" indent="0">
              <a:buNone/>
            </a:pPr>
            <a:r>
              <a:rPr lang="ru-RU" dirty="0" smtClean="0"/>
              <a:t>Сувениры с </a:t>
            </a:r>
            <a:r>
              <a:rPr lang="ru-RU" dirty="0"/>
              <a:t>А</a:t>
            </a:r>
            <a:r>
              <a:rPr lang="ru-RU" dirty="0" smtClean="0"/>
              <a:t>рмении </a:t>
            </a:r>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393700"/>
            <a:ext cx="5143500" cy="6464300"/>
          </a:xfrm>
          <a:prstGeom prst="rect">
            <a:avLst/>
          </a:prstGeom>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330950" y="393700"/>
            <a:ext cx="5143500" cy="6464300"/>
          </a:xfrm>
          <a:prstGeom prst="rect">
            <a:avLst/>
          </a:prstGeom>
        </p:spPr>
      </p:pic>
    </p:spTree>
    <p:extLst>
      <p:ext uri="{BB962C8B-B14F-4D97-AF65-F5344CB8AC3E}">
        <p14:creationId xmlns="" xmlns:p14="http://schemas.microsoft.com/office/powerpoint/2010/main" val="24936953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12192000" cy="6858000"/>
          </a:xfrm>
        </p:spPr>
        <p:txBody>
          <a:bodyPr/>
          <a:lstStyle/>
          <a:p>
            <a:r>
              <a:rPr lang="ru-RU" dirty="0" smtClean="0"/>
              <a:t>Национальные костюмы, танцы, символика</a:t>
            </a:r>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14300" y="393700"/>
            <a:ext cx="5702300" cy="6464300"/>
          </a:xfrm>
          <a:prstGeom prst="rect">
            <a:avLst/>
          </a:prstGeom>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432550" y="393700"/>
            <a:ext cx="5391150" cy="6464300"/>
          </a:xfrm>
          <a:prstGeom prst="rect">
            <a:avLst/>
          </a:prstGeom>
        </p:spPr>
      </p:pic>
    </p:spTree>
    <p:extLst>
      <p:ext uri="{BB962C8B-B14F-4D97-AF65-F5344CB8AC3E}">
        <p14:creationId xmlns="" xmlns:p14="http://schemas.microsoft.com/office/powerpoint/2010/main" val="33406507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12192000" cy="6858000"/>
          </a:xfrm>
        </p:spPr>
        <p:txBody>
          <a:bodyPr/>
          <a:lstStyle/>
          <a:p>
            <a:r>
              <a:rPr lang="ru-RU" dirty="0" smtClean="0"/>
              <a:t>Дидактическая игра – одень куклу.</a:t>
            </a:r>
          </a:p>
          <a:p>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419100"/>
            <a:ext cx="4397376" cy="6438900"/>
          </a:xfrm>
          <a:prstGeom prst="rect">
            <a:avLst/>
          </a:prstGeom>
        </p:spPr>
      </p:pic>
      <p:pic>
        <p:nvPicPr>
          <p:cNvPr id="3074" name="Picture 2" descr="Бумажная кукла Таня костюмы народов СССР | Бумажные куклы, Куклы, Куколки"/>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95812" y="495300"/>
            <a:ext cx="3375025" cy="6248400"/>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Туркменский национальный костюм. Национальный костюм Туркмения. Туркменская национальная одежда. Туркменский народный костюм. Традиционный туркменский костюм. Туркменка национальная одежда. Туркмен национальный костюм. Туркмены национальная одежда костюмы. Армянский национальный костюм. Национальный костюм Армения. Армянская национальная одежда. Армянский народный костюм. Традиционный армянский костюм. Армянка национальная одежда. Армянин национальный костюм. Армяне национальная одежда костюмы. Художник Валерия Бутина Валерiя Бутiна Валентина Валентиновна Бутина иллюстрации СССР детская игра, самоделка рисунки рис. В. Бутиной советская старая из детства сделай сам, поделки, самоделки 15 сестёр Пятнадцать сестёр куклы республики 1982 1987. 15 сестёр Пятнадцать сестёр книга игрушка-самоделка СССР на украинском языке, куклы-конусы в национальных костюмах республик СССР, художники-конструкторы Валерия Бутина Валерiя Бутiна и Алла Шнурко, издательство Веселка Киев 1982 и 1987."/>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52161" r="-348"/>
          <a:stretch/>
        </p:blipFill>
        <p:spPr bwMode="auto">
          <a:xfrm>
            <a:off x="8248648" y="256381"/>
            <a:ext cx="3765552" cy="2916238"/>
          </a:xfrm>
          <a:prstGeom prst="rect">
            <a:avLst/>
          </a:prstGeom>
          <a:noFill/>
          <a:extLst>
            <a:ext uri="{909E8E84-426E-40DD-AFC4-6F175D3DCCD1}">
              <a14:hiddenFill xmlns="" xmlns:a14="http://schemas.microsoft.com/office/drawing/2010/main">
                <a:solidFill>
                  <a:srgbClr val="FFFFFF"/>
                </a:solidFill>
              </a14:hiddenFill>
            </a:ext>
          </a:extLst>
        </p:spPr>
      </p:pic>
      <p:pic>
        <p:nvPicPr>
          <p:cNvPr id="3078" name="Picture 6" descr="Туркменский национальный костюм. Национальный костюм Туркмения. Туркменская национальная одежда. Туркменский народный костюм. Традиционный туркменский костюм. Туркменка национальная одежда. Туркмен национальный костюм. Туркмены национальная одежда костюмы. Армянский национальный костюм. Национальный костюм Армения. Армянская национальная одежда. Армянский народный костюм. Традиционный армянский костюм. Армянка национальная одежда. Армянин национальный костюм. Армяне национальная одежда костюмы. 15 сестёр Пятнадцать сестёр книга игрушка-самоделка СССР на украинском языке, куклы-конусы в национальных костюмах республик СССР, художники-конструкторы Валерия Бутина Валерiя Бутiна и Алла Шнурко, издательство Веселка Киев 1982 и 1987."/>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248648" y="3276600"/>
            <a:ext cx="3765552" cy="3581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359183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365126"/>
            <a:ext cx="9982199" cy="523148"/>
          </a:xfrm>
        </p:spPr>
        <p:txBody>
          <a:bodyPr>
            <a:normAutofit fontScale="90000"/>
          </a:bodyPr>
          <a:lstStyle/>
          <a:p>
            <a:r>
              <a:rPr lang="ru-RU" dirty="0" smtClean="0"/>
              <a:t>                     Армянские игры.</a:t>
            </a:r>
            <a:endParaRPr lang="ru-RU"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613954" y="914399"/>
            <a:ext cx="10985863" cy="5656217"/>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12192000" cy="862012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12192000" cy="862012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0"/>
            <a:ext cx="12192000" cy="86201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12192000" cy="6858000"/>
          </a:xfrm>
        </p:spPr>
        <p:txBody>
          <a:bodyPr/>
          <a:lstStyle/>
          <a:p>
            <a:pPr fontAlgn="base">
              <a:buNone/>
            </a:pPr>
            <a:endParaRPr lang="ru-RU" dirty="0" smtClean="0"/>
          </a:p>
          <a:p>
            <a:pPr fontAlgn="base"/>
            <a:r>
              <a:rPr lang="ru-RU" sz="3600" dirty="0" smtClean="0"/>
              <a:t>Армяне – один из древнейших народов мира. Документальная история армянского народа насчитывает около 3 тыс. лет.</a:t>
            </a:r>
          </a:p>
          <a:p>
            <a:pPr fontAlgn="base"/>
            <a:r>
              <a:rPr lang="ru-RU" sz="3600" dirty="0" smtClean="0"/>
              <a:t>На протяжении различных исторических эпох армянская народная одежда претерпела значительные изменения. Географическое положение и особенности исторического развития оказали решающее воздействие на эволюцию армянского национального костюма. Армянская народная одежда занимает особое место в системе национальных костюмов Ближнего востока.</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12192000" cy="86201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5143500" cy="6858000"/>
          </a:xfrm>
          <a:prstGeom prst="rect">
            <a:avLst/>
          </a:prstGeom>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003800" y="0"/>
            <a:ext cx="7188200" cy="6858000"/>
          </a:xfrm>
          <a:prstGeom prst="rect">
            <a:avLst/>
          </a:prstGeom>
        </p:spPr>
      </p:pic>
    </p:spTree>
    <p:extLst>
      <p:ext uri="{BB962C8B-B14F-4D97-AF65-F5344CB8AC3E}">
        <p14:creationId xmlns="" xmlns:p14="http://schemas.microsoft.com/office/powerpoint/2010/main" val="12860255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6896100" cy="6858000"/>
          </a:xfrm>
          <a:prstGeom prst="rect">
            <a:avLst/>
          </a:prstGeom>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527800" y="0"/>
            <a:ext cx="5956300" cy="6858000"/>
          </a:xfrm>
          <a:prstGeom prst="rect">
            <a:avLst/>
          </a:prstGeom>
        </p:spPr>
      </p:pic>
    </p:spTree>
    <p:extLst>
      <p:ext uri="{BB962C8B-B14F-4D97-AF65-F5344CB8AC3E}">
        <p14:creationId xmlns="" xmlns:p14="http://schemas.microsoft.com/office/powerpoint/2010/main" val="140935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094" y="525295"/>
            <a:ext cx="12123906" cy="4601182"/>
          </a:xfrm>
        </p:spPr>
        <p:txBody>
          <a:bodyPr>
            <a:noAutofit/>
          </a:bodyPr>
          <a:lstStyle/>
          <a:p>
            <a:r>
              <a:rPr lang="ru-RU" sz="3600" dirty="0" smtClean="0">
                <a:latin typeface="Times New Roman" panose="02020603050405020304" pitchFamily="18" charset="0"/>
                <a:cs typeface="Times New Roman" panose="02020603050405020304" pitchFamily="18" charset="0"/>
              </a:rPr>
              <a:t>При входе в нашу группу Вас встречает гора Арарат</a:t>
            </a:r>
          </a:p>
          <a:p>
            <a:r>
              <a:rPr lang="ru-RU" sz="3600" dirty="0" err="1">
                <a:latin typeface="Times New Roman" panose="02020603050405020304" pitchFamily="18" charset="0"/>
                <a:cs typeface="Times New Roman" panose="02020603050405020304" pitchFamily="18" charset="0"/>
              </a:rPr>
              <a:t>Агры-Даг</a:t>
            </a:r>
            <a:r>
              <a:rPr lang="ru-RU" sz="3600" dirty="0">
                <a:latin typeface="Times New Roman" panose="02020603050405020304" pitchFamily="18" charset="0"/>
                <a:cs typeface="Times New Roman" panose="02020603050405020304" pitchFamily="18" charset="0"/>
              </a:rPr>
              <a:t>, как называют местные жители могучую гору, знаменита не только своей неземной красотой, но и библейскими преданьями. Как утверждают исследователи, именно к Арарату причалил Ноев ковчег после снижения уровня воды, поднявшейся в результате Всемирного потопа. Многие уверены, что после спуска Ноя со святой горы началось возрождение жизни на Земле и ее новое заселение</a:t>
            </a:r>
            <a:r>
              <a:rPr lang="ru-RU" sz="3600" dirty="0" smtClean="0">
                <a:latin typeface="Times New Roman" panose="02020603050405020304" pitchFamily="18" charset="0"/>
                <a:cs typeface="Times New Roman" panose="02020603050405020304" pitchFamily="18" charset="0"/>
              </a:rPr>
              <a:t>.</a:t>
            </a:r>
          </a:p>
          <a:p>
            <a:r>
              <a:rPr lang="ru-RU" sz="3600" dirty="0" smtClean="0">
                <a:latin typeface="Times New Roman" panose="02020603050405020304" pitchFamily="18" charset="0"/>
                <a:cs typeface="Times New Roman" panose="02020603050405020304" pitchFamily="18" charset="0"/>
              </a:rPr>
              <a:t>На гербе Армении изображен Ноев Ковчег.</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9000279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76809" y="483208"/>
            <a:ext cx="6386637" cy="5810588"/>
          </a:xfrm>
        </p:spPr>
      </p:pic>
      <p:pic>
        <p:nvPicPr>
          <p:cNvPr id="2054" name="Picture 6" descr="Как ноев ковчег всплыл на гербе Армении? - Расследование"/>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003915" y="483208"/>
            <a:ext cx="5651836" cy="549612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558198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81000" y="0"/>
            <a:ext cx="10515600" cy="4351338"/>
          </a:xfrm>
        </p:spPr>
        <p:txBody>
          <a:bodyPr/>
          <a:lstStyle/>
          <a:p>
            <a:r>
              <a:rPr lang="ru-RU" dirty="0" smtClean="0"/>
              <a:t>Национальные Армянские блюда.</a:t>
            </a:r>
          </a:p>
          <a:p>
            <a:r>
              <a:rPr lang="ru-RU" dirty="0" smtClean="0"/>
              <a:t>Шашлык </a:t>
            </a:r>
          </a:p>
          <a:p>
            <a:r>
              <a:rPr lang="ru-RU" dirty="0" smtClean="0"/>
              <a:t>Хачапури </a:t>
            </a:r>
          </a:p>
          <a:p>
            <a:r>
              <a:rPr lang="ru-RU" dirty="0" smtClean="0"/>
              <a:t>Лаваш</a:t>
            </a:r>
          </a:p>
          <a:p>
            <a:endParaRPr lang="ru-RU" dirty="0"/>
          </a:p>
        </p:txBody>
      </p:sp>
      <p:sp>
        <p:nvSpPr>
          <p:cNvPr id="5" name="Прямоугольник 4"/>
          <p:cNvSpPr/>
          <p:nvPr/>
        </p:nvSpPr>
        <p:spPr>
          <a:xfrm>
            <a:off x="508000" y="1993901"/>
            <a:ext cx="8636000" cy="3970318"/>
          </a:xfrm>
          <a:prstGeom prst="rect">
            <a:avLst/>
          </a:prstGeom>
        </p:spPr>
        <p:txBody>
          <a:bodyPr wrap="square">
            <a:spAutoFit/>
          </a:bodyPr>
          <a:lstStyle/>
          <a:p>
            <a:pPr>
              <a:buFont typeface="Arial" panose="020B0604020202020204" pitchFamily="34" charset="0"/>
              <a:buChar char="•"/>
            </a:pPr>
            <a:r>
              <a:rPr lang="ru-RU" sz="2800" b="0" i="0" dirty="0" smtClean="0">
                <a:solidFill>
                  <a:srgbClr val="202124"/>
                </a:solidFill>
                <a:effectLst/>
                <a:latin typeface="Times New Roman" panose="02020603050405020304" pitchFamily="18" charset="0"/>
                <a:cs typeface="Times New Roman" panose="02020603050405020304" pitchFamily="18" charset="0"/>
              </a:rPr>
              <a:t>Абрикос (</a:t>
            </a:r>
            <a:r>
              <a:rPr lang="ru-RU" sz="2800" b="0" i="0" dirty="0" err="1" smtClean="0">
                <a:solidFill>
                  <a:srgbClr val="202124"/>
                </a:solidFill>
                <a:effectLst/>
                <a:latin typeface="Times New Roman" panose="02020603050405020304" pitchFamily="18" charset="0"/>
                <a:cs typeface="Times New Roman" panose="02020603050405020304" pitchFamily="18" charset="0"/>
              </a:rPr>
              <a:t>Циран</a:t>
            </a:r>
            <a:r>
              <a:rPr lang="ru-RU" sz="2800" b="0" i="0" dirty="0" smtClean="0">
                <a:solidFill>
                  <a:srgbClr val="202124"/>
                </a:solidFill>
                <a:effectLst/>
                <a:latin typeface="Times New Roman" panose="02020603050405020304" pitchFamily="18" charset="0"/>
                <a:cs typeface="Times New Roman" panose="02020603050405020304" pitchFamily="18" charset="0"/>
              </a:rPr>
              <a:t>) Абрикос или “армянский фрукт” (</a:t>
            </a:r>
            <a:r>
              <a:rPr lang="ru-RU" sz="2800" b="0" i="0" dirty="0" err="1" smtClean="0">
                <a:solidFill>
                  <a:srgbClr val="202124"/>
                </a:solidFill>
                <a:effectLst/>
                <a:latin typeface="Times New Roman" panose="02020603050405020304" pitchFamily="18" charset="0"/>
                <a:cs typeface="Times New Roman" panose="02020603050405020304" pitchFamily="18" charset="0"/>
              </a:rPr>
              <a:t>prunus</a:t>
            </a:r>
            <a:r>
              <a:rPr lang="ru-RU" sz="2800" b="0" i="0" dirty="0" smtClean="0">
                <a:solidFill>
                  <a:srgbClr val="202124"/>
                </a:solidFill>
                <a:effectLst/>
                <a:latin typeface="Times New Roman" panose="02020603050405020304" pitchFamily="18" charset="0"/>
                <a:cs typeface="Times New Roman" panose="02020603050405020304" pitchFamily="18" charset="0"/>
              </a:rPr>
              <a:t> </a:t>
            </a:r>
            <a:r>
              <a:rPr lang="ru-RU" sz="2800" b="0" i="0" dirty="0" err="1" smtClean="0">
                <a:solidFill>
                  <a:srgbClr val="202124"/>
                </a:solidFill>
                <a:effectLst/>
                <a:latin typeface="Times New Roman" panose="02020603050405020304" pitchFamily="18" charset="0"/>
                <a:cs typeface="Times New Roman" panose="02020603050405020304" pitchFamily="18" charset="0"/>
              </a:rPr>
              <a:t>armeniaca</a:t>
            </a:r>
            <a:r>
              <a:rPr lang="ru-RU" sz="2800" b="0" i="0" dirty="0" smtClean="0">
                <a:solidFill>
                  <a:srgbClr val="202124"/>
                </a:solidFill>
                <a:effectLst/>
                <a:latin typeface="Times New Roman" panose="02020603050405020304" pitchFamily="18" charset="0"/>
                <a:cs typeface="Times New Roman" panose="02020603050405020304" pitchFamily="18" charset="0"/>
              </a:rPr>
              <a:t> на латыни) является одним из символов </a:t>
            </a:r>
            <a:r>
              <a:rPr lang="ru-RU" sz="2800" b="1" i="0" dirty="0" smtClean="0">
                <a:solidFill>
                  <a:srgbClr val="202124"/>
                </a:solidFill>
                <a:effectLst/>
                <a:latin typeface="Times New Roman" panose="02020603050405020304" pitchFamily="18" charset="0"/>
                <a:cs typeface="Times New Roman" panose="02020603050405020304" pitchFamily="18" charset="0"/>
              </a:rPr>
              <a:t>Армении</a:t>
            </a:r>
            <a:r>
              <a:rPr lang="ru-RU" sz="2800" b="0" i="0" dirty="0" smtClean="0">
                <a:solidFill>
                  <a:srgbClr val="202124"/>
                </a:solidFill>
                <a:effectLst/>
                <a:latin typeface="Times New Roman" panose="02020603050405020304" pitchFamily="18" charset="0"/>
                <a:cs typeface="Times New Roman" panose="02020603050405020304" pitchFamily="18" charset="0"/>
              </a:rPr>
              <a:t>. ...</a:t>
            </a:r>
          </a:p>
          <a:p>
            <a:pPr>
              <a:buFont typeface="Arial" panose="020B0604020202020204" pitchFamily="34" charset="0"/>
              <a:buChar char="•"/>
            </a:pPr>
            <a:r>
              <a:rPr lang="ru-RU" sz="2800" b="0" i="0" dirty="0" smtClean="0">
                <a:solidFill>
                  <a:srgbClr val="202124"/>
                </a:solidFill>
                <a:effectLst/>
                <a:latin typeface="Times New Roman" panose="02020603050405020304" pitchFamily="18" charset="0"/>
                <a:cs typeface="Times New Roman" panose="02020603050405020304" pitchFamily="18" charset="0"/>
              </a:rPr>
              <a:t>Гранат (</a:t>
            </a:r>
            <a:r>
              <a:rPr lang="ru-RU" sz="2800" b="0" i="0" dirty="0" err="1" smtClean="0">
                <a:solidFill>
                  <a:srgbClr val="202124"/>
                </a:solidFill>
                <a:effectLst/>
                <a:latin typeface="Times New Roman" panose="02020603050405020304" pitchFamily="18" charset="0"/>
                <a:cs typeface="Times New Roman" panose="02020603050405020304" pitchFamily="18" charset="0"/>
              </a:rPr>
              <a:t>Нур</a:t>
            </a:r>
            <a:r>
              <a:rPr lang="ru-RU" sz="2800" b="0" i="0" dirty="0" smtClean="0">
                <a:solidFill>
                  <a:srgbClr val="202124"/>
                </a:solidFill>
                <a:effectLst/>
                <a:latin typeface="Times New Roman" panose="02020603050405020304" pitchFamily="18" charset="0"/>
                <a:cs typeface="Times New Roman" panose="02020603050405020304" pitchFamily="18" charset="0"/>
              </a:rPr>
              <a:t>) Название «гранат» переводится с латинского как «зернистый». ...</a:t>
            </a:r>
          </a:p>
          <a:p>
            <a:pPr>
              <a:buFont typeface="Arial" panose="020B0604020202020204" pitchFamily="34" charset="0"/>
              <a:buChar char="•"/>
            </a:pPr>
            <a:r>
              <a:rPr lang="ru-RU" sz="2800" b="0" i="0" dirty="0" smtClean="0">
                <a:solidFill>
                  <a:srgbClr val="202124"/>
                </a:solidFill>
                <a:effectLst/>
                <a:latin typeface="Times New Roman" panose="02020603050405020304" pitchFamily="18" charset="0"/>
                <a:cs typeface="Times New Roman" panose="02020603050405020304" pitchFamily="18" charset="0"/>
              </a:rPr>
              <a:t>Персик (</a:t>
            </a:r>
            <a:r>
              <a:rPr lang="ru-RU" sz="2800" b="0" i="0" dirty="0" err="1" smtClean="0">
                <a:solidFill>
                  <a:srgbClr val="202124"/>
                </a:solidFill>
                <a:effectLst/>
                <a:latin typeface="Times New Roman" panose="02020603050405020304" pitchFamily="18" charset="0"/>
                <a:cs typeface="Times New Roman" panose="02020603050405020304" pitchFamily="18" charset="0"/>
              </a:rPr>
              <a:t>дехц</a:t>
            </a:r>
            <a:r>
              <a:rPr lang="ru-RU" sz="2800" b="0" i="0" dirty="0" smtClean="0">
                <a:solidFill>
                  <a:srgbClr val="202124"/>
                </a:solidFill>
                <a:effectLst/>
                <a:latin typeface="Times New Roman" panose="02020603050405020304" pitchFamily="18" charset="0"/>
                <a:cs typeface="Times New Roman" panose="02020603050405020304" pitchFamily="18" charset="0"/>
              </a:rPr>
              <a:t>) Персик – один из наиболее популярных </a:t>
            </a:r>
            <a:r>
              <a:rPr lang="ru-RU" sz="2800" b="1" i="0" dirty="0" smtClean="0">
                <a:solidFill>
                  <a:srgbClr val="202124"/>
                </a:solidFill>
                <a:effectLst/>
                <a:latin typeface="Times New Roman" panose="02020603050405020304" pitchFamily="18" charset="0"/>
                <a:cs typeface="Times New Roman" panose="02020603050405020304" pitchFamily="18" charset="0"/>
              </a:rPr>
              <a:t>фруктов</a:t>
            </a:r>
            <a:r>
              <a:rPr lang="ru-RU" sz="2800" b="0" i="0" dirty="0" smtClean="0">
                <a:solidFill>
                  <a:srgbClr val="202124"/>
                </a:solidFill>
                <a:effectLst/>
                <a:latin typeface="Times New Roman" panose="02020603050405020304" pitchFamily="18" charset="0"/>
                <a:cs typeface="Times New Roman" panose="02020603050405020304" pitchFamily="18" charset="0"/>
              </a:rPr>
              <a:t> во всем мире.</a:t>
            </a:r>
          </a:p>
          <a:p>
            <a:pPr>
              <a:buFont typeface="Arial" panose="020B0604020202020204" pitchFamily="34" charset="0"/>
              <a:buChar char="•"/>
            </a:pPr>
            <a:r>
              <a:rPr lang="ru-RU" sz="2800" b="0" i="0" dirty="0" smtClean="0">
                <a:solidFill>
                  <a:srgbClr val="202124"/>
                </a:solidFill>
                <a:effectLst/>
                <a:latin typeface="Times New Roman" panose="02020603050405020304" pitchFamily="18" charset="0"/>
                <a:cs typeface="Times New Roman" panose="02020603050405020304" pitchFamily="18" charset="0"/>
              </a:rPr>
              <a:t>Инжир (туз) Инжир можно употреблять в свежем или сушеном виде.</a:t>
            </a:r>
            <a:endParaRPr lang="ru-RU" sz="2800" b="0" i="0" dirty="0">
              <a:solidFill>
                <a:srgbClr val="202124"/>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457836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69817" y="182880"/>
            <a:ext cx="11821886" cy="6505303"/>
          </a:xfrm>
        </p:spPr>
        <p:txBody>
          <a:bodyPr/>
          <a:lstStyle/>
          <a:p>
            <a:r>
              <a:rPr lang="ru-RU" dirty="0" smtClean="0"/>
              <a:t>В нашей группе «Звездочки» была проведена следующая работа с детьми:</a:t>
            </a:r>
          </a:p>
          <a:p>
            <a:r>
              <a:rPr lang="ru-RU" dirty="0" smtClean="0"/>
              <a:t>Из </a:t>
            </a:r>
            <a:r>
              <a:rPr lang="ru-RU" dirty="0" err="1" smtClean="0"/>
              <a:t>паралона</a:t>
            </a:r>
            <a:r>
              <a:rPr lang="ru-RU" dirty="0" smtClean="0"/>
              <a:t> вырезали фигуры шашлыка, </a:t>
            </a:r>
            <a:r>
              <a:rPr lang="ru-RU" dirty="0" err="1" smtClean="0"/>
              <a:t>лука,грибов</a:t>
            </a:r>
            <a:r>
              <a:rPr lang="ru-RU" dirty="0" smtClean="0"/>
              <a:t>. Затем их разукрасили гуашью.</a:t>
            </a:r>
          </a:p>
          <a:p>
            <a:r>
              <a:rPr lang="ru-RU" dirty="0" smtClean="0"/>
              <a:t>Из соленого теста вылепили </a:t>
            </a:r>
            <a:r>
              <a:rPr lang="ru-RU" dirty="0" err="1" smtClean="0"/>
              <a:t>хачапури</a:t>
            </a:r>
            <a:r>
              <a:rPr lang="ru-RU" dirty="0" smtClean="0"/>
              <a:t>, фрукты, посуду и также разукрасили. </a:t>
            </a:r>
          </a:p>
          <a:p>
            <a:r>
              <a:rPr lang="ru-RU" dirty="0" smtClean="0"/>
              <a:t>Проведена беседа с детьми о культуре, обычаях, костюмах, еде, традициях, истории Армении</a:t>
            </a:r>
            <a:r>
              <a:rPr lang="ru-RU" dirty="0" smtClean="0"/>
              <a:t>.</a:t>
            </a:r>
          </a:p>
          <a:p>
            <a:r>
              <a:rPr lang="ru-RU" dirty="0" smtClean="0"/>
              <a:t>А также </a:t>
            </a:r>
            <a:r>
              <a:rPr lang="ru-RU" dirty="0" smtClean="0"/>
              <a:t>напечатали книгу «Все об Армении» которую мы с детьми периодически просматриваем, читаем с детьми.</a:t>
            </a:r>
            <a:endParaRPr lang="ru-RU" dirty="0" smtClean="0"/>
          </a:p>
          <a:p>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27570" y="3853542"/>
            <a:ext cx="2106386" cy="280851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2955665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22047047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86074572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220</Words>
  <Application>Microsoft Office PowerPoint</Application>
  <PresentationFormat>Произвольный</PresentationFormat>
  <Paragraphs>27</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  МБДОУ Д/С№19    Воспитатель Артушевская М.В. Добро пожаловать в  солнечную Армению!</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                     Армянские игры.</vt:lpstr>
      <vt:lpstr>Слайд 17</vt:lpstr>
      <vt:lpstr>Слайд 18</vt:lpstr>
      <vt:lpstr>Слайд 19</vt:lpstr>
      <vt:lpstr>Слайд 20</vt:lpstr>
      <vt:lpstr>Слайд 21</vt:lpstr>
      <vt:lpstr>Слайд 22</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Добро пожаловать в солнечную Армению!</dc:title>
  <dc:creator>Михаил</dc:creator>
  <cp:lastModifiedBy>DS19</cp:lastModifiedBy>
  <cp:revision>14</cp:revision>
  <dcterms:created xsi:type="dcterms:W3CDTF">2021-03-10T18:49:17Z</dcterms:created>
  <dcterms:modified xsi:type="dcterms:W3CDTF">2022-11-17T06:59:28Z</dcterms:modified>
</cp:coreProperties>
</file>