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62" d="100"/>
          <a:sy n="62" d="100"/>
        </p:scale>
        <p:origin x="9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DE18E3-114B-4296-82CD-A5523383DA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0B89FA4-9F13-4F56-9D68-8D63818763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E0ED74-2DD7-40F9-896C-BF66B0B8B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9336-B75E-4F50-A281-1E68C4A87E1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8332C1-2B41-429E-AD5B-9589D67CD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AFFDCF-41C0-4491-B410-DB7AC2874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F710-0C8C-4B20-B4DF-C53351338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631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ECAC73-A4FD-4A62-954F-0E6AFAD60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B578E6-6D66-47CC-A0C3-CF5ACDAA9F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E0C5AD-3818-41BD-8F37-147C811B6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9336-B75E-4F50-A281-1E68C4A87E1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414931-61BD-46C5-AFE7-BCAB60BD2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ADFCE4-FC11-407F-BE80-281EB1568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F710-0C8C-4B20-B4DF-C53351338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732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16E412C-2E44-482E-9AFE-C1465CAC12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B636CCC-E1FB-4235-9667-A60EA8A9EE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B3F797-2211-4730-BF9D-805085868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9336-B75E-4F50-A281-1E68C4A87E1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A753CE-CCF8-426A-BEA7-323D4B91C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22D12E-FA4D-46CB-861E-718EDCEB3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F710-0C8C-4B20-B4DF-C53351338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697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A4C221-61DF-4D77-B11D-4CDD423AB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36CC07-CFCB-404C-A99B-845D0C323B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B2E9DD-C646-4304-AC9B-EC0203C06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9336-B75E-4F50-A281-1E68C4A87E1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D5FF7F-CB18-4539-8F84-610D21C55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4AF0D3-1D29-486F-AB6B-9C71EA21E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F710-0C8C-4B20-B4DF-C53351338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072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EA0A3B-889F-4814-ABDD-3FF962629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B61078C-639D-4BFC-871F-76340285F9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940371-9F8C-412F-8F04-7A01EEA3C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9336-B75E-4F50-A281-1E68C4A87E1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EAADF8-81E6-4DD5-81F8-A41CB3D15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80E7CE-4805-44F3-92DE-F98BC9294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F710-0C8C-4B20-B4DF-C53351338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159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63B329-323D-49D9-91F5-03B006FD6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C962B4-EA26-402A-9B14-4E81D9187C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D01F74-FD2F-4D80-AA7C-89AB78A5FB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240AE43-13AE-46B7-B408-A8CE3AAC5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9336-B75E-4F50-A281-1E68C4A87E1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9C9D0B-B02E-4AC2-8F05-5A0C1FFE0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04EAE7C-DBA9-4BC4-8955-D5234302B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F710-0C8C-4B20-B4DF-C53351338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700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DE802E-02C4-42FD-B94C-EB8889AFF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2D83773-F27C-45E9-909F-DCDFB07AB1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44FA52-4D4F-4E63-9C2C-7D4CCE68B3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327379F-0E7D-46A9-A1F9-E31BA07A2F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EE645AD-A295-40EF-B2CF-8AE89987BC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8DBEA84-7A0C-4951-865B-3E0ECE1CE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9336-B75E-4F50-A281-1E68C4A87E1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26F3789-4FA7-4E5D-B13F-4A1B179E1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CD9C251-B4D4-44E7-9451-0C01E4B93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F710-0C8C-4B20-B4DF-C53351338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304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F1858D-E67A-42F1-BF55-9D4C6A69F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AD8F461-F61D-4B0E-8D8C-6CEA675C9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9336-B75E-4F50-A281-1E68C4A87E1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B74D1EB-5534-430B-AC71-D014F9B03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AF0FF4D-DD4E-4316-8F0F-97A59D4FC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F710-0C8C-4B20-B4DF-C53351338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23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34987D8-066F-43B1-94AB-BB12B087E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9336-B75E-4F50-A281-1E68C4A87E1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523B11D-FFE9-4A6B-87CF-11290AC37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792B4F6-4FFA-448D-8D11-B454311A0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F710-0C8C-4B20-B4DF-C53351338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360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9049DE-EB08-4942-B2D4-28C931A23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F460D1-5B8C-4C90-8ABA-577887514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AD3D9C-AE57-402A-B9BB-A4295DDA37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7EE42DF-9C58-4DA2-B9EE-731254E56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9336-B75E-4F50-A281-1E68C4A87E1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13F15C6-4EDD-4C63-AB55-ADB5E1533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BCCFF7E-A022-4505-ACBD-A52AFAA1C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F710-0C8C-4B20-B4DF-C53351338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329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6D1EA5-3082-484D-9D48-68A3BC5CE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FD0FE75-4147-4DBB-A3B9-972E8C619F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D76D9D0-380C-4B90-8EDE-EC1D7A86FB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087B39C-D3B8-4F9B-B0C6-7E38D2959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9336-B75E-4F50-A281-1E68C4A87E1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5DA233A-5EFF-428A-8B7A-0C08C9767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D8A135-CF6D-4108-9497-CEDD0C9F2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F710-0C8C-4B20-B4DF-C53351338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213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90C3FB-5AC9-4E83-A75A-D24FE1EB3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FA713CB-7100-4FA7-A246-F81FE93E7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E80537-1107-40AD-A992-AEF1D5E8ED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09336-B75E-4F50-A281-1E68C4A87E1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D0106E-4D38-44A8-9AA8-EA4C2D996B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90AD11-F365-40AF-9168-2134347A16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7F710-0C8C-4B20-B4DF-C53351338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86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A25416-A9E6-463B-AFFF-796E13CFA5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Полезное в </a:t>
            </a:r>
            <a:r>
              <a:rPr lang="en-US" dirty="0"/>
              <a:t>Excel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248CE7E-C620-48C7-A4F2-AA99C6FD62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313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D5FCB7-0B3B-40C1-A180-686D227ED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Автоподбор</a:t>
            </a:r>
            <a:r>
              <a:rPr lang="ru-RU" dirty="0"/>
              <a:t> ширины столбца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B5EC3E-C1F8-4072-A7BF-97E54E1E13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Если в столбце не видна вся информация, выделяем его и щелкаем 2 раза  ЛПМ на правую границу столбца </a:t>
            </a:r>
          </a:p>
          <a:p>
            <a:endParaRPr lang="ru-RU" dirty="0"/>
          </a:p>
          <a:p>
            <a:r>
              <a:rPr lang="ru-RU" dirty="0"/>
              <a:t>                                                       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B6F3B6-1659-4167-A2B9-68449E305F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31" t="24640" r="63423" b="32710"/>
          <a:stretch/>
        </p:blipFill>
        <p:spPr>
          <a:xfrm>
            <a:off x="2138287" y="3013051"/>
            <a:ext cx="3151163" cy="2923516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E2FDECDA-71C6-470D-9E39-1EB9D74CD207}"/>
              </a:ext>
            </a:extLst>
          </p:cNvPr>
          <p:cNvCxnSpPr>
            <a:cxnSpLocks/>
          </p:cNvCxnSpPr>
          <p:nvPr/>
        </p:nvCxnSpPr>
        <p:spPr>
          <a:xfrm flipH="1">
            <a:off x="4171950" y="2562225"/>
            <a:ext cx="4543425" cy="6000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290C587-6FCD-474A-A108-FE6E81F27E21}"/>
              </a:ext>
            </a:extLst>
          </p:cNvPr>
          <p:cNvSpPr txBox="1"/>
          <p:nvPr/>
        </p:nvSpPr>
        <p:spPr>
          <a:xfrm>
            <a:off x="7200900" y="3162300"/>
            <a:ext cx="4635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Если не видны данные в нескольких столбцах, выделяем   протяжкой мыши столбцы (в заголовках на сером поле с буквами) и щелкаем ЛКМ на границу любого столбца</a:t>
            </a:r>
          </a:p>
        </p:txBody>
      </p:sp>
    </p:spTree>
    <p:extLst>
      <p:ext uri="{BB962C8B-B14F-4D97-AF65-F5344CB8AC3E}">
        <p14:creationId xmlns:p14="http://schemas.microsoft.com/office/powerpoint/2010/main" val="1155826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02C2F4-5DA6-4B17-B85B-6C2D535BF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883" y="-113177"/>
            <a:ext cx="10515600" cy="1325563"/>
          </a:xfrm>
        </p:spPr>
        <p:txBody>
          <a:bodyPr/>
          <a:lstStyle/>
          <a:p>
            <a:r>
              <a:rPr lang="ru-RU" dirty="0"/>
              <a:t>Инструмент «Умная таблица»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B92066-AA41-4743-B137-CBDB36ACF5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08892"/>
            <a:ext cx="10515600" cy="983686"/>
          </a:xfrm>
        </p:spPr>
        <p:txBody>
          <a:bodyPr/>
          <a:lstStyle/>
          <a:p>
            <a:r>
              <a:rPr lang="ru-RU" dirty="0"/>
              <a:t>Выбираем любую ячейку  в таблице на вкладке «Главная» выбираем «Форматировать как таблицу», выбираем любой цвет.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663240-417C-4BE9-9BF2-28595A94D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0" t="5302" r="8270" b="16701"/>
          <a:stretch/>
        </p:blipFill>
        <p:spPr>
          <a:xfrm>
            <a:off x="281354" y="1825626"/>
            <a:ext cx="6555545" cy="3239797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E5296B52-00D9-4FB0-94A3-07A57209F2FE}"/>
              </a:ext>
            </a:extLst>
          </p:cNvPr>
          <p:cNvSpPr txBox="1">
            <a:spLocks/>
          </p:cNvSpPr>
          <p:nvPr/>
        </p:nvSpPr>
        <p:spPr>
          <a:xfrm>
            <a:off x="8468750" y="1927274"/>
            <a:ext cx="3441895" cy="3770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Выбираем любой формат таблицы. После чего в нашей таблице появляются стрелочки на заголовках</a:t>
            </a:r>
          </a:p>
        </p:txBody>
      </p:sp>
    </p:spTree>
    <p:extLst>
      <p:ext uri="{BB962C8B-B14F-4D97-AF65-F5344CB8AC3E}">
        <p14:creationId xmlns:p14="http://schemas.microsoft.com/office/powerpoint/2010/main" val="2964103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4CFE96E-F92E-43DC-B1AC-3392B2900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14" y="103296"/>
            <a:ext cx="11759418" cy="4351338"/>
          </a:xfrm>
        </p:spPr>
        <p:txBody>
          <a:bodyPr/>
          <a:lstStyle/>
          <a:p>
            <a:r>
              <a:rPr lang="ru-RU" dirty="0"/>
              <a:t>После этого в режиме «Конструктор» можно работать с таблицей (предварительно встав на любую ячейку в ней). Мы можем добавить строку   итогов внизу таблицы. В данной строке мы можем выбрать любой пункт из списка, который нам предлагается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8FFCB9-6DE9-4808-B6BE-3EEE8C0B9E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5" r="7807" b="17934"/>
          <a:stretch/>
        </p:blipFill>
        <p:spPr>
          <a:xfrm>
            <a:off x="113714" y="2278965"/>
            <a:ext cx="9060392" cy="4535867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466508AA-AD46-402A-A628-52E7F5C6AF18}"/>
              </a:ext>
            </a:extLst>
          </p:cNvPr>
          <p:cNvCxnSpPr/>
          <p:nvPr/>
        </p:nvCxnSpPr>
        <p:spPr>
          <a:xfrm>
            <a:off x="2264898" y="1237957"/>
            <a:ext cx="2011680" cy="17725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E6864E88-79F4-44E3-97FB-56B366B9A26B}"/>
              </a:ext>
            </a:extLst>
          </p:cNvPr>
          <p:cNvCxnSpPr>
            <a:cxnSpLocks/>
          </p:cNvCxnSpPr>
          <p:nvPr/>
        </p:nvCxnSpPr>
        <p:spPr>
          <a:xfrm flipH="1">
            <a:off x="1631852" y="1237957"/>
            <a:ext cx="633046" cy="4088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DA8CB72A-0E30-45C5-B988-60C458D46305}"/>
              </a:ext>
            </a:extLst>
          </p:cNvPr>
          <p:cNvCxnSpPr/>
          <p:nvPr/>
        </p:nvCxnSpPr>
        <p:spPr>
          <a:xfrm flipH="1">
            <a:off x="3699803" y="1531791"/>
            <a:ext cx="3263705" cy="40575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6726B20-D91F-4890-A55C-F8ACCBFD51E7}"/>
              </a:ext>
            </a:extLst>
          </p:cNvPr>
          <p:cNvSpPr txBox="1"/>
          <p:nvPr/>
        </p:nvSpPr>
        <p:spPr>
          <a:xfrm>
            <a:off x="9467557" y="1786597"/>
            <a:ext cx="26107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Можем дать имя таблице, можем дальше продолжать таблицу и она уже будет такого стиля, который мы ей задали</a:t>
            </a:r>
          </a:p>
        </p:txBody>
      </p:sp>
    </p:spTree>
    <p:extLst>
      <p:ext uri="{BB962C8B-B14F-4D97-AF65-F5344CB8AC3E}">
        <p14:creationId xmlns:p14="http://schemas.microsoft.com/office/powerpoint/2010/main" val="1068186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3C6958-5BDD-4A8F-A900-5B9AB78D0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5207"/>
          </a:xfrm>
        </p:spPr>
        <p:txBody>
          <a:bodyPr>
            <a:normAutofit fontScale="90000"/>
          </a:bodyPr>
          <a:lstStyle/>
          <a:p>
            <a:r>
              <a:rPr lang="ru-RU" dirty="0"/>
              <a:t>Сцепить/расцепить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1C7AF3-4EAE-485D-A522-53EEEACF7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5077"/>
            <a:ext cx="10515600" cy="900331"/>
          </a:xfrm>
        </p:spPr>
        <p:txBody>
          <a:bodyPr/>
          <a:lstStyle/>
          <a:p>
            <a:r>
              <a:rPr lang="ru-RU" dirty="0"/>
              <a:t>Если наши данные в разных ячейках, а нам нужно их внести в одну, то это можно сделать с помощью </a:t>
            </a:r>
            <a:r>
              <a:rPr lang="en-US" dirty="0"/>
              <a:t>&amp;</a:t>
            </a:r>
            <a:r>
              <a:rPr lang="ru-RU" dirty="0"/>
              <a:t>.     Пример:</a:t>
            </a:r>
            <a:endParaRPr lang="en-US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3973C4-6AE4-4A5F-BB86-04EA5110DF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307" t="53950" r="35731" b="31273"/>
          <a:stretch/>
        </p:blipFill>
        <p:spPr>
          <a:xfrm>
            <a:off x="838200" y="1955408"/>
            <a:ext cx="4628271" cy="1012875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51517E30-8A60-45B3-989A-B8830ADA722D}"/>
              </a:ext>
            </a:extLst>
          </p:cNvPr>
          <p:cNvSpPr txBox="1">
            <a:spLocks/>
          </p:cNvSpPr>
          <p:nvPr/>
        </p:nvSpPr>
        <p:spPr>
          <a:xfrm>
            <a:off x="627185" y="2855739"/>
            <a:ext cx="10515600" cy="90033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Ставим курсор на ячейку, в которой будет результат, нажимаем знак «=», выделяем первую ячейку, нажимаем «</a:t>
            </a:r>
            <a:r>
              <a:rPr lang="en-US" dirty="0"/>
              <a:t>&amp;</a:t>
            </a:r>
            <a:r>
              <a:rPr lang="ru-RU" dirty="0"/>
              <a:t>», выделяем вторую ячейку, нажимаем «</a:t>
            </a:r>
            <a:r>
              <a:rPr lang="en-US" dirty="0"/>
              <a:t>&amp;</a:t>
            </a:r>
            <a:r>
              <a:rPr lang="ru-RU" dirty="0"/>
              <a:t>», выделяем следующую ячейку и нажимаем </a:t>
            </a:r>
            <a:r>
              <a:rPr lang="en-US" dirty="0"/>
              <a:t>Enter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5977703-F767-4B81-8CDE-71C53B5DBD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346" t="57029" r="35616" b="33735"/>
          <a:stretch/>
        </p:blipFill>
        <p:spPr>
          <a:xfrm>
            <a:off x="838200" y="3756070"/>
            <a:ext cx="4881490" cy="633051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4DA726B7-31CB-42B9-B052-A2AD5B18CE97}"/>
              </a:ext>
            </a:extLst>
          </p:cNvPr>
          <p:cNvSpPr txBox="1">
            <a:spLocks/>
          </p:cNvSpPr>
          <p:nvPr/>
        </p:nvSpPr>
        <p:spPr>
          <a:xfrm>
            <a:off x="579121" y="4473524"/>
            <a:ext cx="10515600" cy="900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Чтобы слова печатались с пробелом, формула должна выглядеть так:</a:t>
            </a:r>
            <a:endParaRPr lang="en-US" dirty="0"/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BA7C913-62F4-4357-97B8-C5493CA741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039" t="21628" r="50000" b="59594"/>
          <a:stretch/>
        </p:blipFill>
        <p:spPr>
          <a:xfrm>
            <a:off x="2180491" y="4881862"/>
            <a:ext cx="6414869" cy="1694781"/>
          </a:xfrm>
          <a:prstGeom prst="rect">
            <a:avLst/>
          </a:prstGeom>
        </p:spPr>
      </p:pic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B0B7D421-CFD5-410E-833C-48DF90D13974}"/>
              </a:ext>
            </a:extLst>
          </p:cNvPr>
          <p:cNvCxnSpPr/>
          <p:nvPr/>
        </p:nvCxnSpPr>
        <p:spPr>
          <a:xfrm flipV="1">
            <a:off x="1069145" y="5134708"/>
            <a:ext cx="2644726" cy="239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1639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D88C4-1C2E-47CB-9EB7-01D8D69E2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Чтобы разбить данные нужно сохранить надпись как значение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42F9C6-6027-47EB-89B8-361825227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Выделяем надпись, копируем ее и вставляем, как значения (ПКМ)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89D403-A8AF-4564-981A-76829C5846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461" t="30349" r="45654" b="61236"/>
          <a:stretch/>
        </p:blipFill>
        <p:spPr>
          <a:xfrm>
            <a:off x="1055076" y="2475913"/>
            <a:ext cx="2180493" cy="57677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631A2E1-0537-4C98-85DB-9343828F63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692" t="26609" r="35385" b="18548"/>
          <a:stretch/>
        </p:blipFill>
        <p:spPr>
          <a:xfrm>
            <a:off x="3423138" y="2417714"/>
            <a:ext cx="2672862" cy="3759249"/>
          </a:xfrm>
          <a:prstGeom prst="rect">
            <a:avLst/>
          </a:prstGeom>
        </p:spPr>
      </p:pic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2FC35D8E-DE3D-4F51-B94D-67F48DB7802B}"/>
              </a:ext>
            </a:extLst>
          </p:cNvPr>
          <p:cNvCxnSpPr>
            <a:cxnSpLocks/>
          </p:cNvCxnSpPr>
          <p:nvPr/>
        </p:nvCxnSpPr>
        <p:spPr>
          <a:xfrm flipH="1">
            <a:off x="4093698" y="2282777"/>
            <a:ext cx="5556739" cy="11462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18893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519F3F-6CE5-419F-9492-560B7A4B8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3700"/>
          </a:xfrm>
        </p:spPr>
        <p:txBody>
          <a:bodyPr/>
          <a:lstStyle/>
          <a:p>
            <a:r>
              <a:rPr lang="ru-RU" dirty="0"/>
              <a:t>Переходим во вкладку «Данные»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CBC9C1-8DC1-49C3-BB76-734C51C4DF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59482" y="1825625"/>
            <a:ext cx="2594317" cy="4351338"/>
          </a:xfrm>
        </p:spPr>
        <p:txBody>
          <a:bodyPr/>
          <a:lstStyle/>
          <a:p>
            <a:r>
              <a:rPr lang="ru-RU" dirty="0"/>
              <a:t>Выбираем «Текст по столбцам»</a:t>
            </a:r>
          </a:p>
          <a:p>
            <a:r>
              <a:rPr lang="ru-RU" dirty="0"/>
              <a:t>В открывшемся окне выбираем «с разделителями», «Далее»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83AA2A-1799-4908-AD4C-EA0EDFBF47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577" b="22037"/>
          <a:stretch/>
        </p:blipFill>
        <p:spPr>
          <a:xfrm>
            <a:off x="295421" y="1148825"/>
            <a:ext cx="8464062" cy="5344050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1C6DE2A0-5D5C-4A6C-904A-15B2894D3A4D}"/>
              </a:ext>
            </a:extLst>
          </p:cNvPr>
          <p:cNvCxnSpPr>
            <a:cxnSpLocks/>
          </p:cNvCxnSpPr>
          <p:nvPr/>
        </p:nvCxnSpPr>
        <p:spPr>
          <a:xfrm flipH="1" flipV="1">
            <a:off x="5613010" y="2321170"/>
            <a:ext cx="4557932" cy="7836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3451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05857D-D2DE-43BE-ACA8-CC8ADD9E8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9274" y="365125"/>
            <a:ext cx="4854526" cy="1325563"/>
          </a:xfrm>
        </p:spPr>
        <p:txBody>
          <a:bodyPr/>
          <a:lstStyle/>
          <a:p>
            <a:r>
              <a:rPr lang="ru-RU" dirty="0"/>
              <a:t>Указываем, какой разделитель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227409-CFBC-474C-BD87-DE1201E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2160" y="3853232"/>
            <a:ext cx="4488766" cy="1321008"/>
          </a:xfrm>
        </p:spPr>
        <p:txBody>
          <a:bodyPr/>
          <a:lstStyle/>
          <a:p>
            <a:r>
              <a:rPr lang="ru-RU" dirty="0"/>
              <a:t>Указываем формат для каждого столбца и нажимаем «Готово»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546FE2-F2C7-4B83-A934-D50BD7A960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346" t="21524" r="6875" b="22653"/>
          <a:stretch/>
        </p:blipFill>
        <p:spPr>
          <a:xfrm>
            <a:off x="393896" y="174882"/>
            <a:ext cx="5992836" cy="331255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F8D018-A7D0-4BBF-A620-DFADC6EDC3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427" t="18832" r="6866" b="20088"/>
          <a:stretch/>
        </p:blipFill>
        <p:spPr>
          <a:xfrm>
            <a:off x="281354" y="3487433"/>
            <a:ext cx="5570806" cy="337361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F242DA-017A-4F77-A771-CA79E24851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846" t="29977" r="37116" b="58363"/>
          <a:stretch/>
        </p:blipFill>
        <p:spPr>
          <a:xfrm>
            <a:off x="6499274" y="5218388"/>
            <a:ext cx="3418449" cy="79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150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63F6CF-E289-4281-8A82-2C6EEEB90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101" y="-204805"/>
            <a:ext cx="10515600" cy="1325563"/>
          </a:xfrm>
        </p:spPr>
        <p:txBody>
          <a:bodyPr/>
          <a:lstStyle/>
          <a:p>
            <a:r>
              <a:rPr lang="ru-RU" dirty="0"/>
              <a:t>Формат даты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8E1FC7-7388-4C2F-9057-6D896307C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643" y="876409"/>
            <a:ext cx="10515600" cy="46740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Можно настроить формат даты с днями неделями, для этого: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4526A5-E279-427B-8BB1-AD780EC146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16" t="48204" r="61000" b="33735"/>
          <a:stretch/>
        </p:blipFill>
        <p:spPr>
          <a:xfrm>
            <a:off x="402101" y="1458236"/>
            <a:ext cx="1814732" cy="1237958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DC0FAAE8-FE77-4126-8A35-B9A705C24735}"/>
              </a:ext>
            </a:extLst>
          </p:cNvPr>
          <p:cNvSpPr txBox="1">
            <a:spLocks/>
          </p:cNvSpPr>
          <p:nvPr/>
        </p:nvSpPr>
        <p:spPr>
          <a:xfrm>
            <a:off x="2498188" y="1609806"/>
            <a:ext cx="8419513" cy="46740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Выделяем ячейки с датами и ПКМ отрываем формат ячеек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166908D-9C0B-4907-B21C-29D37C8372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730" t="17830" r="39193" b="36609"/>
          <a:stretch/>
        </p:blipFill>
        <p:spPr>
          <a:xfrm>
            <a:off x="402101" y="2962182"/>
            <a:ext cx="2813539" cy="3123029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E2918241-B0E9-418D-B879-F3B903E7CEF7}"/>
              </a:ext>
            </a:extLst>
          </p:cNvPr>
          <p:cNvSpPr txBox="1">
            <a:spLocks/>
          </p:cNvSpPr>
          <p:nvPr/>
        </p:nvSpPr>
        <p:spPr>
          <a:xfrm>
            <a:off x="3215640" y="2702283"/>
            <a:ext cx="8419513" cy="72671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Выбираем «Все форматы» и из предложенного списка выбираем из списка ДД.ММ.ГГГГ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5489A168-1C3A-4323-857B-6BF702A80399}"/>
              </a:ext>
            </a:extLst>
          </p:cNvPr>
          <p:cNvCxnSpPr/>
          <p:nvPr/>
        </p:nvCxnSpPr>
        <p:spPr>
          <a:xfrm flipH="1">
            <a:off x="2377440" y="3429000"/>
            <a:ext cx="4797083" cy="16775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бъект 2">
            <a:extLst>
              <a:ext uri="{FF2B5EF4-FFF2-40B4-BE49-F238E27FC236}">
                <a16:creationId xmlns:a16="http://schemas.microsoft.com/office/drawing/2014/main" id="{DA8609FF-55C2-4506-A7CC-FDFA3971A7FE}"/>
              </a:ext>
            </a:extLst>
          </p:cNvPr>
          <p:cNvSpPr txBox="1">
            <a:spLocks/>
          </p:cNvSpPr>
          <p:nvPr/>
        </p:nvSpPr>
        <p:spPr>
          <a:xfrm>
            <a:off x="3370386" y="3690709"/>
            <a:ext cx="8419513" cy="72671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 строке «Тип» добавляем перед «ДД» еще 3 буквы «Д», после которых ставим точку.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1AD5BEB-CAA1-4CF3-9C8A-269E5F61BB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231" t="30279" r="37923" b="60691"/>
          <a:stretch/>
        </p:blipFill>
        <p:spPr>
          <a:xfrm>
            <a:off x="4775981" y="4561534"/>
            <a:ext cx="5353862" cy="1613494"/>
          </a:xfrm>
          <a:prstGeom prst="rect">
            <a:avLst/>
          </a:prstGeom>
        </p:spPr>
      </p:pic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D6699C8F-CD78-4B54-A0B1-B6229D6B1424}"/>
              </a:ext>
            </a:extLst>
          </p:cNvPr>
          <p:cNvCxnSpPr>
            <a:cxnSpLocks/>
          </p:cNvCxnSpPr>
          <p:nvPr/>
        </p:nvCxnSpPr>
        <p:spPr>
          <a:xfrm flipH="1">
            <a:off x="2630658" y="3938954"/>
            <a:ext cx="2630659" cy="32883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B4B9573E-A036-447D-878E-D4FADFA05366}"/>
              </a:ext>
            </a:extLst>
          </p:cNvPr>
          <p:cNvCxnSpPr>
            <a:cxnSpLocks/>
          </p:cNvCxnSpPr>
          <p:nvPr/>
        </p:nvCxnSpPr>
        <p:spPr>
          <a:xfrm flipH="1">
            <a:off x="6687428" y="3938954"/>
            <a:ext cx="4230273" cy="189433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Объект 2">
            <a:extLst>
              <a:ext uri="{FF2B5EF4-FFF2-40B4-BE49-F238E27FC236}">
                <a16:creationId xmlns:a16="http://schemas.microsoft.com/office/drawing/2014/main" id="{A68D6FFC-47A3-498A-A969-F0AC17F03376}"/>
              </a:ext>
            </a:extLst>
          </p:cNvPr>
          <p:cNvSpPr txBox="1">
            <a:spLocks/>
          </p:cNvSpPr>
          <p:nvPr/>
        </p:nvSpPr>
        <p:spPr>
          <a:xfrm>
            <a:off x="1575582" y="6175028"/>
            <a:ext cx="9808697" cy="72671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Мы увидим, что сверху нам будет показано, как это будет выглядеть в ячейке. Если не поставить точку </a:t>
            </a:r>
            <a:r>
              <a:rPr lang="ru-RU" dirty="0" err="1"/>
              <a:t>псле</a:t>
            </a:r>
            <a:r>
              <a:rPr lang="ru-RU" dirty="0"/>
              <a:t> трех «Д», день недели пропишется полностью</a:t>
            </a:r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12A841C5-812E-4307-8692-476C8E691444}"/>
              </a:ext>
            </a:extLst>
          </p:cNvPr>
          <p:cNvCxnSpPr>
            <a:cxnSpLocks/>
          </p:cNvCxnSpPr>
          <p:nvPr/>
        </p:nvCxnSpPr>
        <p:spPr>
          <a:xfrm flipH="1" flipV="1">
            <a:off x="6687428" y="5007410"/>
            <a:ext cx="4342815" cy="1294916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9076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551F28-4BCB-402A-B241-4F8F0FE8F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3536"/>
          </a:xfrm>
        </p:spPr>
        <p:txBody>
          <a:bodyPr>
            <a:normAutofit fontScale="90000"/>
          </a:bodyPr>
          <a:lstStyle/>
          <a:p>
            <a:r>
              <a:rPr lang="ru-RU" dirty="0"/>
              <a:t>Фото в примечании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7C4949-C9DA-4122-9E42-7A2A67140F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440" y="911225"/>
            <a:ext cx="10515600" cy="1331949"/>
          </a:xfrm>
        </p:spPr>
        <p:txBody>
          <a:bodyPr/>
          <a:lstStyle/>
          <a:p>
            <a:r>
              <a:rPr lang="ru-RU" dirty="0"/>
              <a:t>Пример: Допустим, вы делаете таблицу по участию детей  в конкурсе фотографий. И хотите видеть, у кого какая фотография была представлена.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716790-5A8C-4CE3-8AC9-930E830CAA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39" t="32402" r="70923" b="45638"/>
          <a:stretch/>
        </p:blipFill>
        <p:spPr>
          <a:xfrm>
            <a:off x="472440" y="2138289"/>
            <a:ext cx="2504049" cy="15052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1036B5-FE09-4923-9B82-9662D3C2BF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85" t="35891" r="53962" b="23251"/>
          <a:stretch/>
        </p:blipFill>
        <p:spPr>
          <a:xfrm>
            <a:off x="760827" y="3778762"/>
            <a:ext cx="1969477" cy="2800718"/>
          </a:xfrm>
          <a:prstGeom prst="rect">
            <a:avLst/>
          </a:prstGeom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id="{5CF471E9-B43F-45BC-BF80-55080A91FB53}"/>
              </a:ext>
            </a:extLst>
          </p:cNvPr>
          <p:cNvSpPr txBox="1">
            <a:spLocks/>
          </p:cNvSpPr>
          <p:nvPr/>
        </p:nvSpPr>
        <p:spPr>
          <a:xfrm>
            <a:off x="3023379" y="2388955"/>
            <a:ext cx="1419662" cy="133194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/>
              <a:t>1. Щелкаем на ячейке, в которой будет примечание ПКМ и выбираем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04840B17-6BCF-4B85-80FC-9C347B7E0794}"/>
              </a:ext>
            </a:extLst>
          </p:cNvPr>
          <p:cNvCxnSpPr>
            <a:cxnSpLocks/>
          </p:cNvCxnSpPr>
          <p:nvPr/>
        </p:nvCxnSpPr>
        <p:spPr>
          <a:xfrm flipH="1">
            <a:off x="1745565" y="3693876"/>
            <a:ext cx="1977091" cy="18419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6D6A6249-AAC2-4ED5-BD7A-1C2BA06FEC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8" t="32709" r="41536" b="18975"/>
          <a:stretch/>
        </p:blipFill>
        <p:spPr bwMode="auto">
          <a:xfrm>
            <a:off x="5103057" y="2243174"/>
            <a:ext cx="3263705" cy="331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бъект 2">
            <a:extLst>
              <a:ext uri="{FF2B5EF4-FFF2-40B4-BE49-F238E27FC236}">
                <a16:creationId xmlns:a16="http://schemas.microsoft.com/office/drawing/2014/main" id="{20CEA102-37B4-4784-BC87-1851F17742BA}"/>
              </a:ext>
            </a:extLst>
          </p:cNvPr>
          <p:cNvSpPr txBox="1">
            <a:spLocks/>
          </p:cNvSpPr>
          <p:nvPr/>
        </p:nvSpPr>
        <p:spPr>
          <a:xfrm>
            <a:off x="8847402" y="2277379"/>
            <a:ext cx="2140637" cy="2337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/>
              <a:t>2. Далее щелкаем на границу окна примечания и выбираем 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795A1E46-395C-4920-9316-71BD3BACD569}"/>
              </a:ext>
            </a:extLst>
          </p:cNvPr>
          <p:cNvCxnSpPr>
            <a:cxnSpLocks/>
          </p:cNvCxnSpPr>
          <p:nvPr/>
        </p:nvCxnSpPr>
        <p:spPr>
          <a:xfrm flipH="1">
            <a:off x="7618537" y="3467686"/>
            <a:ext cx="1550085" cy="11471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B881E87C-19FF-4D1E-ABDD-1D28613D18F1}"/>
              </a:ext>
            </a:extLst>
          </p:cNvPr>
          <p:cNvCxnSpPr>
            <a:cxnSpLocks/>
          </p:cNvCxnSpPr>
          <p:nvPr/>
        </p:nvCxnSpPr>
        <p:spPr>
          <a:xfrm flipH="1" flipV="1">
            <a:off x="6095409" y="2464257"/>
            <a:ext cx="2931369" cy="615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07688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1C2211F-1834-4A73-AE3F-9D8B2FE7D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63" y="258665"/>
            <a:ext cx="3171092" cy="1466215"/>
          </a:xfrm>
        </p:spPr>
        <p:txBody>
          <a:bodyPr>
            <a:normAutofit/>
          </a:bodyPr>
          <a:lstStyle/>
          <a:p>
            <a:r>
              <a:rPr lang="ru-RU" sz="1800" dirty="0"/>
              <a:t>1. На вкладке «Цвета и линии» выбираем способы заливки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DC13D7-96D8-4EF4-B96E-474B8E457B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308" t="20908" r="17846" b="22243"/>
          <a:stretch/>
        </p:blipFill>
        <p:spPr>
          <a:xfrm>
            <a:off x="112540" y="1116794"/>
            <a:ext cx="4614203" cy="3896751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F8E47A17-4D8C-47B3-A997-91C6C9EB8B11}"/>
              </a:ext>
            </a:extLst>
          </p:cNvPr>
          <p:cNvSpPr txBox="1">
            <a:spLocks/>
          </p:cNvSpPr>
          <p:nvPr/>
        </p:nvSpPr>
        <p:spPr>
          <a:xfrm>
            <a:off x="4726743" y="1598954"/>
            <a:ext cx="3171092" cy="1466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/>
              <a:t>2. Выбираем «рисунок» и указываем ссылку на  рисунок из файла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053E2F-FD2A-425E-9119-5233C87948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961" t="19677" r="15231" b="19986"/>
          <a:stretch/>
        </p:blipFill>
        <p:spPr>
          <a:xfrm>
            <a:off x="3615396" y="2463433"/>
            <a:ext cx="3512237" cy="413590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113B4A0-886C-4BFA-980E-011A72A07C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269" t="37658" r="57077" b="39663"/>
          <a:stretch/>
        </p:blipFill>
        <p:spPr>
          <a:xfrm>
            <a:off x="7760679" y="1554777"/>
            <a:ext cx="3981157" cy="1554567"/>
          </a:xfrm>
          <a:prstGeom prst="rect">
            <a:avLst/>
          </a:prstGeom>
        </p:spPr>
      </p:pic>
      <p:sp>
        <p:nvSpPr>
          <p:cNvPr id="8" name="Объект 2">
            <a:extLst>
              <a:ext uri="{FF2B5EF4-FFF2-40B4-BE49-F238E27FC236}">
                <a16:creationId xmlns:a16="http://schemas.microsoft.com/office/drawing/2014/main" id="{2A49F998-8205-4DBA-A39F-77517B00B264}"/>
              </a:ext>
            </a:extLst>
          </p:cNvPr>
          <p:cNvSpPr txBox="1">
            <a:spLocks/>
          </p:cNvSpPr>
          <p:nvPr/>
        </p:nvSpPr>
        <p:spPr>
          <a:xfrm>
            <a:off x="8193258" y="529809"/>
            <a:ext cx="3171092" cy="1466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/>
              <a:t>3. Теперь при наведении курсора на ячейку с примечанием мы увидим рисунок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7EBD05C6-8520-428F-AEB4-DB6662EE42BE}"/>
              </a:ext>
            </a:extLst>
          </p:cNvPr>
          <p:cNvSpPr txBox="1">
            <a:spLocks/>
          </p:cNvSpPr>
          <p:nvPr/>
        </p:nvSpPr>
        <p:spPr>
          <a:xfrm>
            <a:off x="7279446" y="3502574"/>
            <a:ext cx="2710961" cy="3021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>
                <a:solidFill>
                  <a:srgbClr val="FF0000"/>
                </a:solidFill>
              </a:rPr>
              <a:t>!</a:t>
            </a:r>
            <a:r>
              <a:rPr lang="ru-RU" sz="1800" dirty="0"/>
              <a:t> Ячейки с примечанием обозначаются красным треугольником в правом верхнем углу.</a:t>
            </a:r>
          </a:p>
          <a:p>
            <a:endParaRPr lang="ru-RU" sz="1800" dirty="0"/>
          </a:p>
          <a:p>
            <a:r>
              <a:rPr lang="ru-RU" sz="1800" dirty="0"/>
              <a:t>Примечание можно показать, скрыть или удалить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EF90C03-9BE8-44B3-89A6-47EED8C258C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125" t="35914" r="52346" b="26239"/>
          <a:stretch/>
        </p:blipFill>
        <p:spPr>
          <a:xfrm>
            <a:off x="9990407" y="4037428"/>
            <a:ext cx="1893279" cy="2594289"/>
          </a:xfrm>
          <a:prstGeom prst="rect">
            <a:avLst/>
          </a:prstGeom>
        </p:spPr>
      </p:pic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629D017A-417F-41AC-A8F0-4E8502D9B0EE}"/>
              </a:ext>
            </a:extLst>
          </p:cNvPr>
          <p:cNvCxnSpPr>
            <a:cxnSpLocks/>
          </p:cNvCxnSpPr>
          <p:nvPr/>
        </p:nvCxnSpPr>
        <p:spPr>
          <a:xfrm>
            <a:off x="9045526" y="5013545"/>
            <a:ext cx="1688123" cy="13146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0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E9376D-13DA-4DE5-9FB2-423DBC802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Горячие клавиши </a:t>
            </a:r>
            <a:r>
              <a:rPr lang="en-US" dirty="0"/>
              <a:t>Excel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3BED51-7FDA-475B-8421-7B972E561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7662"/>
            <a:ext cx="10515600" cy="43513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Shift</a:t>
            </a:r>
            <a:r>
              <a:rPr lang="ru-RU" dirty="0"/>
              <a:t>+ пробел – выделить всю строку</a:t>
            </a:r>
          </a:p>
          <a:p>
            <a:r>
              <a:rPr lang="en-US" dirty="0"/>
              <a:t>Ctrl</a:t>
            </a:r>
            <a:r>
              <a:rPr lang="ru-RU" dirty="0"/>
              <a:t>+ пробел – выделить весь столбец</a:t>
            </a:r>
          </a:p>
          <a:p>
            <a:r>
              <a:rPr lang="en-US" dirty="0"/>
              <a:t>Ctrl</a:t>
            </a:r>
            <a:r>
              <a:rPr lang="ru-RU" dirty="0"/>
              <a:t>+ «+» </a:t>
            </a:r>
            <a:r>
              <a:rPr lang="en-US" dirty="0"/>
              <a:t>- </a:t>
            </a:r>
            <a:r>
              <a:rPr lang="ru-RU" dirty="0"/>
              <a:t>добавить строку(столбец) перед выделенным</a:t>
            </a:r>
          </a:p>
          <a:p>
            <a:r>
              <a:rPr lang="en-US" dirty="0"/>
              <a:t>Ctrl</a:t>
            </a:r>
            <a:r>
              <a:rPr lang="ru-RU" dirty="0"/>
              <a:t>+А </a:t>
            </a:r>
            <a:r>
              <a:rPr lang="en-US" dirty="0"/>
              <a:t>– </a:t>
            </a:r>
            <a:r>
              <a:rPr lang="ru-RU" dirty="0"/>
              <a:t>выделить все данные на листе</a:t>
            </a:r>
          </a:p>
          <a:p>
            <a:r>
              <a:rPr lang="en-US" dirty="0" err="1"/>
              <a:t>Ctrl+S</a:t>
            </a:r>
            <a:r>
              <a:rPr lang="ru-RU" dirty="0"/>
              <a:t> – сохранить рабочую книгу</a:t>
            </a:r>
          </a:p>
          <a:p>
            <a:r>
              <a:rPr lang="en-US" dirty="0"/>
              <a:t>F2</a:t>
            </a:r>
            <a:r>
              <a:rPr lang="ru-RU" dirty="0"/>
              <a:t> – переход в режим редактирования ячейки</a:t>
            </a:r>
          </a:p>
          <a:p>
            <a:r>
              <a:rPr lang="en-US" dirty="0" err="1"/>
              <a:t>Alt+Enter</a:t>
            </a:r>
            <a:r>
              <a:rPr lang="en-US" dirty="0"/>
              <a:t> </a:t>
            </a:r>
            <a:r>
              <a:rPr lang="ru-RU" dirty="0"/>
              <a:t> - начать новую строку в ячейке</a:t>
            </a:r>
            <a:endParaRPr lang="en-US" dirty="0"/>
          </a:p>
          <a:p>
            <a:r>
              <a:rPr lang="en-US" dirty="0" err="1"/>
              <a:t>Ctrl+Z</a:t>
            </a:r>
            <a:r>
              <a:rPr lang="ru-RU" dirty="0"/>
              <a:t> – отмена последнего действия</a:t>
            </a:r>
          </a:p>
          <a:p>
            <a:r>
              <a:rPr lang="en-US" dirty="0" err="1"/>
              <a:t>Ctrl+Y</a:t>
            </a:r>
            <a:r>
              <a:rPr lang="ru-RU" dirty="0"/>
              <a:t> – возврат отменённого действия. </a:t>
            </a:r>
          </a:p>
          <a:p>
            <a:r>
              <a:rPr lang="en-US" dirty="0" err="1"/>
              <a:t>Ctrl+C</a:t>
            </a:r>
            <a:r>
              <a:rPr lang="ru-RU" dirty="0"/>
              <a:t> – копировать данные</a:t>
            </a:r>
          </a:p>
          <a:p>
            <a:r>
              <a:rPr lang="en-US" dirty="0" err="1"/>
              <a:t>Ctrl+V</a:t>
            </a:r>
            <a:r>
              <a:rPr lang="ru-RU" dirty="0"/>
              <a:t> – вставить данные</a:t>
            </a:r>
          </a:p>
          <a:p>
            <a:r>
              <a:rPr lang="en-US" dirty="0" err="1"/>
              <a:t>Ctrl+X</a:t>
            </a:r>
            <a:r>
              <a:rPr lang="ru-RU" dirty="0"/>
              <a:t> – вырезать выделенные данные</a:t>
            </a:r>
          </a:p>
        </p:txBody>
      </p:sp>
    </p:spTree>
    <p:extLst>
      <p:ext uri="{BB962C8B-B14F-4D97-AF65-F5344CB8AC3E}">
        <p14:creationId xmlns:p14="http://schemas.microsoft.com/office/powerpoint/2010/main" val="14397880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036F1E-6432-46A9-AD3E-D0FC63B5E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289" y="1"/>
            <a:ext cx="10515600" cy="731520"/>
          </a:xfrm>
        </p:spPr>
        <p:txBody>
          <a:bodyPr/>
          <a:lstStyle/>
          <a:p>
            <a:r>
              <a:rPr lang="ru-RU" dirty="0"/>
              <a:t>Расчет возраста от текущей даты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DA7A92-B2AE-4003-B913-7BCCA9E6C5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289" y="615804"/>
            <a:ext cx="10515600" cy="281319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 Вводим данные для расчета: Дату рождения, текущую дату (с помощью формулы =СЕГОДНЯ().</a:t>
            </a:r>
          </a:p>
          <a:p>
            <a:r>
              <a:rPr lang="ru-RU" dirty="0"/>
              <a:t>В Столбце «Возраст» выделяем ячейку для вставки результатов расчетов и в строке формул вводим =ДОЛЯГОДА()</a:t>
            </a:r>
          </a:p>
          <a:p>
            <a:r>
              <a:rPr lang="ru-RU" dirty="0"/>
              <a:t>Щелкаем на мастер функций, откроется окно в котором нужно выбрать дату начала (ячейка с датой рождения), конечную дату (ячейка с текущей датой), и базис (ставим цифру 1). Нажимаем ОК</a:t>
            </a:r>
          </a:p>
          <a:p>
            <a:r>
              <a:rPr lang="ru-RU" dirty="0">
                <a:solidFill>
                  <a:srgbClr val="FF0000"/>
                </a:solidFill>
              </a:rPr>
              <a:t>Необходимо смотреть, чтобы ссылки на ячейки были введены в скобках!!!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0CD1D2-0E56-4E7A-8A3C-D02EC48291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08" t="20703" r="26730" b="36520"/>
          <a:stretch/>
        </p:blipFill>
        <p:spPr>
          <a:xfrm>
            <a:off x="661182" y="3560700"/>
            <a:ext cx="7920111" cy="2932175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EC969CE0-05CF-4D4D-86C5-3F40B5401FF1}"/>
              </a:ext>
            </a:extLst>
          </p:cNvPr>
          <p:cNvCxnSpPr>
            <a:cxnSpLocks/>
          </p:cNvCxnSpPr>
          <p:nvPr/>
        </p:nvCxnSpPr>
        <p:spPr>
          <a:xfrm flipH="1">
            <a:off x="1772530" y="1983545"/>
            <a:ext cx="2616590" cy="17443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30119419-0AF5-48F6-8994-867FD3AA4EF2}"/>
              </a:ext>
            </a:extLst>
          </p:cNvPr>
          <p:cNvCxnSpPr>
            <a:cxnSpLocks/>
          </p:cNvCxnSpPr>
          <p:nvPr/>
        </p:nvCxnSpPr>
        <p:spPr>
          <a:xfrm flipH="1">
            <a:off x="5767754" y="1983545"/>
            <a:ext cx="633046" cy="18991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E9751228-7DC7-498A-8BC3-65D6C1AAE133}"/>
              </a:ext>
            </a:extLst>
          </p:cNvPr>
          <p:cNvCxnSpPr>
            <a:cxnSpLocks/>
          </p:cNvCxnSpPr>
          <p:nvPr/>
        </p:nvCxnSpPr>
        <p:spPr>
          <a:xfrm flipH="1">
            <a:off x="3390314" y="2933114"/>
            <a:ext cx="6569614" cy="7948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AFBAEB8-6618-4A50-B03F-B82C94446ED1}"/>
              </a:ext>
            </a:extLst>
          </p:cNvPr>
          <p:cNvSpPr txBox="1"/>
          <p:nvPr/>
        </p:nvSpPr>
        <p:spPr>
          <a:xfrm>
            <a:off x="9214338" y="3882683"/>
            <a:ext cx="2658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ВНИМАНИЕ! Ссылка на ячейку с текущей датой должна быть абсолютной!</a:t>
            </a:r>
          </a:p>
        </p:txBody>
      </p:sp>
    </p:spTree>
    <p:extLst>
      <p:ext uri="{BB962C8B-B14F-4D97-AF65-F5344CB8AC3E}">
        <p14:creationId xmlns:p14="http://schemas.microsoft.com/office/powerpoint/2010/main" val="2798006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7C96D8-455F-48A0-9B35-0BCB0B9B3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поместить данные из столбца в строку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E02901-7A08-45ED-A42F-F8BDD9C9C9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523" y="1431728"/>
            <a:ext cx="11117106" cy="4751357"/>
          </a:xfrm>
        </p:spPr>
        <p:txBody>
          <a:bodyPr/>
          <a:lstStyle/>
          <a:p>
            <a:r>
              <a:rPr lang="ru-RU" dirty="0"/>
              <a:t>Допустим, у вас есть данные в столбце, а вы хотите, чтобы они располагались в строке. Для этого:</a:t>
            </a:r>
          </a:p>
          <a:p>
            <a:r>
              <a:rPr lang="ru-RU" dirty="0"/>
              <a:t>1. Копируем данные</a:t>
            </a:r>
          </a:p>
          <a:p>
            <a:r>
              <a:rPr lang="ru-RU" dirty="0"/>
              <a:t>                       2. ПКМ выбираем «Транспонировать»,                  </a:t>
            </a:r>
          </a:p>
          <a:p>
            <a:r>
              <a:rPr lang="ru-RU" dirty="0"/>
              <a:t>                                                                                        предварительно</a:t>
            </a:r>
          </a:p>
          <a:p>
            <a:r>
              <a:rPr lang="ru-RU" dirty="0"/>
              <a:t>                                                                                        поставив курсор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                                   в ячейку,  для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                                  отображения </a:t>
            </a:r>
            <a:br>
              <a:rPr lang="ru-RU" dirty="0"/>
            </a:br>
            <a:r>
              <a:rPr lang="ru-RU" dirty="0"/>
              <a:t>                                                                                            результата                  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BB73E4-E117-49B7-8458-39761E7402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54" t="24641" r="63885" b="53232"/>
          <a:stretch/>
        </p:blipFill>
        <p:spPr>
          <a:xfrm>
            <a:off x="556846" y="2849025"/>
            <a:ext cx="2067952" cy="1516746"/>
          </a:xfrm>
          <a:prstGeom prst="rect">
            <a:avLst/>
          </a:prstGeom>
        </p:spPr>
      </p:pic>
      <p:pic>
        <p:nvPicPr>
          <p:cNvPr id="2050" name="Picture 2" descr="В более ранних версиях excel при вставке данных в ячейку при помощи пкм выв...">
            <a:extLst>
              <a:ext uri="{FF2B5EF4-FFF2-40B4-BE49-F238E27FC236}">
                <a16:creationId xmlns:a16="http://schemas.microsoft.com/office/drawing/2014/main" id="{BDA53A33-DB4F-401E-A7B7-15CC35C9E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475" y="3344667"/>
            <a:ext cx="52959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A9120D28-7DE1-4AFA-8072-B352543CE7BC}"/>
              </a:ext>
            </a:extLst>
          </p:cNvPr>
          <p:cNvCxnSpPr>
            <a:cxnSpLocks/>
          </p:cNvCxnSpPr>
          <p:nvPr/>
        </p:nvCxnSpPr>
        <p:spPr>
          <a:xfrm flipH="1">
            <a:off x="5413425" y="3151163"/>
            <a:ext cx="241788" cy="17111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B1799E-3550-4FB5-9B7A-BA87610CD0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524" t="26609" r="35596" b="54053"/>
          <a:stretch/>
        </p:blipFill>
        <p:spPr>
          <a:xfrm>
            <a:off x="6913411" y="5640398"/>
            <a:ext cx="5026228" cy="121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227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B0B19-214B-4AB0-A6AB-FE47EDD8D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Задание: отработать все  на практике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8ED7D4-8573-4051-979F-6C6C73B23E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427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0C16CC-4E97-4D99-973B-14FDA8086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Полезные функции в </a:t>
            </a:r>
            <a:r>
              <a:rPr lang="en-US" dirty="0"/>
              <a:t>Excel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8C185F-43FC-408C-95A9-82F2A5658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1. Чтобы вводить данные одновременно на несколько листов книги:</a:t>
            </a:r>
          </a:p>
          <a:p>
            <a:pPr marL="0" indent="0">
              <a:buNone/>
            </a:pPr>
            <a:r>
              <a:rPr lang="ru-RU" dirty="0"/>
              <a:t>Выделить листы (</a:t>
            </a:r>
            <a:r>
              <a:rPr lang="en-US" dirty="0"/>
              <a:t>Ctrl </a:t>
            </a:r>
            <a:r>
              <a:rPr lang="ru-RU" dirty="0"/>
              <a:t> или </a:t>
            </a:r>
            <a:r>
              <a:rPr lang="en-US" dirty="0"/>
              <a:t>Shift</a:t>
            </a:r>
            <a:r>
              <a:rPr lang="ru-RU" dirty="0"/>
              <a:t>) и начать вводить данные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2. Если в книге много листов – кликните ПКМ на стрелке переключения листов и выберете в списке нужный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29F3BC-3256-457D-B9AA-5F28DF19C4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842" r="72423" b="5303"/>
          <a:stretch/>
        </p:blipFill>
        <p:spPr>
          <a:xfrm>
            <a:off x="9201443" y="4173505"/>
            <a:ext cx="2152357" cy="231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73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CF309B-E5F2-4282-B9E0-D4D9B1DDF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8443"/>
            <a:ext cx="10515600" cy="633681"/>
          </a:xfrm>
        </p:spPr>
        <p:txBody>
          <a:bodyPr>
            <a:normAutofit fontScale="90000"/>
          </a:bodyPr>
          <a:lstStyle/>
          <a:p>
            <a:r>
              <a:rPr lang="ru-RU" dirty="0"/>
              <a:t>На что ссылается формула?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52FC99-9F1E-42F5-8350-65D5D7833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394" y="1572077"/>
            <a:ext cx="2897945" cy="5037480"/>
          </a:xfrm>
        </p:spPr>
        <p:txBody>
          <a:bodyPr>
            <a:normAutofit/>
          </a:bodyPr>
          <a:lstStyle/>
          <a:p>
            <a:r>
              <a:rPr lang="ru-RU" sz="1800" dirty="0"/>
              <a:t>Чтобы определить от каких ячеек зависит формула, в разделе «Формулы» нажмите «Влияющие ячейки», предварительно выделив нужную нам ячейку с формулой. Будут видны стрелки, от чего зависит результат вычислений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445C60-CF39-4B16-BF0C-46126ACEAE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44" r="28577" b="11160"/>
          <a:stretch/>
        </p:blipFill>
        <p:spPr>
          <a:xfrm>
            <a:off x="3263704" y="910260"/>
            <a:ext cx="8707902" cy="5908431"/>
          </a:xfrm>
          <a:prstGeom prst="rect">
            <a:avLst/>
          </a:prstGeo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B9F19C73-2610-4864-869A-7A8686EE1EBA}"/>
              </a:ext>
            </a:extLst>
          </p:cNvPr>
          <p:cNvSpPr/>
          <p:nvPr/>
        </p:nvSpPr>
        <p:spPr>
          <a:xfrm>
            <a:off x="6096000" y="910260"/>
            <a:ext cx="951914" cy="51057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016ACB0-A696-4717-925A-C3211FD8F00D}"/>
              </a:ext>
            </a:extLst>
          </p:cNvPr>
          <p:cNvSpPr/>
          <p:nvPr/>
        </p:nvSpPr>
        <p:spPr>
          <a:xfrm>
            <a:off x="9200272" y="1165548"/>
            <a:ext cx="1842866" cy="51057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4198BEA0-9CA0-4001-B392-1384B7B770F8}"/>
              </a:ext>
            </a:extLst>
          </p:cNvPr>
          <p:cNvSpPr/>
          <p:nvPr/>
        </p:nvSpPr>
        <p:spPr>
          <a:xfrm>
            <a:off x="7938868" y="4722605"/>
            <a:ext cx="951914" cy="51057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370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A7BEBF-8EC1-487F-A38B-640A31115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Кнопка «Зависимые ячейки» отображает стрелками от активной ячейки к ячейкам, которые зависят от нее по формуле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81EE57-F235-42B7-9D74-1C2B41B32A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75BAD9-F2BC-4DCE-B696-EB08435CFC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7808" b="36520"/>
          <a:stretch/>
        </p:blipFill>
        <p:spPr>
          <a:xfrm>
            <a:off x="2799471" y="1341246"/>
            <a:ext cx="8426548" cy="4835717"/>
          </a:xfrm>
          <a:prstGeom prst="rect">
            <a:avLst/>
          </a:prstGeo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D4A1E90B-BA45-4E8A-900C-E3C5827844F7}"/>
              </a:ext>
            </a:extLst>
          </p:cNvPr>
          <p:cNvSpPr/>
          <p:nvPr/>
        </p:nvSpPr>
        <p:spPr>
          <a:xfrm>
            <a:off x="6060831" y="1578022"/>
            <a:ext cx="951914" cy="51057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14C196F6-528F-4FCA-9529-B983B0553825}"/>
              </a:ext>
            </a:extLst>
          </p:cNvPr>
          <p:cNvSpPr/>
          <p:nvPr/>
        </p:nvSpPr>
        <p:spPr>
          <a:xfrm>
            <a:off x="9493347" y="2088600"/>
            <a:ext cx="1732671" cy="51057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AEF51B68-1AD2-4E52-98B0-EF6E368C4620}"/>
              </a:ext>
            </a:extLst>
          </p:cNvPr>
          <p:cNvSpPr/>
          <p:nvPr/>
        </p:nvSpPr>
        <p:spPr>
          <a:xfrm>
            <a:off x="2937802" y="3983880"/>
            <a:ext cx="1732671" cy="51057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365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9DF6CD-B83F-414C-8390-C31FF0FB4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872"/>
            <a:ext cx="10515600" cy="732155"/>
          </a:xfrm>
        </p:spPr>
        <p:txBody>
          <a:bodyPr>
            <a:normAutofit fontScale="90000"/>
          </a:bodyPr>
          <a:lstStyle/>
          <a:p>
            <a:r>
              <a:rPr lang="ru-RU" dirty="0"/>
              <a:t>Как удалить дубликаты в столбце? </a:t>
            </a:r>
            <a:br>
              <a:rPr lang="ru-RU" dirty="0"/>
            </a:br>
            <a:r>
              <a:rPr lang="ru-RU" sz="1800" dirty="0"/>
              <a:t>(например, случайно 2 раза написали ФИО)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13176B1-6501-4041-8C7D-DC97448159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036" r="7892" b="35591"/>
          <a:stretch/>
        </p:blipFill>
        <p:spPr>
          <a:xfrm>
            <a:off x="233289" y="1368425"/>
            <a:ext cx="4881490" cy="2802646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57427120-D6BD-4FC9-8A0D-D54BFB7766E1}"/>
              </a:ext>
            </a:extLst>
          </p:cNvPr>
          <p:cNvSpPr txBox="1">
            <a:spLocks/>
          </p:cNvSpPr>
          <p:nvPr/>
        </p:nvSpPr>
        <p:spPr>
          <a:xfrm>
            <a:off x="233289" y="806986"/>
            <a:ext cx="10515600" cy="732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/>
              <a:t>Вкладка «Данные», «удалить дубликаты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CF59B5-6B0B-4A47-88C2-E17055057D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961" t="33382" r="15308" b="25731"/>
          <a:stretch/>
        </p:blipFill>
        <p:spPr>
          <a:xfrm>
            <a:off x="5491089" y="2241255"/>
            <a:ext cx="5697416" cy="280264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1B7E5E-2A37-4C3F-95FB-970201866A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62" t="34864" r="22808" b="40713"/>
          <a:stretch/>
        </p:blipFill>
        <p:spPr>
          <a:xfrm>
            <a:off x="398583" y="5043902"/>
            <a:ext cx="5697417" cy="167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56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62D305-C973-422A-A5E4-1FDCDF987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94530"/>
          </a:xfrm>
        </p:spPr>
        <p:txBody>
          <a:bodyPr>
            <a:normAutofit fontScale="90000"/>
          </a:bodyPr>
          <a:lstStyle/>
          <a:p>
            <a:r>
              <a:rPr lang="ru-RU" dirty="0"/>
              <a:t>Скрыть данные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F5186C-3476-45FE-9944-2364495B4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086" y="759656"/>
            <a:ext cx="12000913" cy="4351338"/>
          </a:xfrm>
        </p:spPr>
        <p:txBody>
          <a:bodyPr/>
          <a:lstStyle/>
          <a:p>
            <a:r>
              <a:rPr lang="ru-RU" dirty="0"/>
              <a:t>Если мы хотим скрыть данные в </a:t>
            </a:r>
            <a:r>
              <a:rPr lang="en-US" dirty="0"/>
              <a:t>Excel</a:t>
            </a:r>
            <a:r>
              <a:rPr lang="ru-RU" dirty="0"/>
              <a:t>, нажимаем  во вкладке «Главная» «Формат» и выбираем нужный вариант, предварительно выделив данные (если это не лист)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B4FB4F-58A9-4BAF-9DC8-4A9765C825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808" t="6748" r="1568" b="27989"/>
          <a:stretch/>
        </p:blipFill>
        <p:spPr>
          <a:xfrm>
            <a:off x="998806" y="2072102"/>
            <a:ext cx="4587240" cy="4473526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7C3B813F-FF14-47AC-8AF2-420106A169F7}"/>
              </a:ext>
            </a:extLst>
          </p:cNvPr>
          <p:cNvSpPr txBox="1">
            <a:spLocks/>
          </p:cNvSpPr>
          <p:nvPr/>
        </p:nvSpPr>
        <p:spPr>
          <a:xfrm>
            <a:off x="6759526" y="2365985"/>
            <a:ext cx="372090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Скрыть можно как строки, столбцы, так и целые листы. </a:t>
            </a:r>
          </a:p>
          <a:p>
            <a:r>
              <a:rPr lang="ru-RU" dirty="0"/>
              <a:t>Скрытые данные можно отобразить, выбрав соответствующую строку в выпадающем списке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919F5016-3B20-4AE6-931F-3C530D5613B4}"/>
              </a:ext>
            </a:extLst>
          </p:cNvPr>
          <p:cNvCxnSpPr>
            <a:cxnSpLocks/>
          </p:cNvCxnSpPr>
          <p:nvPr/>
        </p:nvCxnSpPr>
        <p:spPr>
          <a:xfrm flipH="1" flipV="1">
            <a:off x="5432476" y="5558950"/>
            <a:ext cx="1798318" cy="855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714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9422F4-9F93-4F7D-A7FD-BD6053B76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877" y="206453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 err="1"/>
              <a:t>Спарклайн</a:t>
            </a:r>
            <a:r>
              <a:rPr lang="ru-RU" dirty="0"/>
              <a:t>. </a:t>
            </a:r>
            <a:r>
              <a:rPr lang="ru-RU" sz="2800" dirty="0"/>
              <a:t>Их используют, например, для сравнения данных или отображения повышения и спадов показателей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F280C9-B45C-4D34-B530-AE4C79E255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Это небольшая диаграмма, помещенная в одну ячейку. </a:t>
            </a:r>
          </a:p>
          <a:p>
            <a:r>
              <a:rPr lang="ru-RU" dirty="0"/>
              <a:t>Всего их 3 вида: график, гистограмма, выигрыш/проигрыш </a:t>
            </a:r>
            <a:br>
              <a:rPr lang="ru-RU" dirty="0"/>
            </a:br>
            <a:r>
              <a:rPr lang="ru-RU" sz="1800" dirty="0"/>
              <a:t>(делит все данные на два типа: отрицательные и положительные)</a:t>
            </a:r>
          </a:p>
          <a:p>
            <a:r>
              <a:rPr lang="ru-RU" sz="1800" dirty="0"/>
              <a:t>Как построить: </a:t>
            </a:r>
          </a:p>
          <a:p>
            <a:pPr marL="342900" indent="-342900">
              <a:buAutoNum type="arabicPeriod"/>
            </a:pPr>
            <a:r>
              <a:rPr lang="ru-RU" sz="1800" dirty="0"/>
              <a:t>Выделяем данные для </a:t>
            </a:r>
            <a:r>
              <a:rPr lang="ru-RU" sz="1800" dirty="0" err="1"/>
              <a:t>спарклайна</a:t>
            </a:r>
            <a:endParaRPr lang="ru-RU" sz="1800" dirty="0"/>
          </a:p>
          <a:p>
            <a:pPr marL="342900" indent="-342900">
              <a:buAutoNum type="arabicPeriod" startAt="2"/>
            </a:pPr>
            <a:r>
              <a:rPr lang="ru-RU" sz="1800" dirty="0"/>
              <a:t>На вкладке «Вставка» выбираем </a:t>
            </a:r>
            <a:r>
              <a:rPr lang="ru-RU" sz="1800" dirty="0" err="1"/>
              <a:t>спарклайн</a:t>
            </a:r>
            <a:r>
              <a:rPr lang="ru-RU" sz="1800" dirty="0"/>
              <a:t> и нужный вид . В появившемся окне указываем место расположения </a:t>
            </a:r>
            <a:r>
              <a:rPr lang="ru-RU" sz="1800" dirty="0" err="1"/>
              <a:t>спарклайна</a:t>
            </a:r>
            <a:r>
              <a:rPr lang="ru-RU" sz="1800" dirty="0"/>
              <a:t> и нажимаем «ОК»</a:t>
            </a:r>
          </a:p>
          <a:p>
            <a:pPr marL="514350" indent="-514350">
              <a:buAutoNum type="arabicPeriod" startAt="2"/>
            </a:pP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832697-12F8-4710-A6DF-16997B77E685}"/>
              </a:ext>
            </a:extLst>
          </p:cNvPr>
          <p:cNvSpPr txBox="1"/>
          <p:nvPr/>
        </p:nvSpPr>
        <p:spPr>
          <a:xfrm>
            <a:off x="4679267" y="4563841"/>
            <a:ext cx="2594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Пример «график»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412D75-BB86-498C-87FE-68B9857D02C3}"/>
              </a:ext>
            </a:extLst>
          </p:cNvPr>
          <p:cNvSpPr txBox="1"/>
          <p:nvPr/>
        </p:nvSpPr>
        <p:spPr>
          <a:xfrm>
            <a:off x="8390792" y="5791072"/>
            <a:ext cx="2594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Пример «гистограмма»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476B433-473D-4271-ACC4-FD8CD1B788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384" t="55387" r="56615" b="33787"/>
          <a:stretch/>
        </p:blipFill>
        <p:spPr>
          <a:xfrm>
            <a:off x="60961" y="5757028"/>
            <a:ext cx="3868617" cy="7135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4539AF-EF2E-4D40-92C3-6DDA52555486}"/>
              </a:ext>
            </a:extLst>
          </p:cNvPr>
          <p:cNvSpPr txBox="1"/>
          <p:nvPr/>
        </p:nvSpPr>
        <p:spPr>
          <a:xfrm>
            <a:off x="866336" y="5294157"/>
            <a:ext cx="2594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Пример «отриц./положит»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13D38C8-F507-4037-9D6E-2C4BCFA894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77" t="72286" r="38731" b="16038"/>
          <a:stretch/>
        </p:blipFill>
        <p:spPr>
          <a:xfrm>
            <a:off x="3268393" y="4909693"/>
            <a:ext cx="5936567" cy="80037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2149A8B-8349-4D5F-8422-9EB78C355E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654" t="71944" r="38385" b="18627"/>
          <a:stretch/>
        </p:blipFill>
        <p:spPr>
          <a:xfrm>
            <a:off x="6405488" y="6120084"/>
            <a:ext cx="5725551" cy="64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045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1BACC4-3F9D-47AF-8894-F07A696E2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быстро скопировать лист?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DB43D2-7D64-4E00-BC61-62C3B1D60B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Нажать клавишу </a:t>
            </a:r>
            <a:r>
              <a:rPr lang="en-US" dirty="0"/>
              <a:t>CTRL</a:t>
            </a:r>
            <a:r>
              <a:rPr lang="ru-RU" dirty="0"/>
              <a:t> и, не отпуская ее, переместить ярлычок листа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3D71A06-26AF-4CD3-A0D3-8DD486D95B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735" r="77615" b="5302"/>
          <a:stretch/>
        </p:blipFill>
        <p:spPr>
          <a:xfrm>
            <a:off x="2391508" y="2433712"/>
            <a:ext cx="2729132" cy="6829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499A43-E398-4443-9D9D-982BD32EA5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6171" r="77615" b="5302"/>
          <a:stretch/>
        </p:blipFill>
        <p:spPr>
          <a:xfrm>
            <a:off x="5508088" y="2433712"/>
            <a:ext cx="2729132" cy="58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446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980</Words>
  <Application>Microsoft Office PowerPoint</Application>
  <PresentationFormat>Широкоэкранный</PresentationFormat>
  <Paragraphs>91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Полезное в Excel</vt:lpstr>
      <vt:lpstr>Горячие клавиши Excel</vt:lpstr>
      <vt:lpstr>Полезные функции в Excel</vt:lpstr>
      <vt:lpstr>На что ссылается формула?</vt:lpstr>
      <vt:lpstr>Кнопка «Зависимые ячейки» отображает стрелками от активной ячейки к ячейкам, которые зависят от нее по формуле</vt:lpstr>
      <vt:lpstr>Как удалить дубликаты в столбце?  (например, случайно 2 раза написали ФИО)</vt:lpstr>
      <vt:lpstr>Скрыть данные</vt:lpstr>
      <vt:lpstr>Спарклайн. Их используют, например, для сравнения данных или отображения повышения и спадов показателей</vt:lpstr>
      <vt:lpstr>Как быстро скопировать лист?</vt:lpstr>
      <vt:lpstr>Автоподбор ширины столбца</vt:lpstr>
      <vt:lpstr>Инструмент «Умная таблица»</vt:lpstr>
      <vt:lpstr>Презентация PowerPoint</vt:lpstr>
      <vt:lpstr>Сцепить/расцепить</vt:lpstr>
      <vt:lpstr>Чтобы разбить данные нужно сохранить надпись как значение</vt:lpstr>
      <vt:lpstr>Переходим во вкладку «Данные»</vt:lpstr>
      <vt:lpstr>Указываем, какой разделитель</vt:lpstr>
      <vt:lpstr>Формат даты</vt:lpstr>
      <vt:lpstr>Фото в примечании</vt:lpstr>
      <vt:lpstr>Презентация PowerPoint</vt:lpstr>
      <vt:lpstr>Расчет возраста от текущей даты</vt:lpstr>
      <vt:lpstr>Как поместить данные из столбца в строку</vt:lpstr>
      <vt:lpstr>Задание: отработать все  на практике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Тимербаева Елена Николаевна</dc:creator>
  <cp:lastModifiedBy>Тимербаева Елена Николаевна</cp:lastModifiedBy>
  <cp:revision>47</cp:revision>
  <dcterms:created xsi:type="dcterms:W3CDTF">2022-11-05T07:06:39Z</dcterms:created>
  <dcterms:modified xsi:type="dcterms:W3CDTF">2022-11-17T07:57:47Z</dcterms:modified>
</cp:coreProperties>
</file>