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9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6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016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28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777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70861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90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2411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1913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3571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285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878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235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4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246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286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458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224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6243C0-1776-4BAF-ADF5-FA8A4042C6F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71C47B5-9301-4DFF-B3A3-4054CE36B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607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68138" y="1612669"/>
            <a:ext cx="6739929" cy="1773995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C00000"/>
                </a:solidFill>
              </a:rPr>
              <a:t>Краеведческие занятия, как средство патриотического воспитания младшего дошкольного возраста.</a:t>
            </a:r>
            <a:endParaRPr lang="ru-RU" sz="31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596"/>
            <a:ext cx="6815669" cy="1737363"/>
          </a:xfrm>
        </p:spPr>
        <p:txBody>
          <a:bodyPr>
            <a:normAutofit/>
          </a:bodyPr>
          <a:lstStyle/>
          <a:p>
            <a:endParaRPr lang="ru-RU" b="1" i="1" dirty="0" smtClean="0"/>
          </a:p>
          <a:p>
            <a:r>
              <a:rPr lang="ru-RU" b="1" i="1" dirty="0" err="1" smtClean="0"/>
              <a:t>ВоспитателиьМБОУ</a:t>
            </a:r>
            <a:r>
              <a:rPr lang="ru-RU" b="1" i="1" dirty="0" smtClean="0"/>
              <a:t> </a:t>
            </a:r>
            <a:r>
              <a:rPr lang="ru-RU" b="1" i="1" dirty="0" smtClean="0"/>
              <a:t>СОШ № 2 ОДО «Умка»</a:t>
            </a:r>
          </a:p>
          <a:p>
            <a:r>
              <a:rPr lang="ru-RU" b="1" i="1" dirty="0"/>
              <a:t>К</a:t>
            </a:r>
            <a:r>
              <a:rPr lang="ru-RU" b="1" i="1" dirty="0" smtClean="0"/>
              <a:t>овалева Анна Александровна.</a:t>
            </a:r>
          </a:p>
          <a:p>
            <a:endParaRPr lang="ru-RU" b="1" i="1" dirty="0"/>
          </a:p>
        </p:txBody>
      </p:sp>
      <p:pic>
        <p:nvPicPr>
          <p:cNvPr id="4" name="-детские-пусть-всегда-будет-солнце-37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8848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00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6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14647"/>
            <a:ext cx="10439400" cy="1321723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З</a:t>
            </a:r>
            <a:r>
              <a:rPr lang="ru-RU" b="1" i="1" dirty="0" smtClean="0">
                <a:solidFill>
                  <a:srgbClr val="C00000"/>
                </a:solidFill>
              </a:rPr>
              <a:t>анятия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«Транспорт нашего города», «Мамы всякие важны, мамы всякие нужны», «Профессии моих родителей», «Знакомство с детским садом», «Знакомство с трудом дворника (повара, помощника воспитателя</a:t>
            </a:r>
            <a:r>
              <a:rPr lang="ru-RU" b="1" dirty="0" smtClean="0">
                <a:solidFill>
                  <a:srgbClr val="00B050"/>
                </a:solidFill>
              </a:rPr>
              <a:t>)».</a:t>
            </a:r>
          </a:p>
          <a:p>
            <a:pPr marL="0" indent="0">
              <a:buNone/>
            </a:pPr>
            <a:r>
              <a:rPr lang="ru-RU" b="1" dirty="0"/>
              <a:t>Цель</a:t>
            </a:r>
            <a:r>
              <a:rPr lang="ru-RU" b="1" dirty="0" smtClean="0"/>
              <a:t>: </a:t>
            </a:r>
            <a:r>
              <a:rPr lang="ru-RU" i="1" dirty="0" smtClean="0"/>
              <a:t>дать </a:t>
            </a:r>
            <a:r>
              <a:rPr lang="ru-RU" i="1" dirty="0"/>
              <a:t>детям представление о многообразии профессий, об обязанностях взрослых, работающих в этих профессиях, </a:t>
            </a:r>
            <a:r>
              <a:rPr lang="ru-RU" i="1" dirty="0" smtClean="0"/>
              <a:t>учить</a:t>
            </a:r>
            <a:r>
              <a:rPr lang="ru-RU" i="1" dirty="0"/>
              <a:t> детей проявлять любовь к труду взрослых, </a:t>
            </a:r>
            <a:r>
              <a:rPr lang="ru-RU" i="1" dirty="0" smtClean="0"/>
              <a:t>учить </a:t>
            </a:r>
            <a:r>
              <a:rPr lang="ru-RU" i="1" dirty="0"/>
              <a:t>ценить людей, которые его окружают.</a:t>
            </a:r>
          </a:p>
          <a:p>
            <a:pPr marL="0" indent="0">
              <a:buNone/>
            </a:pP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14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К</a:t>
            </a:r>
            <a:r>
              <a:rPr lang="ru-RU" b="1" i="1" dirty="0" smtClean="0">
                <a:solidFill>
                  <a:srgbClr val="C00000"/>
                </a:solidFill>
              </a:rPr>
              <a:t>раеведческие игры</a:t>
            </a:r>
            <a:endParaRPr lang="ru-RU" sz="36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«</a:t>
            </a:r>
            <a:r>
              <a:rPr lang="ru-RU" b="1" dirty="0">
                <a:solidFill>
                  <a:srgbClr val="00B050"/>
                </a:solidFill>
              </a:rPr>
              <a:t>Найди свой герб</a:t>
            </a:r>
            <a:r>
              <a:rPr lang="ru-RU" b="1" dirty="0" smtClean="0">
                <a:solidFill>
                  <a:srgbClr val="00B050"/>
                </a:solidFill>
              </a:rPr>
              <a:t>»</a:t>
            </a:r>
            <a:endParaRPr lang="ru-RU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b="1" i="1" dirty="0" smtClean="0"/>
              <a:t>Цель: </a:t>
            </a:r>
            <a:r>
              <a:rPr lang="ru-RU" i="1" dirty="0"/>
              <a:t>научить узнавать герб </a:t>
            </a:r>
            <a:r>
              <a:rPr lang="ru-RU" i="1" dirty="0" smtClean="0"/>
              <a:t>города, развивать внимание</a:t>
            </a:r>
            <a:r>
              <a:rPr lang="ru-RU" i="1" dirty="0"/>
              <a:t>, память; воспитывать чувство гордости за свою малую Родину.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«Собери герб</a:t>
            </a:r>
            <a:r>
              <a:rPr lang="ru-RU" b="1" dirty="0" smtClean="0">
                <a:solidFill>
                  <a:srgbClr val="00B050"/>
                </a:solidFill>
              </a:rPr>
              <a:t>»</a:t>
            </a:r>
            <a:endParaRPr lang="ru-RU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b="1" i="1" dirty="0"/>
              <a:t>Цель:</a:t>
            </a:r>
            <a:r>
              <a:rPr lang="ru-RU" dirty="0"/>
              <a:t> </a:t>
            </a:r>
            <a:r>
              <a:rPr lang="ru-RU" i="1" dirty="0"/>
              <a:t>закрепить знания о символике; развивать мелкую моторику. </a:t>
            </a:r>
            <a:endParaRPr lang="ru-RU" i="1" dirty="0" smtClean="0"/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«Красный огонек</a:t>
            </a:r>
            <a:r>
              <a:rPr lang="ru-RU" b="1" dirty="0" smtClean="0">
                <a:solidFill>
                  <a:srgbClr val="00B050"/>
                </a:solidFill>
              </a:rPr>
              <a:t>»</a:t>
            </a:r>
            <a:endParaRPr lang="ru-RU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b="1" i="1" dirty="0"/>
              <a:t>Цель: </a:t>
            </a:r>
            <a:r>
              <a:rPr lang="ru-RU" i="1" dirty="0"/>
              <a:t>закрепить знания о растениях и животных родного края, занесенных в Красную книгу.</a:t>
            </a:r>
          </a:p>
          <a:p>
            <a:pPr marL="0" indent="0">
              <a:buNone/>
            </a:pP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46495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087" y="939338"/>
            <a:ext cx="10447713" cy="1280160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Ф</a:t>
            </a:r>
            <a:r>
              <a:rPr lang="ru-RU" b="1" i="1" dirty="0" smtClean="0">
                <a:solidFill>
                  <a:srgbClr val="C00000"/>
                </a:solidFill>
              </a:rPr>
              <a:t>орма работы с детьми 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9709" y="2410691"/>
            <a:ext cx="10564091" cy="372410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1. Продуктивная </a:t>
            </a:r>
            <a:r>
              <a:rPr lang="ru-RU" b="1" dirty="0"/>
              <a:t>творческая деятельность, </a:t>
            </a:r>
            <a:r>
              <a:rPr lang="ru-RU" b="1" dirty="0" smtClean="0"/>
              <a:t>результаты </a:t>
            </a:r>
            <a:r>
              <a:rPr lang="ru-RU" b="1" dirty="0"/>
              <a:t>продуктивной деятельности детей оформляются в форме тематических выставок.</a:t>
            </a:r>
          </a:p>
          <a:p>
            <a:pPr marL="0" indent="0">
              <a:buNone/>
            </a:pPr>
            <a:r>
              <a:rPr lang="ru-RU" b="1" dirty="0" smtClean="0"/>
              <a:t>2. </a:t>
            </a:r>
            <a:r>
              <a:rPr lang="ru-RU" b="1" dirty="0"/>
              <a:t>Т</a:t>
            </a:r>
            <a:r>
              <a:rPr lang="ru-RU" b="1" dirty="0" smtClean="0"/>
              <a:t>ематические </a:t>
            </a:r>
            <a:r>
              <a:rPr lang="ru-RU" b="1" dirty="0"/>
              <a:t>прогулки, экскурсии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 3. Работа </a:t>
            </a:r>
            <a:r>
              <a:rPr lang="ru-RU" b="1" dirty="0"/>
              <a:t>с родителями -  </a:t>
            </a:r>
            <a:r>
              <a:rPr lang="ru-RU" b="1" dirty="0" smtClean="0"/>
              <a:t>целевые </a:t>
            </a:r>
            <a:r>
              <a:rPr lang="ru-RU" b="1" dirty="0"/>
              <a:t>экскурсии (в парк, на стадион, в </a:t>
            </a:r>
            <a:r>
              <a:rPr lang="ru-RU" b="1" dirty="0" smtClean="0"/>
              <a:t>лес).</a:t>
            </a:r>
          </a:p>
          <a:p>
            <a:pPr marL="0" indent="0">
              <a:buNone/>
            </a:pPr>
            <a:r>
              <a:rPr lang="ru-RU" b="1" dirty="0" smtClean="0"/>
              <a:t>4. Метод проектов.</a:t>
            </a:r>
          </a:p>
          <a:p>
            <a:pPr marL="0" indent="0">
              <a:buNone/>
            </a:pPr>
            <a:r>
              <a:rPr lang="ru-RU" b="1" dirty="0" smtClean="0"/>
              <a:t>5. Создание </a:t>
            </a:r>
            <a:r>
              <a:rPr lang="ru-RU" b="1" dirty="0"/>
              <a:t>предметно-развивающей среды. </a:t>
            </a:r>
            <a:endParaRPr lang="ru-RU" b="1" dirty="0" smtClean="0"/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73540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Итог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Суть</a:t>
            </a:r>
            <a:r>
              <a:rPr lang="ru-RU" b="1" dirty="0"/>
              <a:t> патриотического воспитания состоит в том, чтобы посеять и взрастить в детской душе семена любви к родной природе, к своей малой Родине. Это и есть самый естественный, а потому и верный способ патриотического воспитания, воспитания чувства любви к Отечеству.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17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8225" y="1246910"/>
            <a:ext cx="9508372" cy="423117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7200" b="1" i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7200" b="1" i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72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78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8596" y="831273"/>
            <a:ext cx="9260379" cy="59851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4900" b="1" i="1" dirty="0" smtClean="0">
                <a:solidFill>
                  <a:srgbClr val="C00000"/>
                </a:solidFill>
              </a:rPr>
              <a:t>В. А. Сухомлинский</a:t>
            </a:r>
            <a:r>
              <a:rPr lang="ru-RU" sz="4900" dirty="0" smtClean="0">
                <a:solidFill>
                  <a:srgbClr val="C00000"/>
                </a:solidFill>
              </a:rPr>
              <a:t/>
            </a:r>
            <a:br>
              <a:rPr lang="ru-RU" sz="4900" dirty="0" smtClean="0">
                <a:solidFill>
                  <a:srgbClr val="C00000"/>
                </a:solidFill>
              </a:rPr>
            </a:br>
            <a:endParaRPr lang="ru-RU" sz="49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8844" y="1429788"/>
            <a:ext cx="10214955" cy="4530437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ru-RU" sz="3600" b="1" i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chemeClr val="tx1"/>
                </a:solidFill>
              </a:rPr>
              <a:t>«</a:t>
            </a:r>
            <a:r>
              <a:rPr lang="ru-RU" sz="3600" b="1" i="1" dirty="0">
                <a:solidFill>
                  <a:schemeClr val="tx1"/>
                </a:solidFill>
              </a:rPr>
              <a:t>Как у маленького деревца, еле поднявшегося</a:t>
            </a:r>
          </a:p>
          <a:p>
            <a:pPr marL="0" indent="0" algn="ctr">
              <a:buNone/>
            </a:pPr>
            <a:r>
              <a:rPr lang="ru-RU" sz="3600" b="1" i="1" dirty="0">
                <a:solidFill>
                  <a:schemeClr val="tx1"/>
                </a:solidFill>
              </a:rPr>
              <a:t>над землёй, заботливый садовник укрепляет</a:t>
            </a:r>
          </a:p>
          <a:p>
            <a:pPr marL="0" indent="0" algn="ctr">
              <a:buNone/>
            </a:pPr>
            <a:r>
              <a:rPr lang="ru-RU" sz="3600" b="1" i="1" dirty="0">
                <a:solidFill>
                  <a:schemeClr val="tx1"/>
                </a:solidFill>
              </a:rPr>
              <a:t>корень, от мощности которого зависит жизнь</a:t>
            </a:r>
          </a:p>
          <a:p>
            <a:pPr marL="0" indent="0" algn="ctr">
              <a:buNone/>
            </a:pPr>
            <a:r>
              <a:rPr lang="ru-RU" sz="3600" b="1" i="1" dirty="0">
                <a:solidFill>
                  <a:schemeClr val="tx1"/>
                </a:solidFill>
              </a:rPr>
              <a:t>растения на протяжении нескольких</a:t>
            </a:r>
          </a:p>
          <a:p>
            <a:pPr marL="0" indent="0" algn="ctr">
              <a:buNone/>
            </a:pPr>
            <a:r>
              <a:rPr lang="ru-RU" sz="3600" b="1" i="1" dirty="0">
                <a:solidFill>
                  <a:schemeClr val="tx1"/>
                </a:solidFill>
              </a:rPr>
              <a:t>десятилетий, так воспитатель должен</a:t>
            </a:r>
          </a:p>
          <a:p>
            <a:pPr marL="0" indent="0" algn="ctr">
              <a:buNone/>
            </a:pPr>
            <a:r>
              <a:rPr lang="ru-RU" sz="3600" b="1" i="1" dirty="0">
                <a:solidFill>
                  <a:schemeClr val="tx1"/>
                </a:solidFill>
              </a:rPr>
              <a:t>заботиться о воспитании у своих детей чувства</a:t>
            </a:r>
          </a:p>
          <a:p>
            <a:pPr marL="0" indent="0" algn="ctr">
              <a:buNone/>
            </a:pPr>
            <a:r>
              <a:rPr lang="ru-RU" sz="3600" b="1" i="1" dirty="0">
                <a:solidFill>
                  <a:schemeClr val="tx1"/>
                </a:solidFill>
              </a:rPr>
              <a:t>безграничной любви к Родине».</a:t>
            </a:r>
          </a:p>
          <a:p>
            <a:pPr marL="0" indent="0" algn="ctr">
              <a:buNone/>
            </a:pPr>
            <a:endParaRPr lang="ru-RU" sz="3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86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346" y="681644"/>
            <a:ext cx="10148454" cy="748145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Одной из главных задач ДОУ являются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5390" y="1429789"/>
            <a:ext cx="10838410" cy="514557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3600" dirty="0" smtClean="0"/>
              <a:t>Д</a:t>
            </a:r>
            <a:r>
              <a:rPr lang="ru-RU" sz="3600" b="1" dirty="0" smtClean="0"/>
              <a:t>уховно-нравственное </a:t>
            </a:r>
            <a:r>
              <a:rPr lang="ru-RU" sz="3600" b="1" dirty="0"/>
              <a:t>и </a:t>
            </a:r>
            <a:r>
              <a:rPr lang="ru-RU" sz="3600" b="1" dirty="0" smtClean="0"/>
              <a:t>патриотическое   воспитание</a:t>
            </a:r>
            <a:r>
              <a:rPr lang="ru-RU" sz="3600" dirty="0"/>
              <a:t> подрастающего поколения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0421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3084" y="864523"/>
            <a:ext cx="10580715" cy="1280161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sz="4900" b="1" i="1" dirty="0" smtClean="0">
                <a:solidFill>
                  <a:srgbClr val="C00000"/>
                </a:solidFill>
              </a:rPr>
              <a:t>Задачи для</a:t>
            </a:r>
            <a:r>
              <a:rPr lang="ru-RU" b="1" i="1" dirty="0" smtClean="0"/>
              <a:t> </a:t>
            </a:r>
            <a:r>
              <a:rPr lang="ru-RU" b="1" i="1" dirty="0">
                <a:solidFill>
                  <a:srgbClr val="C00000"/>
                </a:solidFill>
              </a:rPr>
              <a:t>младшего дошкольного возраста</a:t>
            </a:r>
            <a:r>
              <a:rPr lang="ru-RU" b="1" i="1" dirty="0" smtClean="0">
                <a:solidFill>
                  <a:srgbClr val="C00000"/>
                </a:solidFill>
              </a:rPr>
              <a:t>:</a:t>
            </a:r>
            <a:r>
              <a:rPr lang="ru-RU" sz="4900" dirty="0">
                <a:solidFill>
                  <a:srgbClr val="C00000"/>
                </a:solidFill>
              </a:rPr>
              <a:t/>
            </a:r>
            <a:br>
              <a:rPr lang="ru-RU" sz="4900" dirty="0">
                <a:solidFill>
                  <a:srgbClr val="C00000"/>
                </a:solidFill>
              </a:rPr>
            </a:br>
            <a:endParaRPr lang="ru-RU" sz="49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3084" y="2460567"/>
            <a:ext cx="10580715" cy="3716396"/>
          </a:xfrm>
        </p:spPr>
        <p:txBody>
          <a:bodyPr/>
          <a:lstStyle/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/>
              <a:t>1</a:t>
            </a:r>
            <a:r>
              <a:rPr lang="ru-RU" b="1" i="1" dirty="0"/>
              <a:t>. Сформировать первичные представления о себе и своей семье.</a:t>
            </a:r>
          </a:p>
          <a:p>
            <a:pPr marL="0" indent="0">
              <a:buNone/>
            </a:pPr>
            <a:r>
              <a:rPr lang="ru-RU" b="1" i="1" dirty="0"/>
              <a:t>2. Дать первые представления о родном </a:t>
            </a:r>
            <a:r>
              <a:rPr lang="ru-RU" b="1" i="1" dirty="0" smtClean="0"/>
              <a:t>городе</a:t>
            </a:r>
            <a:r>
              <a:rPr lang="ru-RU" b="1" i="1" dirty="0"/>
              <a:t>.</a:t>
            </a:r>
          </a:p>
          <a:p>
            <a:pPr marL="0" indent="0">
              <a:buNone/>
            </a:pPr>
            <a:r>
              <a:rPr lang="ru-RU" b="1" i="1" dirty="0"/>
              <a:t>3. Развить умение понимать простейшие взаимосвязи в живой и неживой природе.</a:t>
            </a:r>
          </a:p>
          <a:p>
            <a:pPr marL="0" indent="0">
              <a:buNone/>
            </a:pPr>
            <a:r>
              <a:rPr lang="ru-RU" b="1" i="1" dirty="0"/>
              <a:t>4. Воспитать уважение к труду взрослых.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53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i="1" dirty="0" smtClean="0">
                <a:solidFill>
                  <a:srgbClr val="C00000"/>
                </a:solidFill>
              </a:rPr>
              <a:t/>
            </a:r>
            <a:br>
              <a:rPr lang="ru-RU" sz="4900" b="1" i="1" dirty="0" smtClean="0">
                <a:solidFill>
                  <a:srgbClr val="C00000"/>
                </a:solidFill>
              </a:rPr>
            </a:br>
            <a:r>
              <a:rPr lang="ru-RU" sz="4900" b="1" i="1" dirty="0" smtClean="0">
                <a:solidFill>
                  <a:srgbClr val="C00000"/>
                </a:solidFill>
              </a:rPr>
              <a:t>Задачи </a:t>
            </a:r>
            <a:r>
              <a:rPr lang="ru-RU" sz="4900" b="1" i="1" dirty="0">
                <a:solidFill>
                  <a:srgbClr val="C00000"/>
                </a:solidFill>
              </a:rPr>
              <a:t>для</a:t>
            </a:r>
            <a:r>
              <a:rPr lang="ru-RU" b="1" i="1" dirty="0"/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старшего </a:t>
            </a:r>
            <a:r>
              <a:rPr lang="ru-RU" b="1" i="1" dirty="0">
                <a:solidFill>
                  <a:srgbClr val="C00000"/>
                </a:solidFill>
              </a:rPr>
              <a:t>дошкольного возраста:</a:t>
            </a:r>
            <a:r>
              <a:rPr lang="ru-RU" sz="4900" dirty="0">
                <a:solidFill>
                  <a:srgbClr val="C00000"/>
                </a:solidFill>
              </a:rPr>
              <a:t/>
            </a:r>
            <a:br>
              <a:rPr lang="ru-RU" sz="4900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</a:t>
            </a:r>
            <a:r>
              <a:rPr lang="ru-RU" dirty="0"/>
              <a:t> Изучить теоретические основы проблемы патриотическое воспитание 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/>
              <a:t>Определить понятия «патриотизм», «патриотическое воспитание».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/>
              <a:t>Изучить и описать методы и приемы </a:t>
            </a:r>
            <a:r>
              <a:rPr lang="ru-RU" dirty="0" smtClean="0"/>
              <a:t>воспитания.</a:t>
            </a:r>
          </a:p>
          <a:p>
            <a:pPr marL="0" indent="0">
              <a:buNone/>
            </a:pPr>
            <a:r>
              <a:rPr lang="ru-RU" dirty="0" smtClean="0"/>
              <a:t>4. </a:t>
            </a:r>
            <a:r>
              <a:rPr lang="ru-RU" dirty="0"/>
              <a:t>Определить возможности краеведения, как средства </a:t>
            </a:r>
            <a:r>
              <a:rPr lang="ru-RU" dirty="0" smtClean="0"/>
              <a:t>воспитания.</a:t>
            </a:r>
          </a:p>
          <a:p>
            <a:pPr marL="0" indent="0">
              <a:buNone/>
            </a:pPr>
            <a:r>
              <a:rPr lang="ru-RU" dirty="0" smtClean="0"/>
              <a:t>5. </a:t>
            </a:r>
            <a:r>
              <a:rPr lang="ru-RU" dirty="0"/>
              <a:t>Провести опытно – экспериментальное исследование 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6. </a:t>
            </a:r>
            <a:r>
              <a:rPr lang="ru-RU" dirty="0"/>
              <a:t>Составить рекомендации по </a:t>
            </a:r>
            <a:r>
              <a:rPr lang="ru-RU" dirty="0" smtClean="0"/>
              <a:t>работе.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4485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840" y="1122218"/>
            <a:ext cx="10347959" cy="9144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Краеведение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– </a:t>
            </a:r>
            <a:r>
              <a:rPr lang="ru-RU" b="1" i="1" dirty="0"/>
              <a:t>это своеобразный «родительский сундучок». Это – совокупность наследства, оставленного нам предками. Это – живая легенда и бабушкины рассказы, обычаи родного края и богатства недр, полей, лесов, его вековая культура. Это – то самое наследство, которое мы должны не только использовать по назначению в жизни, но и беречь, развивая и распространяя ее среди потомков.</a:t>
            </a:r>
          </a:p>
          <a:p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90896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4900" b="1" i="1" dirty="0" smtClean="0">
                <a:solidFill>
                  <a:srgbClr val="C00000"/>
                </a:solidFill>
              </a:rPr>
              <a:t>Методы</a:t>
            </a:r>
            <a:r>
              <a:rPr lang="ru-RU" sz="4900" b="1" i="1" dirty="0">
                <a:solidFill>
                  <a:srgbClr val="C00000"/>
                </a:solidFill>
              </a:rPr>
              <a:t> </a:t>
            </a:r>
            <a:r>
              <a:rPr lang="ru-RU" sz="4900" b="1" i="1" dirty="0" smtClean="0">
                <a:solidFill>
                  <a:srgbClr val="C00000"/>
                </a:solidFill>
              </a:rPr>
              <a:t>работы:</a:t>
            </a:r>
            <a:r>
              <a:rPr lang="ru-RU" sz="4900" b="1" i="1" dirty="0">
                <a:solidFill>
                  <a:srgbClr val="C00000"/>
                </a:solidFill>
              </a:rPr>
              <a:t/>
            </a:r>
            <a:br>
              <a:rPr lang="ru-RU" sz="4900" b="1" i="1" dirty="0">
                <a:solidFill>
                  <a:srgbClr val="C00000"/>
                </a:solidFill>
              </a:rPr>
            </a:br>
            <a:endParaRPr lang="ru-RU" sz="49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5713" y="2544406"/>
            <a:ext cx="9601196" cy="33189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u="sng" dirty="0" smtClean="0"/>
          </a:p>
          <a:p>
            <a:pPr marL="0" indent="0">
              <a:buNone/>
            </a:pPr>
            <a:r>
              <a:rPr lang="ru-RU" b="1" i="1" u="sng" dirty="0" smtClean="0"/>
              <a:t>- </a:t>
            </a:r>
            <a:r>
              <a:rPr lang="ru-RU" b="1" i="1" u="sng" dirty="0"/>
              <a:t>словесные</a:t>
            </a:r>
            <a:r>
              <a:rPr lang="ru-RU" b="1" i="1" dirty="0"/>
              <a:t>: беседы, чтение художественной литературы, прослушивание аудио;</a:t>
            </a:r>
          </a:p>
          <a:p>
            <a:pPr marL="0" indent="0">
              <a:buNone/>
            </a:pPr>
            <a:r>
              <a:rPr lang="ru-RU" b="1" i="1" u="sng" dirty="0"/>
              <a:t>- наглядные</a:t>
            </a:r>
            <a:r>
              <a:rPr lang="ru-RU" b="1" i="1" dirty="0"/>
              <a:t>: экскурсии, рассматривание книг, иллюстраций, фотографий, наблюдения;</a:t>
            </a:r>
          </a:p>
          <a:p>
            <a:pPr marL="0" indent="0">
              <a:buNone/>
            </a:pPr>
            <a:r>
              <a:rPr lang="ru-RU" b="1" i="1" u="sng" dirty="0"/>
              <a:t>- практические</a:t>
            </a:r>
            <a:r>
              <a:rPr lang="ru-RU" b="1" i="1" dirty="0"/>
              <a:t>: ручной труд, дидактические игры, оформление альбомов, изготовление поделок, выпуск газет, проектная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38287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Приёмы работы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b="1" i="1" dirty="0" smtClean="0"/>
              <a:t>обращение </a:t>
            </a:r>
            <a:r>
              <a:rPr lang="ru-RU" b="1" i="1" dirty="0"/>
              <a:t>к жизненному опыту детей, </a:t>
            </a:r>
            <a:endParaRPr lang="ru-RU" b="1" i="1" dirty="0" smtClean="0"/>
          </a:p>
          <a:p>
            <a:pPr>
              <a:buFontTx/>
              <a:buChar char="-"/>
            </a:pPr>
            <a:r>
              <a:rPr lang="ru-RU" b="1" i="1" dirty="0" smtClean="0"/>
              <a:t>исследовательские </a:t>
            </a:r>
            <a:r>
              <a:rPr lang="ru-RU" b="1" i="1" dirty="0"/>
              <a:t>действия, </a:t>
            </a:r>
            <a:endParaRPr lang="ru-RU" b="1" i="1" dirty="0" smtClean="0"/>
          </a:p>
          <a:p>
            <a:pPr>
              <a:buFontTx/>
              <a:buChar char="-"/>
            </a:pPr>
            <a:r>
              <a:rPr lang="ru-RU" b="1" i="1" dirty="0" smtClean="0"/>
              <a:t>игровые </a:t>
            </a:r>
            <a:r>
              <a:rPr lang="ru-RU" b="1" i="1" dirty="0"/>
              <a:t>приемы.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352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335" y="714895"/>
            <a:ext cx="10547465" cy="100584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4900" b="1" i="1" dirty="0" smtClean="0">
                <a:solidFill>
                  <a:srgbClr val="C00000"/>
                </a:solidFill>
              </a:rPr>
              <a:t>Беседы</a:t>
            </a:r>
            <a:r>
              <a:rPr lang="ru-RU" sz="4900" b="1" i="1" dirty="0">
                <a:solidFill>
                  <a:srgbClr val="C00000"/>
                </a:solidFill>
              </a:rPr>
              <a:t>:</a:t>
            </a:r>
            <a:br>
              <a:rPr lang="ru-RU" sz="4900" b="1" i="1" dirty="0">
                <a:solidFill>
                  <a:srgbClr val="C00000"/>
                </a:solidFill>
              </a:rPr>
            </a:br>
            <a:endParaRPr lang="ru-RU" sz="49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9833" y="1953492"/>
            <a:ext cx="10613967" cy="418130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600" b="1" i="1" dirty="0"/>
              <a:t> </a:t>
            </a:r>
            <a:r>
              <a:rPr lang="ru-RU" sz="2600" b="1" dirty="0">
                <a:solidFill>
                  <a:srgbClr val="00B050"/>
                </a:solidFill>
              </a:rPr>
              <a:t>«Я и моё окружение», «Самая любимая мамочка моя», «Моя семья</a:t>
            </a:r>
            <a:r>
              <a:rPr lang="ru-RU" sz="2600" b="1" dirty="0" smtClean="0">
                <a:solidFill>
                  <a:srgbClr val="00B050"/>
                </a:solidFill>
              </a:rPr>
              <a:t>»</a:t>
            </a:r>
            <a:endParaRPr lang="ru-RU" sz="26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2600" b="1" dirty="0" smtClean="0"/>
              <a:t>Цель: </a:t>
            </a:r>
            <a:r>
              <a:rPr lang="ru-RU" sz="2600" i="1" dirty="0" smtClean="0"/>
              <a:t>сформировать </a:t>
            </a:r>
            <a:r>
              <a:rPr lang="ru-RU" sz="2600" i="1" dirty="0"/>
              <a:t>представление о себе, о своей родословной, воспитывать гордость за принадлежность к своему роду, желание стать продолжателем лучших качеств, своей семьи</a:t>
            </a:r>
            <a:r>
              <a:rPr lang="ru-RU" sz="2600" i="1" dirty="0" smtClean="0"/>
              <a:t>;</a:t>
            </a:r>
          </a:p>
          <a:p>
            <a:pPr marL="0" indent="0">
              <a:buNone/>
            </a:pPr>
            <a:r>
              <a:rPr lang="ru-RU" sz="2600" i="1" dirty="0"/>
              <a:t> </a:t>
            </a:r>
            <a:r>
              <a:rPr lang="ru-RU" sz="2600" b="1" dirty="0">
                <a:solidFill>
                  <a:srgbClr val="00B050"/>
                </a:solidFill>
              </a:rPr>
              <a:t>«Что ты знаешь о родном </a:t>
            </a:r>
            <a:r>
              <a:rPr lang="ru-RU" sz="2600" b="1" dirty="0" smtClean="0">
                <a:solidFill>
                  <a:srgbClr val="00B050"/>
                </a:solidFill>
              </a:rPr>
              <a:t>городе</a:t>
            </a:r>
            <a:r>
              <a:rPr lang="ru-RU" sz="2600" b="1" dirty="0">
                <a:solidFill>
                  <a:srgbClr val="00B050"/>
                </a:solidFill>
              </a:rPr>
              <a:t>?», «Как узнать, что человек любит свой родной </a:t>
            </a:r>
            <a:r>
              <a:rPr lang="ru-RU" sz="2600" b="1" dirty="0" smtClean="0">
                <a:solidFill>
                  <a:srgbClr val="00B050"/>
                </a:solidFill>
              </a:rPr>
              <a:t>город?»,</a:t>
            </a:r>
            <a:r>
              <a:rPr lang="ru-RU" sz="2600" b="1" dirty="0">
                <a:solidFill>
                  <a:srgbClr val="00B050"/>
                </a:solidFill>
              </a:rPr>
              <a:t> «Мои любимые места отдыха</a:t>
            </a:r>
            <a:r>
              <a:rPr lang="ru-RU" sz="2600" b="1" dirty="0" smtClean="0">
                <a:solidFill>
                  <a:srgbClr val="00B050"/>
                </a:solidFill>
              </a:rPr>
              <a:t>?», «</a:t>
            </a:r>
            <a:r>
              <a:rPr lang="ru-RU" sz="2600" b="1" dirty="0">
                <a:solidFill>
                  <a:srgbClr val="00B050"/>
                </a:solidFill>
              </a:rPr>
              <a:t>Улицы нашего микрорайона, города</a:t>
            </a:r>
            <a:r>
              <a:rPr lang="ru-RU" sz="2600" b="1" dirty="0" smtClean="0">
                <a:solidFill>
                  <a:srgbClr val="00B050"/>
                </a:solidFill>
              </a:rPr>
              <a:t>»</a:t>
            </a:r>
          </a:p>
          <a:p>
            <a:pPr marL="0" indent="0">
              <a:buNone/>
            </a:pPr>
            <a:r>
              <a:rPr lang="ru-RU" sz="2600" b="1" dirty="0" smtClean="0"/>
              <a:t>Цель: </a:t>
            </a:r>
            <a:r>
              <a:rPr lang="ru-RU" sz="2600" i="1" dirty="0"/>
              <a:t>дети знакомятся с историей родного края, рассуждают о том, что им нравиться в городе, что бы они хотели изменить, рассказывают, как и с кем они проводят свободное время, делятся эмоциями и впечатлениями.</a:t>
            </a:r>
          </a:p>
          <a:p>
            <a:pPr marL="0" indent="0">
              <a:buNone/>
            </a:pPr>
            <a:r>
              <a:rPr lang="ru-RU" sz="2600" b="1" dirty="0">
                <a:solidFill>
                  <a:srgbClr val="00B050"/>
                </a:solidFill>
              </a:rPr>
              <a:t>«Красная книга Московской области», «Животный мир моей родины</a:t>
            </a:r>
            <a:r>
              <a:rPr lang="ru-RU" sz="2600" b="1" dirty="0" smtClean="0">
                <a:solidFill>
                  <a:srgbClr val="00B050"/>
                </a:solidFill>
              </a:rPr>
              <a:t>»</a:t>
            </a:r>
          </a:p>
          <a:p>
            <a:pPr marL="0" indent="0">
              <a:buNone/>
            </a:pPr>
            <a:r>
              <a:rPr lang="ru-RU" sz="2600" b="1" dirty="0" smtClean="0"/>
              <a:t>Цель:</a:t>
            </a:r>
            <a:r>
              <a:rPr lang="ru-RU" sz="2600" b="1" dirty="0"/>
              <a:t> </a:t>
            </a:r>
            <a:r>
              <a:rPr lang="ru-RU" sz="2600" i="1" dirty="0"/>
              <a:t>дети знакомятся с животным и растительным миром родного края, с его разнообразием и </a:t>
            </a:r>
            <a:r>
              <a:rPr lang="ru-RU" sz="2600" i="1" dirty="0" smtClean="0"/>
              <a:t>красотой, так же знакомятся с растениями и животными, которые занесены в Красную книгу.</a:t>
            </a:r>
            <a:endParaRPr lang="ru-RU" sz="2600" i="1" dirty="0"/>
          </a:p>
          <a:p>
            <a:pPr marL="0" indent="0">
              <a:buNone/>
            </a:pPr>
            <a:endParaRPr lang="ru-RU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00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195</TotalTime>
  <Words>245</Words>
  <Application>Microsoft Office PowerPoint</Application>
  <PresentationFormat>Широкоэкранный</PresentationFormat>
  <Paragraphs>73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Garamond</vt:lpstr>
      <vt:lpstr>Натуральные материалы</vt:lpstr>
      <vt:lpstr>Краеведческие занятия, как средство патриотического воспитания младшего дошкольного возраста.</vt:lpstr>
      <vt:lpstr> В. А. Сухомлинский </vt:lpstr>
      <vt:lpstr>Одной из главных задач ДОУ являются</vt:lpstr>
      <vt:lpstr> Задачи для младшего дошкольного возраста: </vt:lpstr>
      <vt:lpstr> Задачи для старшего дошкольного возраста: </vt:lpstr>
      <vt:lpstr>Краеведение</vt:lpstr>
      <vt:lpstr> Методы работы: </vt:lpstr>
      <vt:lpstr>Приёмы работы :</vt:lpstr>
      <vt:lpstr> Беседы: </vt:lpstr>
      <vt:lpstr>Занятия</vt:lpstr>
      <vt:lpstr>Краеведческие игры</vt:lpstr>
      <vt:lpstr>Форма работы с детьми </vt:lpstr>
      <vt:lpstr>Итог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Краеведческие занятия, как средство патриотического воспитания младшего дошкольного возраста.</dc:title>
  <dc:creator>PC</dc:creator>
  <cp:lastModifiedBy>PC</cp:lastModifiedBy>
  <cp:revision>29</cp:revision>
  <dcterms:created xsi:type="dcterms:W3CDTF">2020-11-03T18:13:24Z</dcterms:created>
  <dcterms:modified xsi:type="dcterms:W3CDTF">2020-11-28T15:23:17Z</dcterms:modified>
</cp:coreProperties>
</file>