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7" r:id="rId12"/>
    <p:sldId id="269" r:id="rId13"/>
    <p:sldId id="270" r:id="rId14"/>
    <p:sldId id="258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51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130425"/>
            <a:ext cx="676875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E482-23B0-4B07-87D1-15B94CB04EB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342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E482-23B0-4B07-87D1-15B94CB04EB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91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E482-23B0-4B07-87D1-15B94CB04EB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944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E482-23B0-4B07-87D1-15B94CB04EB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170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E482-23B0-4B07-87D1-15B94CB04EB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413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E482-23B0-4B07-87D1-15B94CB04EB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892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E482-23B0-4B07-87D1-15B94CB04EB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249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E482-23B0-4B07-87D1-15B94CB04EB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550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E482-23B0-4B07-87D1-15B94CB04EB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858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E482-23B0-4B07-87D1-15B94CB04EB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39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E482-23B0-4B07-87D1-15B94CB04EB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387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3394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8229600" cy="5145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EE482-23B0-4B07-87D1-15B94CB04EB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377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628801"/>
            <a:ext cx="6768752" cy="197165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CC"/>
                </a:solidFill>
              </a:rPr>
              <a:t>Работа с родителями при организации проектной деятельности</a:t>
            </a:r>
            <a:endParaRPr lang="ru-RU" b="1" i="1" dirty="0">
              <a:solidFill>
                <a:srgbClr val="0000CC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                                                    </a:t>
            </a:r>
          </a:p>
          <a:p>
            <a:r>
              <a:rPr lang="ru-RU" sz="1800" dirty="0"/>
              <a:t> </a:t>
            </a:r>
            <a:r>
              <a:rPr lang="ru-RU" sz="1800" dirty="0" smtClean="0"/>
              <a:t>                                                   </a:t>
            </a:r>
          </a:p>
          <a:p>
            <a:r>
              <a:rPr lang="ru-RU" sz="1800" dirty="0"/>
              <a:t> </a:t>
            </a:r>
            <a:r>
              <a:rPr lang="ru-RU" sz="1800" dirty="0" smtClean="0"/>
              <a:t>                                                   </a:t>
            </a:r>
            <a:r>
              <a:rPr lang="ru-RU" sz="2000" b="1" dirty="0" smtClean="0">
                <a:solidFill>
                  <a:srgbClr val="CC0099"/>
                </a:solidFill>
              </a:rPr>
              <a:t>Подготовила</a:t>
            </a:r>
            <a:r>
              <a:rPr lang="en-US" sz="2000" b="1" dirty="0" smtClean="0">
                <a:solidFill>
                  <a:srgbClr val="CC0099"/>
                </a:solidFill>
              </a:rPr>
              <a:t>:</a:t>
            </a:r>
            <a:r>
              <a:rPr lang="ru-RU" sz="2000" b="1" dirty="0" smtClean="0">
                <a:solidFill>
                  <a:srgbClr val="CC0099"/>
                </a:solidFill>
              </a:rPr>
              <a:t> </a:t>
            </a:r>
            <a:r>
              <a:rPr lang="ru-RU" sz="2000" b="1" dirty="0" smtClean="0">
                <a:solidFill>
                  <a:srgbClr val="CC0099"/>
                </a:solidFill>
              </a:rPr>
              <a:t>Петрова Т</a:t>
            </a:r>
            <a:r>
              <a:rPr lang="ru-RU" sz="2000" b="1" dirty="0" smtClean="0">
                <a:solidFill>
                  <a:srgbClr val="CC0099"/>
                </a:solidFill>
              </a:rPr>
              <a:t>. </a:t>
            </a:r>
            <a:r>
              <a:rPr lang="ru-RU" sz="2000" b="1" smtClean="0">
                <a:solidFill>
                  <a:srgbClr val="CC0099"/>
                </a:solidFill>
              </a:rPr>
              <a:t>А.</a:t>
            </a:r>
            <a:endParaRPr lang="ru-RU" sz="2000" b="1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35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595"/>
            <a:ext cx="8229600" cy="980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CC"/>
                </a:solidFill>
              </a:rPr>
              <a:t> </a:t>
            </a:r>
            <a:r>
              <a:rPr lang="ru-RU" b="1" u="sng" dirty="0">
                <a:solidFill>
                  <a:srgbClr val="0000CC"/>
                </a:solidFill>
              </a:rPr>
              <a:t>Р</a:t>
            </a:r>
            <a:r>
              <a:rPr lang="ru-RU" b="1" u="sng" dirty="0" smtClean="0">
                <a:solidFill>
                  <a:srgbClr val="0000CC"/>
                </a:solidFill>
              </a:rPr>
              <a:t>езультаты </a:t>
            </a:r>
            <a:r>
              <a:rPr lang="ru-RU" b="1" u="sng" dirty="0">
                <a:solidFill>
                  <a:srgbClr val="0000CC"/>
                </a:solidFill>
              </a:rPr>
              <a:t>реализации проекта:</a:t>
            </a:r>
            <a:endParaRPr lang="ru-RU" u="sng" dirty="0">
              <a:solidFill>
                <a:srgbClr val="0000C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24744"/>
            <a:ext cx="8496944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900" dirty="0" smtClean="0">
                <a:latin typeface="Times New Roman" panose="02020603050405020304" pitchFamily="18" charset="0"/>
              </a:rPr>
              <a:t>-Расширилось </a:t>
            </a:r>
            <a:r>
              <a:rPr lang="ru-RU" sz="2900" dirty="0">
                <a:latin typeface="Times New Roman" panose="02020603050405020304" pitchFamily="18" charset="0"/>
              </a:rPr>
              <a:t>представление детей о подвигах народа, об истории родного отечества.</a:t>
            </a:r>
            <a:endParaRPr lang="ru-RU" sz="2900" dirty="0">
              <a:latin typeface="Open Sans" panose="020B0606030504020204" pitchFamily="34" charset="0"/>
            </a:endParaRPr>
          </a:p>
          <a:p>
            <a:r>
              <a:rPr lang="ru-RU" sz="2900" dirty="0" smtClean="0">
                <a:latin typeface="Times New Roman" panose="02020603050405020304" pitchFamily="18" charset="0"/>
              </a:rPr>
              <a:t>-Сформировалось </a:t>
            </a:r>
            <a:r>
              <a:rPr lang="ru-RU" sz="2900" dirty="0">
                <a:latin typeface="Times New Roman" panose="02020603050405020304" pitchFamily="18" charset="0"/>
              </a:rPr>
              <a:t>внимательное  и уважительное  отношение к ветеранам и пожилым  </a:t>
            </a:r>
            <a:r>
              <a:rPr lang="ru-RU" sz="2900" dirty="0" smtClean="0">
                <a:latin typeface="Times New Roman" panose="02020603050405020304" pitchFamily="18" charset="0"/>
              </a:rPr>
              <a:t>людям, желание </a:t>
            </a:r>
            <a:r>
              <a:rPr lang="ru-RU" sz="2900" dirty="0">
                <a:latin typeface="Times New Roman" panose="02020603050405020304" pitchFamily="18" charset="0"/>
              </a:rPr>
              <a:t>оказывать им посильную помощь.</a:t>
            </a:r>
            <a:endParaRPr lang="ru-RU" sz="2900" dirty="0">
              <a:latin typeface="Open Sans" panose="020B0606030504020204" pitchFamily="34" charset="0"/>
            </a:endParaRPr>
          </a:p>
          <a:p>
            <a:r>
              <a:rPr lang="ru-RU" sz="2900" dirty="0" smtClean="0">
                <a:latin typeface="Times New Roman" panose="02020603050405020304" pitchFamily="18" charset="0"/>
              </a:rPr>
              <a:t>-Вовлекли </a:t>
            </a:r>
            <a:r>
              <a:rPr lang="ru-RU" sz="2900" dirty="0">
                <a:latin typeface="Times New Roman" panose="02020603050405020304" pitchFamily="18" charset="0"/>
              </a:rPr>
              <a:t>родителей в педагогический процесс ДОУ, </a:t>
            </a:r>
            <a:r>
              <a:rPr lang="ru-RU" sz="2900" dirty="0" smtClean="0">
                <a:latin typeface="Times New Roman" panose="02020603050405020304" pitchFamily="18" charset="0"/>
              </a:rPr>
              <a:t>укрепилась</a:t>
            </a:r>
            <a:r>
              <a:rPr lang="ru-RU" sz="2900" dirty="0">
                <a:latin typeface="Times New Roman" panose="02020603050405020304" pitchFamily="18" charset="0"/>
              </a:rPr>
              <a:t> </a:t>
            </a:r>
            <a:r>
              <a:rPr lang="ru-RU" sz="2900" dirty="0" smtClean="0">
                <a:latin typeface="Times New Roman" panose="02020603050405020304" pitchFamily="18" charset="0"/>
              </a:rPr>
              <a:t>заинтересованность </a:t>
            </a:r>
            <a:r>
              <a:rPr lang="ru-RU" sz="2900" dirty="0">
                <a:latin typeface="Times New Roman" panose="02020603050405020304" pitchFamily="18" charset="0"/>
              </a:rPr>
              <a:t>родителей в сотрудничестве с ДОУ.</a:t>
            </a:r>
            <a:endParaRPr lang="ru-RU" sz="2900" b="0" i="0" dirty="0"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666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348880"/>
            <a:ext cx="6768752" cy="11521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Продукт проекта-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стенгазета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ru-RU" dirty="0" smtClean="0">
                <a:solidFill>
                  <a:srgbClr val="FF0000"/>
                </a:solidFill>
              </a:rPr>
              <a:t>Спасибо деду за победу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оформление уголка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ru-RU" dirty="0" smtClean="0">
                <a:solidFill>
                  <a:srgbClr val="FF0000"/>
                </a:solidFill>
              </a:rPr>
              <a:t>Стена памяти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844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213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3771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70966" y="1412776"/>
            <a:ext cx="6768752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Спасибо за внимание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555" y="10325993"/>
            <a:ext cx="2637219" cy="72361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https://deti-club.ru/wp-content/uploads/2018/09/SHablon_vospitateli_Kruzhkovaya-rabo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882802"/>
            <a:ext cx="5040560" cy="3097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1018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068960"/>
            <a:ext cx="6768752" cy="747514"/>
          </a:xfrm>
        </p:spPr>
        <p:txBody>
          <a:bodyPr>
            <a:noAutofit/>
          </a:bodyPr>
          <a:lstStyle/>
          <a:p>
            <a:pPr lvl="0"/>
            <a:r>
              <a:rPr lang="ru-RU" sz="2800" b="1" dirty="0">
                <a:solidFill>
                  <a:srgbClr val="0000CC"/>
                </a:solidFill>
              </a:rPr>
              <a:t>«От того, как прошло детство, кто вёл</a:t>
            </a:r>
            <a:r>
              <a:rPr lang="ru-RU" sz="2800" dirty="0">
                <a:solidFill>
                  <a:srgbClr val="0000CC"/>
                </a:solidFill>
              </a:rPr>
              <a:t/>
            </a:r>
            <a:br>
              <a:rPr lang="ru-RU" sz="2800" dirty="0">
                <a:solidFill>
                  <a:srgbClr val="0000CC"/>
                </a:solidFill>
              </a:rPr>
            </a:br>
            <a:r>
              <a:rPr lang="ru-RU" sz="2800" b="1" dirty="0">
                <a:solidFill>
                  <a:srgbClr val="0000CC"/>
                </a:solidFill>
              </a:rPr>
              <a:t>ребенка за руку в детские годы, что </a:t>
            </a:r>
            <a:r>
              <a:rPr lang="ru-RU" sz="2800" b="1" dirty="0" smtClean="0">
                <a:solidFill>
                  <a:srgbClr val="0000CC"/>
                </a:solidFill>
              </a:rPr>
              <a:t>вошло</a:t>
            </a:r>
            <a:r>
              <a:rPr lang="en-US" sz="2800" b="1" dirty="0" smtClean="0">
                <a:solidFill>
                  <a:srgbClr val="0000CC"/>
                </a:solidFill>
              </a:rPr>
              <a:t> </a:t>
            </a:r>
            <a:r>
              <a:rPr lang="ru-RU" sz="2800" b="1" dirty="0" smtClean="0">
                <a:solidFill>
                  <a:srgbClr val="0000CC"/>
                </a:solidFill>
              </a:rPr>
              <a:t>в </a:t>
            </a:r>
            <a:r>
              <a:rPr lang="ru-RU" sz="2800" b="1" dirty="0">
                <a:solidFill>
                  <a:srgbClr val="0000CC"/>
                </a:solidFill>
              </a:rPr>
              <a:t>его разум и сердце из окружающего мира </a:t>
            </a:r>
            <a:r>
              <a:rPr lang="ru-RU" sz="2800" b="1" dirty="0" smtClean="0">
                <a:solidFill>
                  <a:srgbClr val="0000CC"/>
                </a:solidFill>
              </a:rPr>
              <a:t>–от </a:t>
            </a:r>
            <a:r>
              <a:rPr lang="ru-RU" sz="2800" b="1" dirty="0">
                <a:solidFill>
                  <a:srgbClr val="0000CC"/>
                </a:solidFill>
              </a:rPr>
              <a:t>этого в решающей степени зависит, каким</a:t>
            </a:r>
            <a:r>
              <a:rPr lang="ru-RU" sz="2800" dirty="0">
                <a:solidFill>
                  <a:srgbClr val="0000CC"/>
                </a:solidFill>
              </a:rPr>
              <a:t/>
            </a:r>
            <a:br>
              <a:rPr lang="ru-RU" sz="2800" dirty="0">
                <a:solidFill>
                  <a:srgbClr val="0000CC"/>
                </a:solidFill>
              </a:rPr>
            </a:br>
            <a:r>
              <a:rPr lang="ru-RU" sz="2800" b="1" dirty="0">
                <a:solidFill>
                  <a:srgbClr val="0000CC"/>
                </a:solidFill>
              </a:rPr>
              <a:t>человеком станет сегодняшний малыш»</a:t>
            </a:r>
            <a:r>
              <a:rPr lang="ru-RU" sz="2800" dirty="0">
                <a:solidFill>
                  <a:srgbClr val="0000CC"/>
                </a:solidFill>
              </a:rPr>
              <a:t/>
            </a:r>
            <a:br>
              <a:rPr lang="ru-RU" sz="2800" dirty="0">
                <a:solidFill>
                  <a:srgbClr val="0000CC"/>
                </a:solidFill>
              </a:rPr>
            </a:br>
            <a:r>
              <a:rPr lang="ru-RU" sz="2800" b="1" dirty="0">
                <a:solidFill>
                  <a:srgbClr val="0000CC"/>
                </a:solidFill>
              </a:rPr>
              <a:t>В. А. Сухомлинский</a:t>
            </a:r>
            <a:r>
              <a:rPr lang="ru-RU" sz="2800" dirty="0">
                <a:solidFill>
                  <a:srgbClr val="0000CC"/>
                </a:solidFill>
              </a:rPr>
              <a:t/>
            </a:r>
            <a:br>
              <a:rPr lang="ru-RU" sz="2800" dirty="0">
                <a:solidFill>
                  <a:srgbClr val="0000CC"/>
                </a:solidFill>
              </a:rPr>
            </a:br>
            <a:endParaRPr lang="ru-RU" sz="2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381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988840"/>
            <a:ext cx="6768752" cy="1470025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00CC"/>
                </a:solidFill>
              </a:rPr>
              <a:t>В работе детского сада метод проектов оказался удачной находкой. На сегодняшний день проектный метод получает все более широкое применение в педагогической практике</a:t>
            </a:r>
            <a:r>
              <a:rPr lang="ru-RU" sz="3200" dirty="0">
                <a:solidFill>
                  <a:srgbClr val="0000CC"/>
                </a:solidFill>
              </a:rPr>
              <a:t> .</a:t>
            </a:r>
          </a:p>
        </p:txBody>
      </p:sp>
    </p:spTree>
    <p:extLst>
      <p:ext uri="{BB962C8B-B14F-4D97-AF65-F5344CB8AC3E}">
        <p14:creationId xmlns:p14="http://schemas.microsoft.com/office/powerpoint/2010/main" val="1471930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124744"/>
            <a:ext cx="6768752" cy="2619722"/>
          </a:xfrm>
        </p:spPr>
        <p:txBody>
          <a:bodyPr>
            <a:noAutofit/>
          </a:bodyPr>
          <a:lstStyle/>
          <a:p>
            <a:r>
              <a:rPr lang="ru-RU" sz="3600" b="1" u="sng" dirty="0">
                <a:solidFill>
                  <a:srgbClr val="0000CC"/>
                </a:solidFill>
              </a:rPr>
              <a:t>Метод проекта</a:t>
            </a:r>
            <a:r>
              <a:rPr lang="ru-RU" sz="3600" dirty="0"/>
              <a:t> – это </a:t>
            </a:r>
            <a:r>
              <a:rPr lang="ru-RU" sz="3600" dirty="0" smtClean="0"/>
              <a:t>обучение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600" dirty="0" smtClean="0"/>
              <a:t> </a:t>
            </a:r>
            <a:r>
              <a:rPr lang="ru-RU" sz="3600" dirty="0"/>
              <a:t>и воспитание ребенка через деятельность, а в работе с семьей - через совместную деятельность.</a:t>
            </a:r>
          </a:p>
        </p:txBody>
      </p:sp>
      <p:pic>
        <p:nvPicPr>
          <p:cNvPr id="1026" name="Picture 2" descr="https://narachanka.by/wp-content/uploads/2020/07/2020-07-14_1321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077072"/>
            <a:ext cx="3984377" cy="221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651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rgbClr val="0000CC"/>
                </a:solidFill>
              </a:rPr>
              <a:t>Основная цель </a:t>
            </a:r>
            <a:r>
              <a:rPr lang="ru-RU" b="1" u="sng" dirty="0" smtClean="0">
                <a:solidFill>
                  <a:srgbClr val="0000CC"/>
                </a:solidFill>
              </a:rPr>
              <a:t>работы-</a:t>
            </a:r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492941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это </a:t>
            </a:r>
            <a:r>
              <a:rPr lang="ru-RU" b="1" dirty="0"/>
              <a:t>разработка модели сотрудничества ДОУ и семьи на основе идеи </a:t>
            </a:r>
            <a:r>
              <a:rPr lang="ru-RU" b="1" dirty="0" smtClean="0"/>
              <a:t>использования активных </a:t>
            </a:r>
            <a:r>
              <a:rPr lang="ru-RU" b="1" dirty="0"/>
              <a:t>современных форм таких как, например, метод проектов.</a:t>
            </a:r>
            <a:endParaRPr lang="ru-RU" dirty="0"/>
          </a:p>
        </p:txBody>
      </p:sp>
      <p:pic>
        <p:nvPicPr>
          <p:cNvPr id="2050" name="Picture 2" descr="https://metodika2020.ucoz.net/kartinki/63bf180e-7e09-4ee8-afce-62160a28218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225" y="1600200"/>
            <a:ext cx="375654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228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0000CC"/>
                </a:solidFill>
              </a:rPr>
              <a:t>Работа направлена на решение следующих задач</a:t>
            </a:r>
            <a:r>
              <a:rPr lang="ru-RU" b="1" u="sng" dirty="0" smtClean="0">
                <a:solidFill>
                  <a:srgbClr val="0000CC"/>
                </a:solidFill>
              </a:rPr>
              <a:t>:</a:t>
            </a:r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895311"/>
            <a:ext cx="7704856" cy="3145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-установление единства в воспитании детей;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-педагогическое просвещение родителей;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-изучение и распространение передового опыта семейного воспитания;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-ознакомление родителей с жизнью и работой дошкольного учреждения.</a:t>
            </a:r>
            <a:endParaRPr lang="ru-RU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963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0000CC"/>
                </a:solidFill>
              </a:rPr>
              <a:t>Использование проектного метода позволяет:</a:t>
            </a:r>
            <a:endParaRPr lang="ru-RU" u="sng" dirty="0">
              <a:solidFill>
                <a:srgbClr val="0000C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202883"/>
            <a:ext cx="7704856" cy="3046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• Повысить профессиональную компетентность педагогов ДОУ по вопросам взаимодействия с семьей;</a:t>
            </a:r>
            <a:endParaRPr lang="ru-RU" sz="2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• Приобщить родителей к участию в жизни детского сада и социализации ребенка через поиск и внедрение наиболее эффективных форм взаимодействия;</a:t>
            </a:r>
            <a:endParaRPr lang="ru-RU" sz="2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• Повысить уровень воспитательных умений и педагогической культуры родителей.</a:t>
            </a:r>
            <a:endParaRPr lang="ru-RU" sz="24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i0.wp.com/xn--90af7c.xn--90aiamjrzbaml1a.xn--p1ai/wp-content/uploads/2018/09/chitaem-semjei_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149080"/>
            <a:ext cx="3888432" cy="255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406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976664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000CC"/>
                </a:solidFill>
              </a:rPr>
              <a:t>Проект с участием родителей</a:t>
            </a:r>
            <a:r>
              <a:rPr lang="ru-RU" sz="4000" dirty="0">
                <a:solidFill>
                  <a:srgbClr val="0000CC"/>
                </a:solidFill>
              </a:rPr>
              <a:t/>
            </a:r>
            <a:br>
              <a:rPr lang="ru-RU" sz="4000" dirty="0">
                <a:solidFill>
                  <a:srgbClr val="0000CC"/>
                </a:solidFill>
              </a:rPr>
            </a:br>
            <a:r>
              <a:rPr lang="ru-RU" sz="4000" b="1" dirty="0">
                <a:solidFill>
                  <a:srgbClr val="0000CC"/>
                </a:solidFill>
              </a:rPr>
              <a:t>в </a:t>
            </a:r>
            <a:r>
              <a:rPr lang="ru-RU" sz="4000" b="1" dirty="0" smtClean="0">
                <a:solidFill>
                  <a:srgbClr val="0000CC"/>
                </a:solidFill>
              </a:rPr>
              <a:t>старшей группе, посвящённый </a:t>
            </a:r>
            <a:br>
              <a:rPr lang="ru-RU" sz="4000" b="1" dirty="0" smtClean="0">
                <a:solidFill>
                  <a:srgbClr val="0000CC"/>
                </a:solidFill>
              </a:rPr>
            </a:br>
            <a:r>
              <a:rPr lang="ru-RU" sz="4000" b="1" dirty="0" smtClean="0">
                <a:solidFill>
                  <a:srgbClr val="0000CC"/>
                </a:solidFill>
              </a:rPr>
              <a:t>Дню</a:t>
            </a:r>
            <a:r>
              <a:rPr lang="en-US" sz="4000" b="1" dirty="0" smtClean="0">
                <a:solidFill>
                  <a:srgbClr val="0000CC"/>
                </a:solidFill>
              </a:rPr>
              <a:t> </a:t>
            </a:r>
            <a:r>
              <a:rPr lang="ru-RU" sz="4000" b="1" dirty="0" smtClean="0">
                <a:solidFill>
                  <a:srgbClr val="0000CC"/>
                </a:solidFill>
              </a:rPr>
              <a:t>победы </a:t>
            </a:r>
            <a:r>
              <a:rPr lang="en-US" sz="4000" b="1" dirty="0" smtClean="0">
                <a:solidFill>
                  <a:srgbClr val="0000CC"/>
                </a:solidFill>
              </a:rPr>
              <a:t/>
            </a:r>
            <a:br>
              <a:rPr lang="en-US" sz="4000" b="1" dirty="0" smtClean="0">
                <a:solidFill>
                  <a:srgbClr val="0000CC"/>
                </a:solidFill>
              </a:rPr>
            </a:br>
            <a:r>
              <a:rPr lang="ru-RU" sz="4000" b="1" dirty="0" smtClean="0">
                <a:solidFill>
                  <a:srgbClr val="0000CC"/>
                </a:solidFill>
              </a:rPr>
              <a:t>«Никто не забыт, ничто не забыто»</a:t>
            </a:r>
            <a:r>
              <a:rPr lang="ru-RU" sz="4000" b="1" u="sng" dirty="0">
                <a:solidFill>
                  <a:srgbClr val="0000CC"/>
                </a:solidFill>
              </a:rPr>
              <a:t> </a:t>
            </a:r>
            <a:r>
              <a:rPr lang="ru-RU" sz="4000" b="1" u="sng" dirty="0" smtClean="0">
                <a:solidFill>
                  <a:srgbClr val="0000CC"/>
                </a:solidFill>
              </a:rPr>
              <a:t/>
            </a:r>
            <a:br>
              <a:rPr lang="ru-RU" sz="4000" b="1" u="sng" dirty="0" smtClean="0">
                <a:solidFill>
                  <a:srgbClr val="0000CC"/>
                </a:solidFill>
              </a:rPr>
            </a:br>
            <a:r>
              <a:rPr lang="en-US" sz="2800" b="1" u="sng" dirty="0" smtClean="0">
                <a:solidFill>
                  <a:srgbClr val="0000CC"/>
                </a:solidFill>
              </a:rPr>
              <a:t/>
            </a:r>
            <a:br>
              <a:rPr lang="en-US" sz="2800" b="1" u="sng" dirty="0" smtClean="0">
                <a:solidFill>
                  <a:srgbClr val="0000CC"/>
                </a:solidFill>
              </a:rPr>
            </a:br>
            <a:r>
              <a:rPr lang="ru-RU" sz="3600" b="1" u="sng" dirty="0" smtClean="0"/>
              <a:t>Цель </a:t>
            </a:r>
            <a:r>
              <a:rPr lang="ru-RU" sz="3600" b="1" u="sng" dirty="0"/>
              <a:t>проекта:</a:t>
            </a:r>
            <a:r>
              <a:rPr lang="ru-RU" sz="3600" b="1" dirty="0"/>
              <a:t>  создание условий для обогащения детей знаниями о Великой  Отечественной войне на основе исторических фактов, воспитание  патриотизма , чувства гордости за свою семью и </a:t>
            </a:r>
            <a:r>
              <a:rPr lang="ru-RU" sz="3600" b="1" dirty="0" smtClean="0"/>
              <a:t>Родину.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200" b="1" dirty="0" smtClean="0"/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39087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00CC"/>
                </a:solidFill>
              </a:rPr>
              <a:t>Задачи проекта</a:t>
            </a:r>
            <a:r>
              <a:rPr lang="en-US" b="1" u="sng" dirty="0" smtClean="0">
                <a:solidFill>
                  <a:srgbClr val="0000CC"/>
                </a:solidFill>
              </a:rPr>
              <a:t>:</a:t>
            </a:r>
            <a:endParaRPr lang="ru-RU" b="1" u="sng" dirty="0">
              <a:solidFill>
                <a:srgbClr val="0000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5194300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-Сообщить </a:t>
            </a:r>
            <a:r>
              <a:rPr lang="ru-RU" b="1" dirty="0"/>
              <a:t>элементарные сведения о Великой Отечественной войне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r>
              <a:rPr lang="ru-RU" b="1" dirty="0" smtClean="0"/>
              <a:t>-Воспитывать </a:t>
            </a:r>
            <a:r>
              <a:rPr lang="ru-RU" b="1" dirty="0"/>
              <a:t>гордость и уважение к ветеранам  Великой</a:t>
            </a:r>
          </a:p>
          <a:p>
            <a:pPr marL="0" indent="0">
              <a:buNone/>
            </a:pPr>
            <a:r>
              <a:rPr lang="ru-RU" b="1" dirty="0" smtClean="0"/>
              <a:t>Отечественной </a:t>
            </a:r>
            <a:r>
              <a:rPr lang="ru-RU" b="1" dirty="0"/>
              <a:t>войны.</a:t>
            </a:r>
          </a:p>
          <a:p>
            <a:pPr marL="0" indent="0">
              <a:buNone/>
            </a:pPr>
            <a:r>
              <a:rPr lang="ru-RU" b="1" dirty="0" smtClean="0"/>
              <a:t>-Формировать </a:t>
            </a:r>
            <a:r>
              <a:rPr lang="ru-RU" b="1" dirty="0"/>
              <a:t>чувство гордости за Родину, за наш народ.</a:t>
            </a:r>
          </a:p>
        </p:txBody>
      </p:sp>
      <p:pic>
        <p:nvPicPr>
          <p:cNvPr id="4098" name="Picture 2" descr="http://47.dou.spb.ru/images/240420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924943"/>
            <a:ext cx="3035300" cy="3201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91222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5f787e19a35f16b3c7dfe384dd47b93a93988c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212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Open Sans</vt:lpstr>
      <vt:lpstr>Times New Roman</vt:lpstr>
      <vt:lpstr>Тема Office</vt:lpstr>
      <vt:lpstr>Работа с родителями при организации проектной деятельности</vt:lpstr>
      <vt:lpstr>«От того, как прошло детство, кто вёл ребенка за руку в детские годы, что вошло в его разум и сердце из окружающего мира –от этого в решающей степени зависит, каким человеком станет сегодняшний малыш» В. А. Сухомлинский </vt:lpstr>
      <vt:lpstr>В работе детского сада метод проектов оказался удачной находкой. На сегодняшний день проектный метод получает все более широкое применение в педагогической практике .</vt:lpstr>
      <vt:lpstr>Метод проекта – это обучение  и воспитание ребенка через деятельность, а в работе с семьей - через совместную деятельность.</vt:lpstr>
      <vt:lpstr>Основная цель работы-</vt:lpstr>
      <vt:lpstr>Работа направлена на решение следующих задач:</vt:lpstr>
      <vt:lpstr>Использование проектного метода позволяет:</vt:lpstr>
      <vt:lpstr>Проект с участием родителей в старшей группе, посвящённый  Дню победы  «Никто не забыт, ничто не забыто»   Цель проекта:  создание условий для обогащения детей знаниями о Великой  Отечественной войне на основе исторических фактов, воспитание  патриотизма , чувства гордости за свою семью и Родину.  </vt:lpstr>
      <vt:lpstr>Задачи проекта:</vt:lpstr>
      <vt:lpstr> Результаты реализации проекта:</vt:lpstr>
      <vt:lpstr>Продукт проекта- стенгазета  “Спасибо деду за победу”,  оформление уголка  “Стена памяти” </vt:lpstr>
      <vt:lpstr>Презентация PowerPoint</vt:lpstr>
      <vt:lpstr>Презентация PowerPoint</vt:lpstr>
      <vt:lpstr>Спасибо за внимание</vt:lpstr>
    </vt:vector>
  </TitlesOfParts>
  <Company>http://presentation-creation.ru/powerpoint-templates.html</Company>
  <LinksUpToDate>false</LinksUpToDate>
  <SharedDoc>false</SharedDoc>
  <HyperlinkBase>http://presentation-creation.ru/powerpoint-templates.html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Разноцветные треугольники</dc:title>
  <dc:creator>obstinate</dc:creator>
  <cp:lastModifiedBy>My comp</cp:lastModifiedBy>
  <cp:revision>17</cp:revision>
  <dcterms:created xsi:type="dcterms:W3CDTF">2017-08-20T16:45:34Z</dcterms:created>
  <dcterms:modified xsi:type="dcterms:W3CDTF">2022-11-17T08:47:02Z</dcterms:modified>
</cp:coreProperties>
</file>