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75"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6" r:id="rId21"/>
    <p:sldId id="274" r:id="rId2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576"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11/17/2022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11/17/2022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11/17/2022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11/17/2022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11/17/2022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11/17/2022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pPr/>
              <a:t>11/17/2022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11/17/2022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pPr/>
              <a:t>11/17/2022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11/17/2022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pPr/>
              <a:t>11/17/2022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11/17/2022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11/17/2022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11/17/2022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smtClean="0"/>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42A54C80-263E-416B-A8E0-580EDEADCBDC}" type="datetimeFigureOut">
              <a:rPr lang="en-US" dirty="0"/>
              <a:pPr/>
              <a:t>11/17/2022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11/17/2022</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11/17/2022</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1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1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 Id="rId4" Type="http://schemas.openxmlformats.org/officeDocument/2006/relationships/image" Target="../media/image24.jpeg"/></Relationships>
</file>

<file path=ppt/slides/_rels/slide1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2.xml"/><Relationship Id="rId4" Type="http://schemas.openxmlformats.org/officeDocument/2006/relationships/image" Target="../media/image34.jpeg"/></Relationships>
</file>

<file path=ppt/slides/_rels/slide18.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07066" y="1118938"/>
            <a:ext cx="7868753" cy="3080084"/>
          </a:xfrm>
        </p:spPr>
        <p:txBody>
          <a:bodyPr/>
          <a:lstStyle/>
          <a:p>
            <a:pPr algn="ctr"/>
            <a:r>
              <a:rPr lang="ru-RU" sz="6600" dirty="0" smtClean="0">
                <a:solidFill>
                  <a:srgbClr val="002060"/>
                </a:solidFill>
              </a:rPr>
              <a:t/>
            </a:r>
            <a:br>
              <a:rPr lang="ru-RU" sz="6600" dirty="0" smtClean="0">
                <a:solidFill>
                  <a:srgbClr val="002060"/>
                </a:solidFill>
              </a:rPr>
            </a:br>
            <a:r>
              <a:rPr lang="ru-RU" sz="6600" dirty="0">
                <a:solidFill>
                  <a:srgbClr val="002060"/>
                </a:solidFill>
              </a:rPr>
              <a:t/>
            </a:r>
            <a:br>
              <a:rPr lang="ru-RU" sz="6600" dirty="0">
                <a:solidFill>
                  <a:srgbClr val="002060"/>
                </a:solidFill>
              </a:rPr>
            </a:br>
            <a:r>
              <a:rPr lang="ru-RU" sz="6600" dirty="0" smtClean="0">
                <a:solidFill>
                  <a:srgbClr val="002060"/>
                </a:solidFill>
              </a:rPr>
              <a:t/>
            </a:r>
            <a:br>
              <a:rPr lang="ru-RU" sz="6600" dirty="0" smtClean="0">
                <a:solidFill>
                  <a:srgbClr val="002060"/>
                </a:solidFill>
              </a:rPr>
            </a:br>
            <a:r>
              <a:rPr lang="ru-RU" sz="6600" dirty="0">
                <a:solidFill>
                  <a:srgbClr val="002060"/>
                </a:solidFill>
              </a:rPr>
              <a:t/>
            </a:r>
            <a:br>
              <a:rPr lang="ru-RU" sz="6600" dirty="0">
                <a:solidFill>
                  <a:srgbClr val="002060"/>
                </a:solidFill>
              </a:rPr>
            </a:br>
            <a:r>
              <a:rPr lang="ru-RU" sz="6600" dirty="0" smtClean="0">
                <a:solidFill>
                  <a:srgbClr val="002060"/>
                </a:solidFill>
              </a:rPr>
              <a:t>«Наш город в числах и величинах»</a:t>
            </a:r>
            <a:endParaRPr lang="ru-RU" sz="6600" dirty="0">
              <a:solidFill>
                <a:srgbClr val="002060"/>
              </a:solidFill>
            </a:endParaRPr>
          </a:p>
        </p:txBody>
      </p:sp>
      <p:sp>
        <p:nvSpPr>
          <p:cNvPr id="3" name="Подзаголовок 2"/>
          <p:cNvSpPr>
            <a:spLocks noGrp="1"/>
          </p:cNvSpPr>
          <p:nvPr>
            <p:ph type="subTitle" idx="1"/>
          </p:nvPr>
        </p:nvSpPr>
        <p:spPr>
          <a:xfrm>
            <a:off x="1700250" y="4403559"/>
            <a:ext cx="7766936" cy="1677464"/>
          </a:xfrm>
        </p:spPr>
        <p:txBody>
          <a:bodyPr>
            <a:normAutofit fontScale="92500" lnSpcReduction="20000"/>
          </a:bodyPr>
          <a:lstStyle/>
          <a:p>
            <a:r>
              <a:rPr lang="ru-RU" sz="2400" dirty="0" smtClean="0">
                <a:solidFill>
                  <a:srgbClr val="002060"/>
                </a:solidFill>
              </a:rPr>
              <a:t>Подготовила: воспитатель </a:t>
            </a:r>
            <a:r>
              <a:rPr lang="ru-RU" sz="2400" dirty="0" smtClean="0">
                <a:solidFill>
                  <a:srgbClr val="002060"/>
                </a:solidFill>
              </a:rPr>
              <a:t>МБДОУ</a:t>
            </a:r>
            <a:endParaRPr lang="ru-RU" sz="2400" dirty="0" smtClean="0">
              <a:solidFill>
                <a:srgbClr val="002060"/>
              </a:solidFill>
            </a:endParaRPr>
          </a:p>
          <a:p>
            <a:r>
              <a:rPr lang="ru-RU" sz="2400" dirty="0" smtClean="0">
                <a:solidFill>
                  <a:srgbClr val="002060"/>
                </a:solidFill>
              </a:rPr>
              <a:t> «Детский сад №2 «Родничок»</a:t>
            </a:r>
          </a:p>
          <a:p>
            <a:r>
              <a:rPr lang="ru-RU" sz="2400" dirty="0" smtClean="0">
                <a:solidFill>
                  <a:srgbClr val="002060"/>
                </a:solidFill>
              </a:rPr>
              <a:t>г. Шадринск</a:t>
            </a:r>
          </a:p>
          <a:p>
            <a:r>
              <a:rPr lang="ru-RU" sz="2400" dirty="0" smtClean="0">
                <a:solidFill>
                  <a:srgbClr val="002060"/>
                </a:solidFill>
              </a:rPr>
              <a:t>Минина Маргарита Андреевна</a:t>
            </a:r>
          </a:p>
        </p:txBody>
      </p:sp>
    </p:spTree>
    <p:extLst>
      <p:ext uri="{BB962C8B-B14F-4D97-AF65-F5344CB8AC3E}">
        <p14:creationId xmlns:p14="http://schemas.microsoft.com/office/powerpoint/2010/main" val="403573427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0"/>
            <a:ext cx="4693156" cy="3716940"/>
          </a:xfrm>
        </p:spPr>
        <p:txBody>
          <a:bodyPr>
            <a:normAutofit/>
          </a:bodyPr>
          <a:lstStyle/>
          <a:p>
            <a:r>
              <a:rPr lang="ru-RU" sz="2000" dirty="0">
                <a:solidFill>
                  <a:srgbClr val="002060"/>
                </a:solidFill>
                <a:latin typeface="Times New Roman" panose="02020603050405020304" pitchFamily="18" charset="0"/>
                <a:cs typeface="Times New Roman" panose="02020603050405020304" pitchFamily="18" charset="0"/>
              </a:rPr>
              <a:t>По состоянию на август 2014 года в городе действуют:</a:t>
            </a:r>
            <a:br>
              <a:rPr lang="ru-RU" sz="2000" dirty="0">
                <a:solidFill>
                  <a:srgbClr val="002060"/>
                </a:solidFill>
                <a:latin typeface="Times New Roman" panose="02020603050405020304" pitchFamily="18" charset="0"/>
                <a:cs typeface="Times New Roman" panose="02020603050405020304" pitchFamily="18" charset="0"/>
              </a:rPr>
            </a:br>
            <a:r>
              <a:rPr lang="ru-RU" sz="2000" dirty="0">
                <a:solidFill>
                  <a:srgbClr val="002060"/>
                </a:solidFill>
                <a:latin typeface="Times New Roman" panose="02020603050405020304" pitchFamily="18" charset="0"/>
                <a:cs typeface="Times New Roman" panose="02020603050405020304" pitchFamily="18" charset="0"/>
              </a:rPr>
              <a:t>•	2 высших учебных заведения;</a:t>
            </a:r>
            <a:br>
              <a:rPr lang="ru-RU" sz="2000" dirty="0">
                <a:solidFill>
                  <a:srgbClr val="002060"/>
                </a:solidFill>
                <a:latin typeface="Times New Roman" panose="02020603050405020304" pitchFamily="18" charset="0"/>
                <a:cs typeface="Times New Roman" panose="02020603050405020304" pitchFamily="18" charset="0"/>
              </a:rPr>
            </a:br>
            <a:r>
              <a:rPr lang="ru-RU" sz="2000" dirty="0">
                <a:solidFill>
                  <a:srgbClr val="002060"/>
                </a:solidFill>
                <a:latin typeface="Times New Roman" panose="02020603050405020304" pitchFamily="18" charset="0"/>
                <a:cs typeface="Times New Roman" panose="02020603050405020304" pitchFamily="18" charset="0"/>
              </a:rPr>
              <a:t>•	5 средне-техническое и средне-специальное учебное заведение;</a:t>
            </a:r>
            <a:br>
              <a:rPr lang="ru-RU" sz="2000" dirty="0">
                <a:solidFill>
                  <a:srgbClr val="002060"/>
                </a:solidFill>
                <a:latin typeface="Times New Roman" panose="02020603050405020304" pitchFamily="18" charset="0"/>
                <a:cs typeface="Times New Roman" panose="02020603050405020304" pitchFamily="18" charset="0"/>
              </a:rPr>
            </a:br>
            <a:r>
              <a:rPr lang="ru-RU" sz="2000" dirty="0">
                <a:solidFill>
                  <a:srgbClr val="002060"/>
                </a:solidFill>
                <a:latin typeface="Times New Roman" panose="02020603050405020304" pitchFamily="18" charset="0"/>
                <a:cs typeface="Times New Roman" panose="02020603050405020304" pitchFamily="18" charset="0"/>
              </a:rPr>
              <a:t>•	15 общеобразовательных заведения;</a:t>
            </a:r>
            <a:br>
              <a:rPr lang="ru-RU" sz="2000" dirty="0">
                <a:solidFill>
                  <a:srgbClr val="002060"/>
                </a:solidFill>
                <a:latin typeface="Times New Roman" panose="02020603050405020304" pitchFamily="18" charset="0"/>
                <a:cs typeface="Times New Roman" panose="02020603050405020304" pitchFamily="18" charset="0"/>
              </a:rPr>
            </a:br>
            <a:r>
              <a:rPr lang="ru-RU" sz="2000" dirty="0">
                <a:solidFill>
                  <a:srgbClr val="002060"/>
                </a:solidFill>
                <a:latin typeface="Times New Roman" panose="02020603050405020304" pitchFamily="18" charset="0"/>
                <a:cs typeface="Times New Roman" panose="02020603050405020304" pitchFamily="18" charset="0"/>
              </a:rPr>
              <a:t>•	30 дошкольных образовательных учреждений;</a:t>
            </a:r>
            <a:br>
              <a:rPr lang="ru-RU" sz="2000" dirty="0">
                <a:solidFill>
                  <a:srgbClr val="002060"/>
                </a:solidFill>
                <a:latin typeface="Times New Roman" panose="02020603050405020304" pitchFamily="18" charset="0"/>
                <a:cs typeface="Times New Roman" panose="02020603050405020304" pitchFamily="18" charset="0"/>
              </a:rPr>
            </a:br>
            <a:r>
              <a:rPr lang="ru-RU" sz="2000" dirty="0">
                <a:solidFill>
                  <a:srgbClr val="002060"/>
                </a:solidFill>
                <a:latin typeface="Times New Roman" panose="02020603050405020304" pitchFamily="18" charset="0"/>
                <a:cs typeface="Times New Roman" panose="02020603050405020304" pitchFamily="18" charset="0"/>
              </a:rPr>
              <a:t>•	4 учреждений дополнительного образования.</a:t>
            </a:r>
            <a:r>
              <a:rPr lang="ru-RU" sz="1800" dirty="0"/>
              <a:t/>
            </a:r>
            <a:br>
              <a:rPr lang="ru-RU" sz="1800" dirty="0"/>
            </a:br>
            <a:endParaRPr lang="ru-RU" sz="1800"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182813" y="3886206"/>
            <a:ext cx="4231643" cy="2742727"/>
          </a:xfrm>
        </p:spPr>
      </p:pic>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7334" y="3886205"/>
            <a:ext cx="4089845" cy="2742727"/>
          </a:xfrm>
          <a:prstGeom prst="rect">
            <a:avLst/>
          </a:prstGeom>
        </p:spPr>
      </p:pic>
      <p:pic>
        <p:nvPicPr>
          <p:cNvPr id="6" name="Рисунок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82813" y="682490"/>
            <a:ext cx="4231643" cy="2867025"/>
          </a:xfrm>
          <a:prstGeom prst="rect">
            <a:avLst/>
          </a:prstGeom>
        </p:spPr>
      </p:pic>
    </p:spTree>
    <p:extLst>
      <p:ext uri="{BB962C8B-B14F-4D97-AF65-F5344CB8AC3E}">
        <p14:creationId xmlns:p14="http://schemas.microsoft.com/office/powerpoint/2010/main" val="227239269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9153" y="1"/>
            <a:ext cx="4688233" cy="3947972"/>
          </a:xfrm>
        </p:spPr>
        <p:txBody>
          <a:bodyPr>
            <a:normAutofit/>
          </a:bodyPr>
          <a:lstStyle/>
          <a:p>
            <a:r>
              <a:rPr lang="ru-RU" sz="1600" dirty="0">
                <a:solidFill>
                  <a:srgbClr val="002060"/>
                </a:solidFill>
                <a:latin typeface="Times New Roman" panose="02020603050405020304" pitchFamily="18" charset="0"/>
                <a:cs typeface="Times New Roman" panose="02020603050405020304" pitchFamily="18" charset="0"/>
              </a:rPr>
              <a:t>На сегодняшний день в Шадринске работает более 20 медицинских учреждений. Среди них: Шадринская больница скорой медицинской помощи, Шадринская поликлиника, Шадринская детская больница, Шадринская центральная районная больница, Шадринский областной противотуберкулёзный диспансер, Шадринский областной психоневрологический диспансер, Шадринский областной наркодиспансер, Шадринская областная станция переливания крови, Кожно-венерологический диспансер, Шадринский городской родильный дом, Поликлиника на ст. Шадринск (ОАО «РЖД»), Шадринская стоматологическая поликлиника и другие. </a:t>
            </a: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975668" y="3947973"/>
            <a:ext cx="4876800" cy="2725832"/>
          </a:xfrm>
        </p:spPr>
      </p:pic>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9153" y="3947973"/>
            <a:ext cx="4357546" cy="2725832"/>
          </a:xfrm>
          <a:prstGeom prst="rect">
            <a:avLst/>
          </a:prstGeom>
        </p:spPr>
      </p:pic>
      <p:pic>
        <p:nvPicPr>
          <p:cNvPr id="6" name="Рисунок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47387" y="830688"/>
            <a:ext cx="4705081" cy="2646608"/>
          </a:xfrm>
          <a:prstGeom prst="rect">
            <a:avLst/>
          </a:prstGeom>
        </p:spPr>
      </p:pic>
    </p:spTree>
    <p:extLst>
      <p:ext uri="{BB962C8B-B14F-4D97-AF65-F5344CB8AC3E}">
        <p14:creationId xmlns:p14="http://schemas.microsoft.com/office/powerpoint/2010/main" val="268856953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5986" y="-1"/>
            <a:ext cx="4455108" cy="3400024"/>
          </a:xfrm>
        </p:spPr>
        <p:txBody>
          <a:bodyPr>
            <a:normAutofit/>
          </a:bodyPr>
          <a:lstStyle/>
          <a:p>
            <a:pPr>
              <a:spcBef>
                <a:spcPts val="600"/>
              </a:spcBef>
              <a:spcAft>
                <a:spcPts val="600"/>
              </a:spcAft>
            </a:pPr>
            <a:r>
              <a:rPr lang="ru-RU" sz="1600" dirty="0">
                <a:solidFill>
                  <a:srgbClr val="002060"/>
                </a:solidFill>
                <a:latin typeface="Times New Roman" panose="02020603050405020304" pitchFamily="18" charset="0"/>
                <a:ea typeface="Times New Roman" panose="02020603050405020304" pitchFamily="18" charset="0"/>
              </a:rPr>
              <a:t>По состоянию на начало 2015 года в Шадринске насчитывается 160 памятников истории и культуры регионального значения, в том числе, 1 федерального значения. Из них братские, единичные захоронения, кладбища, памятник скульптору Ивану Шадру — 17, малые формы (ворота) — 9, занято под общественными зданиями (православные приходы, школы, библиотеки, музей, медицинские учреждения, архив, театр, детский сад, магазины) — 87, жилые дома — 45, нет в наличии — 3.</a:t>
            </a:r>
            <a:r>
              <a:rPr lang="ru-RU" sz="1600" dirty="0">
                <a:latin typeface="Times New Roman" panose="02020603050405020304" pitchFamily="18" charset="0"/>
                <a:ea typeface="Times New Roman" panose="02020603050405020304" pitchFamily="18" charset="0"/>
              </a:rPr>
              <a:t/>
            </a:r>
            <a:br>
              <a:rPr lang="ru-RU" sz="1600" dirty="0">
                <a:latin typeface="Times New Roman" panose="02020603050405020304" pitchFamily="18" charset="0"/>
                <a:ea typeface="Times New Roman" panose="02020603050405020304" pitchFamily="18" charset="0"/>
              </a:rPr>
            </a:br>
            <a:endParaRPr lang="ru-RU" sz="1600" dirty="0">
              <a:latin typeface="Times New Roman" panose="02020603050405020304" pitchFamily="18" charset="0"/>
              <a:cs typeface="Times New Roman" panose="02020603050405020304" pitchFamily="18" charset="0"/>
            </a:endParaRPr>
          </a:p>
        </p:txBody>
      </p:sp>
      <p:pic>
        <p:nvPicPr>
          <p:cNvPr id="4" name="Объект 3"/>
          <p:cNvPicPr>
            <a:picLocks noGrp="1" noChangeAspect="1"/>
          </p:cNvPicPr>
          <p:nvPr>
            <p:ph idx="1"/>
          </p:nvPr>
        </p:nvPicPr>
        <p:blipFill rotWithShape="1">
          <a:blip r:embed="rId2">
            <a:extLst>
              <a:ext uri="{28A0092B-C50C-407E-A947-70E740481C1C}">
                <a14:useLocalDpi xmlns:a14="http://schemas.microsoft.com/office/drawing/2010/main" val="0"/>
              </a:ext>
            </a:extLst>
          </a:blip>
          <a:srcRect t="4061" b="54132"/>
          <a:stretch/>
        </p:blipFill>
        <p:spPr>
          <a:xfrm>
            <a:off x="5206876" y="306774"/>
            <a:ext cx="4067126" cy="3022881"/>
          </a:xfrm>
        </p:spPr>
      </p:pic>
      <p:pic>
        <p:nvPicPr>
          <p:cNvPr id="5" name="Рисунок 4"/>
          <p:cNvPicPr>
            <a:picLocks noChangeAspect="1"/>
          </p:cNvPicPr>
          <p:nvPr/>
        </p:nvPicPr>
        <p:blipFill rotWithShape="1">
          <a:blip r:embed="rId3">
            <a:extLst>
              <a:ext uri="{28A0092B-C50C-407E-A947-70E740481C1C}">
                <a14:useLocalDpi xmlns:a14="http://schemas.microsoft.com/office/drawing/2010/main" val="0"/>
              </a:ext>
            </a:extLst>
          </a:blip>
          <a:srcRect t="20803" b="34878"/>
          <a:stretch/>
        </p:blipFill>
        <p:spPr>
          <a:xfrm>
            <a:off x="5206876" y="3490175"/>
            <a:ext cx="4067126" cy="3039414"/>
          </a:xfrm>
          <a:prstGeom prst="rect">
            <a:avLst/>
          </a:prstGeom>
        </p:spPr>
      </p:pic>
      <p:pic>
        <p:nvPicPr>
          <p:cNvPr id="6" name="Рисунок 5"/>
          <p:cNvPicPr>
            <a:picLocks noChangeAspect="1"/>
          </p:cNvPicPr>
          <p:nvPr/>
        </p:nvPicPr>
        <p:blipFill rotWithShape="1">
          <a:blip r:embed="rId4">
            <a:extLst>
              <a:ext uri="{28A0092B-C50C-407E-A947-70E740481C1C}">
                <a14:useLocalDpi xmlns:a14="http://schemas.microsoft.com/office/drawing/2010/main" val="0"/>
              </a:ext>
            </a:extLst>
          </a:blip>
          <a:srcRect t="9924" b="55998"/>
          <a:stretch/>
        </p:blipFill>
        <p:spPr>
          <a:xfrm>
            <a:off x="425985" y="3490176"/>
            <a:ext cx="4455108" cy="3013656"/>
          </a:xfrm>
          <a:prstGeom prst="rect">
            <a:avLst/>
          </a:prstGeom>
        </p:spPr>
      </p:pic>
    </p:spTree>
    <p:extLst>
      <p:ext uri="{BB962C8B-B14F-4D97-AF65-F5344CB8AC3E}">
        <p14:creationId xmlns:p14="http://schemas.microsoft.com/office/powerpoint/2010/main" val="230476457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180304"/>
            <a:ext cx="8596668" cy="1750096"/>
          </a:xfrm>
        </p:spPr>
        <p:txBody>
          <a:bodyPr>
            <a:normAutofit/>
          </a:bodyPr>
          <a:lstStyle/>
          <a:p>
            <a:r>
              <a:rPr lang="ru-RU" sz="1800" dirty="0">
                <a:solidFill>
                  <a:srgbClr val="002060"/>
                </a:solidFill>
                <a:latin typeface="Times New Roman" panose="02020603050405020304" pitchFamily="18" charset="0"/>
                <a:cs typeface="Times New Roman" panose="02020603050405020304" pitchFamily="18" charset="0"/>
              </a:rPr>
              <a:t>Гордостью города является Шадринский государственный драматический театр. Стационарное здание он обрёл в 1910 году, когда был построен клуб Шадринского общества приказчиков. Театр до сих пор располагается в этом здании.</a:t>
            </a: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21972" y="1757362"/>
            <a:ext cx="4301544" cy="3171825"/>
          </a:xfrm>
        </p:spPr>
      </p:pic>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28758" y="3206839"/>
            <a:ext cx="4388486" cy="3444697"/>
          </a:xfrm>
          <a:prstGeom prst="rect">
            <a:avLst/>
          </a:prstGeom>
        </p:spPr>
      </p:pic>
    </p:spTree>
    <p:extLst>
      <p:ext uri="{BB962C8B-B14F-4D97-AF65-F5344CB8AC3E}">
        <p14:creationId xmlns:p14="http://schemas.microsoft.com/office/powerpoint/2010/main" val="238788540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8821" y="970208"/>
            <a:ext cx="8596668" cy="1320800"/>
          </a:xfrm>
        </p:spPr>
        <p:txBody>
          <a:bodyPr>
            <a:normAutofit/>
          </a:bodyPr>
          <a:lstStyle/>
          <a:p>
            <a:r>
              <a:rPr lang="ru-RU" sz="1800" dirty="0">
                <a:solidFill>
                  <a:srgbClr val="002060"/>
                </a:solidFill>
                <a:latin typeface="Times New Roman" panose="02020603050405020304" pitchFamily="18" charset="0"/>
                <a:cs typeface="Times New Roman" panose="02020603050405020304" pitchFamily="18" charset="0"/>
              </a:rPr>
              <a:t>В городе действует один из старейших музеев Урала, основанный в 1918 году — Шадринский краеведческий музей им. В. П. Бирюкова. Основу собраний составила коллекция уральского краеведа Владимира Бирюкова.</a:t>
            </a:r>
          </a:p>
        </p:txBody>
      </p:sp>
      <p:pic>
        <p:nvPicPr>
          <p:cNvPr id="4" name="Объект 3"/>
          <p:cNvPicPr>
            <a:picLocks noGrp="1" noChangeAspect="1"/>
          </p:cNvPicPr>
          <p:nvPr>
            <p:ph idx="1"/>
          </p:nvPr>
        </p:nvPicPr>
        <p:blipFill rotWithShape="1">
          <a:blip r:embed="rId2">
            <a:extLst>
              <a:ext uri="{28A0092B-C50C-407E-A947-70E740481C1C}">
                <a14:useLocalDpi xmlns:a14="http://schemas.microsoft.com/office/drawing/2010/main" val="0"/>
              </a:ext>
            </a:extLst>
          </a:blip>
          <a:srcRect l="10141" r="9860"/>
          <a:stretch/>
        </p:blipFill>
        <p:spPr>
          <a:xfrm>
            <a:off x="5164428" y="2883637"/>
            <a:ext cx="3992450" cy="3657600"/>
          </a:xfrm>
        </p:spPr>
      </p:pic>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0761" y="2852055"/>
            <a:ext cx="4327301" cy="3657600"/>
          </a:xfrm>
          <a:prstGeom prst="rect">
            <a:avLst/>
          </a:prstGeom>
        </p:spPr>
      </p:pic>
    </p:spTree>
    <p:extLst>
      <p:ext uri="{BB962C8B-B14F-4D97-AF65-F5344CB8AC3E}">
        <p14:creationId xmlns:p14="http://schemas.microsoft.com/office/powerpoint/2010/main" val="54834364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9701" y="515155"/>
            <a:ext cx="4069723" cy="2550017"/>
          </a:xfrm>
        </p:spPr>
        <p:txBody>
          <a:bodyPr>
            <a:normAutofit/>
          </a:bodyPr>
          <a:lstStyle/>
          <a:p>
            <a:r>
              <a:rPr lang="ru-RU" sz="1800" dirty="0">
                <a:solidFill>
                  <a:srgbClr val="002060"/>
                </a:solidFill>
                <a:latin typeface="Times New Roman" panose="02020603050405020304" pitchFamily="18" charset="0"/>
                <a:cs typeface="Times New Roman" panose="02020603050405020304" pitchFamily="18" charset="0"/>
              </a:rPr>
              <a:t>В Шадринске работают два кинотеатра, в прокате которых имеются российские и зарубежные кинофильмы — ЦДиК «Октябрь» (основанный в 1928 году) и «Киномир».</a:t>
            </a: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12605" y="3211389"/>
            <a:ext cx="4584398" cy="3248025"/>
          </a:xfrm>
        </p:spPr>
      </p:pic>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37890" y="969190"/>
            <a:ext cx="4331113" cy="3248025"/>
          </a:xfrm>
          <a:prstGeom prst="rect">
            <a:avLst/>
          </a:prstGeom>
        </p:spPr>
      </p:pic>
    </p:spTree>
    <p:extLst>
      <p:ext uri="{BB962C8B-B14F-4D97-AF65-F5344CB8AC3E}">
        <p14:creationId xmlns:p14="http://schemas.microsoft.com/office/powerpoint/2010/main" val="253976430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231821"/>
            <a:ext cx="8596668" cy="2434106"/>
          </a:xfrm>
        </p:spPr>
        <p:txBody>
          <a:bodyPr>
            <a:normAutofit/>
          </a:bodyPr>
          <a:lstStyle/>
          <a:p>
            <a:r>
              <a:rPr lang="ru-RU" sz="1800" dirty="0">
                <a:solidFill>
                  <a:srgbClr val="002060"/>
                </a:solidFill>
                <a:latin typeface="Times New Roman" panose="02020603050405020304" pitchFamily="18" charset="0"/>
                <a:cs typeface="Times New Roman" panose="02020603050405020304" pitchFamily="18" charset="0"/>
              </a:rPr>
              <a:t>В Шадринске действует Центральная библиотека им. А. Н. Зырянова (открыта в 1876 году на базе </a:t>
            </a:r>
            <a:r>
              <a:rPr lang="ru-RU" sz="1800" dirty="0" err="1">
                <a:solidFill>
                  <a:srgbClr val="002060"/>
                </a:solidFill>
                <a:latin typeface="Times New Roman" panose="02020603050405020304" pitchFamily="18" charset="0"/>
                <a:cs typeface="Times New Roman" panose="02020603050405020304" pitchFamily="18" charset="0"/>
              </a:rPr>
              <a:t>книжно</a:t>
            </a:r>
            <a:r>
              <a:rPr lang="ru-RU" sz="1800" dirty="0">
                <a:solidFill>
                  <a:srgbClr val="002060"/>
                </a:solidFill>
                <a:latin typeface="Times New Roman" panose="02020603050405020304" pitchFamily="18" charset="0"/>
                <a:cs typeface="Times New Roman" panose="02020603050405020304" pitchFamily="18" charset="0"/>
              </a:rPr>
              <a:t>-журнальной коллекции Александра Зырянова, первоначально как земская библиотека). Из библиотек учебных заведений наиболее значима библиотека Шадринского государственного педагогического университета (действует с 1939 года; фонд — более 400 тыс. томов).</a:t>
            </a: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62131" y="2382592"/>
            <a:ext cx="7392472" cy="4200111"/>
          </a:xfrm>
        </p:spPr>
      </p:pic>
    </p:spTree>
    <p:extLst>
      <p:ext uri="{BB962C8B-B14F-4D97-AF65-F5344CB8AC3E}">
        <p14:creationId xmlns:p14="http://schemas.microsoft.com/office/powerpoint/2010/main" val="279689614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000" dirty="0">
                <a:solidFill>
                  <a:srgbClr val="002060"/>
                </a:solidFill>
                <a:latin typeface="Times New Roman" panose="02020603050405020304" pitchFamily="18" charset="0"/>
                <a:cs typeface="Times New Roman" panose="02020603050405020304" pitchFamily="18" charset="0"/>
              </a:rPr>
              <a:t>В Шадринске действуют </a:t>
            </a:r>
            <a:r>
              <a:rPr lang="ru-RU" sz="2000" dirty="0" err="1">
                <a:solidFill>
                  <a:srgbClr val="002060"/>
                </a:solidFill>
                <a:latin typeface="Times New Roman" panose="02020603050405020304" pitchFamily="18" charset="0"/>
                <a:cs typeface="Times New Roman" panose="02020603050405020304" pitchFamily="18" charset="0"/>
              </a:rPr>
              <a:t>Спасо</a:t>
            </a:r>
            <a:r>
              <a:rPr lang="ru-RU" sz="2000" dirty="0">
                <a:solidFill>
                  <a:srgbClr val="002060"/>
                </a:solidFill>
                <a:latin typeface="Times New Roman" panose="02020603050405020304" pitchFamily="18" charset="0"/>
                <a:cs typeface="Times New Roman" panose="02020603050405020304" pitchFamily="18" charset="0"/>
              </a:rPr>
              <a:t>-Преображенский собор, Воскресенская церковь, Николаевская церковь.</a:t>
            </a:r>
          </a:p>
        </p:txBody>
      </p:sp>
      <p:pic>
        <p:nvPicPr>
          <p:cNvPr id="4" name="Объект 3"/>
          <p:cNvPicPr>
            <a:picLocks noGrp="1" noChangeAspect="1"/>
          </p:cNvPicPr>
          <p:nvPr>
            <p:ph idx="1"/>
          </p:nvPr>
        </p:nvPicPr>
        <p:blipFill rotWithShape="1">
          <a:blip r:embed="rId2">
            <a:extLst>
              <a:ext uri="{28A0092B-C50C-407E-A947-70E740481C1C}">
                <a14:useLocalDpi xmlns:a14="http://schemas.microsoft.com/office/drawing/2010/main" val="0"/>
              </a:ext>
            </a:extLst>
          </a:blip>
          <a:srcRect l="10243"/>
          <a:stretch/>
        </p:blipFill>
        <p:spPr>
          <a:xfrm>
            <a:off x="296214" y="1751851"/>
            <a:ext cx="3118325" cy="3881437"/>
          </a:xfrm>
        </p:spPr>
      </p:pic>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28810" y="3518347"/>
            <a:ext cx="5530265" cy="3097369"/>
          </a:xfrm>
          <a:prstGeom prst="rect">
            <a:avLst/>
          </a:prstGeom>
        </p:spPr>
      </p:pic>
      <p:pic>
        <p:nvPicPr>
          <p:cNvPr id="6" name="Рисунок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63544" y="1520031"/>
            <a:ext cx="3731589" cy="1940718"/>
          </a:xfrm>
          <a:prstGeom prst="rect">
            <a:avLst/>
          </a:prstGeom>
        </p:spPr>
      </p:pic>
    </p:spTree>
    <p:extLst>
      <p:ext uri="{BB962C8B-B14F-4D97-AF65-F5344CB8AC3E}">
        <p14:creationId xmlns:p14="http://schemas.microsoft.com/office/powerpoint/2010/main" val="409062724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1800" dirty="0">
                <a:solidFill>
                  <a:srgbClr val="002060"/>
                </a:solidFill>
                <a:latin typeface="Times New Roman" panose="02020603050405020304" pitchFamily="18" charset="0"/>
                <a:cs typeface="Times New Roman" panose="02020603050405020304" pitchFamily="18" charset="0"/>
              </a:rPr>
              <a:t>3 октября 2017 года Шадринск признан местом рождения Царевны-лягушки и Елены Прекрасной. Это произошло благодаря краеведу и просветителю XIX века А. Н. Зырянову.</a:t>
            </a: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12124" y="2047742"/>
            <a:ext cx="4430332" cy="4399208"/>
          </a:xfrm>
        </p:spPr>
      </p:pic>
      <p:pic>
        <p:nvPicPr>
          <p:cNvPr id="5" name="Рисунок 4"/>
          <p:cNvPicPr>
            <a:picLocks noChangeAspect="1"/>
          </p:cNvPicPr>
          <p:nvPr/>
        </p:nvPicPr>
        <p:blipFill rotWithShape="1">
          <a:blip r:embed="rId3">
            <a:extLst>
              <a:ext uri="{28A0092B-C50C-407E-A947-70E740481C1C}">
                <a14:useLocalDpi xmlns:a14="http://schemas.microsoft.com/office/drawing/2010/main" val="0"/>
              </a:ext>
            </a:extLst>
          </a:blip>
          <a:srcRect t="14547" b="6228"/>
          <a:stretch/>
        </p:blipFill>
        <p:spPr>
          <a:xfrm>
            <a:off x="5031618" y="2047742"/>
            <a:ext cx="4242384" cy="4399208"/>
          </a:xfrm>
          <a:prstGeom prst="rect">
            <a:avLst/>
          </a:prstGeom>
        </p:spPr>
      </p:pic>
    </p:spTree>
    <p:extLst>
      <p:ext uri="{BB962C8B-B14F-4D97-AF65-F5344CB8AC3E}">
        <p14:creationId xmlns:p14="http://schemas.microsoft.com/office/powerpoint/2010/main" val="303742179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0"/>
            <a:ext cx="8596668" cy="2511380"/>
          </a:xfrm>
        </p:spPr>
        <p:txBody>
          <a:bodyPr>
            <a:noAutofit/>
          </a:bodyPr>
          <a:lstStyle/>
          <a:p>
            <a:r>
              <a:rPr lang="ru-RU" sz="1600" dirty="0">
                <a:solidFill>
                  <a:srgbClr val="002060"/>
                </a:solidFill>
                <a:latin typeface="Times New Roman" panose="02020603050405020304" pitchFamily="18" charset="0"/>
                <a:cs typeface="Times New Roman" panose="02020603050405020304" pitchFamily="18" charset="0"/>
              </a:rPr>
              <a:t>В Шадринске выпускается 6 газет:</a:t>
            </a:r>
            <a:br>
              <a:rPr lang="ru-RU" sz="1600" dirty="0">
                <a:solidFill>
                  <a:srgbClr val="002060"/>
                </a:solidFill>
                <a:latin typeface="Times New Roman" panose="02020603050405020304" pitchFamily="18" charset="0"/>
                <a:cs typeface="Times New Roman" panose="02020603050405020304" pitchFamily="18" charset="0"/>
              </a:rPr>
            </a:br>
            <a:r>
              <a:rPr lang="ru-RU" sz="1600" dirty="0">
                <a:solidFill>
                  <a:srgbClr val="002060"/>
                </a:solidFill>
                <a:latin typeface="Times New Roman" panose="02020603050405020304" pitchFamily="18" charset="0"/>
                <a:cs typeface="Times New Roman" panose="02020603050405020304" pitchFamily="18" charset="0"/>
              </a:rPr>
              <a:t>•	«Шадринский рабочий», в 1988 году была переименована в «</a:t>
            </a:r>
            <a:r>
              <a:rPr lang="ru-RU" sz="1600" dirty="0" err="1">
                <a:solidFill>
                  <a:srgbClr val="002060"/>
                </a:solidFill>
                <a:latin typeface="Times New Roman" panose="02020603050405020304" pitchFamily="18" charset="0"/>
                <a:cs typeface="Times New Roman" panose="02020603050405020304" pitchFamily="18" charset="0"/>
              </a:rPr>
              <a:t>Шадринскую</a:t>
            </a:r>
            <a:r>
              <a:rPr lang="ru-RU" sz="1600" dirty="0">
                <a:solidFill>
                  <a:srgbClr val="002060"/>
                </a:solidFill>
                <a:latin typeface="Times New Roman" panose="02020603050405020304" pitchFamily="18" charset="0"/>
                <a:cs typeface="Times New Roman" panose="02020603050405020304" pitchFamily="18" charset="0"/>
              </a:rPr>
              <a:t> новь», а в 1990 году — в «Исеть».</a:t>
            </a:r>
            <a:br>
              <a:rPr lang="ru-RU" sz="1600" dirty="0">
                <a:solidFill>
                  <a:srgbClr val="002060"/>
                </a:solidFill>
                <a:latin typeface="Times New Roman" panose="02020603050405020304" pitchFamily="18" charset="0"/>
                <a:cs typeface="Times New Roman" panose="02020603050405020304" pitchFamily="18" charset="0"/>
              </a:rPr>
            </a:br>
            <a:r>
              <a:rPr lang="ru-RU" sz="1600" dirty="0">
                <a:solidFill>
                  <a:srgbClr val="002060"/>
                </a:solidFill>
                <a:latin typeface="Times New Roman" panose="02020603050405020304" pitchFamily="18" charset="0"/>
                <a:cs typeface="Times New Roman" panose="02020603050405020304" pitchFamily="18" charset="0"/>
              </a:rPr>
              <a:t>•	«Ваша выгода» выходит с 1999 года </a:t>
            </a:r>
            <a:br>
              <a:rPr lang="ru-RU" sz="1600" dirty="0">
                <a:solidFill>
                  <a:srgbClr val="002060"/>
                </a:solidFill>
                <a:latin typeface="Times New Roman" panose="02020603050405020304" pitchFamily="18" charset="0"/>
                <a:cs typeface="Times New Roman" panose="02020603050405020304" pitchFamily="18" charset="0"/>
              </a:rPr>
            </a:br>
            <a:r>
              <a:rPr lang="ru-RU" sz="1600" dirty="0">
                <a:solidFill>
                  <a:srgbClr val="002060"/>
                </a:solidFill>
                <a:latin typeface="Times New Roman" panose="02020603050405020304" pitchFamily="18" charset="0"/>
                <a:cs typeface="Times New Roman" panose="02020603050405020304" pitchFamily="18" charset="0"/>
              </a:rPr>
              <a:t>•	«</a:t>
            </a:r>
            <a:r>
              <a:rPr lang="ru-RU" sz="1600" dirty="0" err="1">
                <a:solidFill>
                  <a:srgbClr val="002060"/>
                </a:solidFill>
                <a:latin typeface="Times New Roman" panose="02020603050405020304" pitchFamily="18" charset="0"/>
                <a:cs typeface="Times New Roman" panose="02020603050405020304" pitchFamily="18" charset="0"/>
              </a:rPr>
              <a:t>Автоагрегат</a:t>
            </a:r>
            <a:r>
              <a:rPr lang="ru-RU" sz="1600" dirty="0">
                <a:solidFill>
                  <a:srgbClr val="002060"/>
                </a:solidFill>
                <a:latin typeface="Times New Roman" panose="02020603050405020304" pitchFamily="18" charset="0"/>
                <a:cs typeface="Times New Roman" panose="02020603050405020304" pitchFamily="18" charset="0"/>
              </a:rPr>
              <a:t>» — газета Шадринского автоагрегатного завода (ОАО «ШААЗ»). Выходит с 1943 года.</a:t>
            </a:r>
            <a:br>
              <a:rPr lang="ru-RU" sz="1600" dirty="0">
                <a:solidFill>
                  <a:srgbClr val="002060"/>
                </a:solidFill>
                <a:latin typeface="Times New Roman" panose="02020603050405020304" pitchFamily="18" charset="0"/>
                <a:cs typeface="Times New Roman" panose="02020603050405020304" pitchFamily="18" charset="0"/>
              </a:rPr>
            </a:br>
            <a:r>
              <a:rPr lang="ru-RU" sz="1600" dirty="0">
                <a:solidFill>
                  <a:srgbClr val="002060"/>
                </a:solidFill>
                <a:latin typeface="Times New Roman" panose="02020603050405020304" pitchFamily="18" charset="0"/>
                <a:cs typeface="Times New Roman" panose="02020603050405020304" pitchFamily="18" charset="0"/>
              </a:rPr>
              <a:t>•	«Дела и люди» — газета, выпускаемая ежемесячно </a:t>
            </a:r>
            <a:r>
              <a:rPr lang="ru-RU" sz="1600" dirty="0" err="1">
                <a:solidFill>
                  <a:srgbClr val="002060"/>
                </a:solidFill>
                <a:latin typeface="Times New Roman" panose="02020603050405020304" pitchFamily="18" charset="0"/>
                <a:cs typeface="Times New Roman" panose="02020603050405020304" pitchFamily="18" charset="0"/>
              </a:rPr>
              <a:t>шадринским</a:t>
            </a:r>
            <a:r>
              <a:rPr lang="ru-RU" sz="1600" dirty="0">
                <a:solidFill>
                  <a:srgbClr val="002060"/>
                </a:solidFill>
                <a:latin typeface="Times New Roman" panose="02020603050405020304" pitchFamily="18" charset="0"/>
                <a:cs typeface="Times New Roman" panose="02020603050405020304" pitchFamily="18" charset="0"/>
              </a:rPr>
              <a:t> предприятием «</a:t>
            </a:r>
            <a:r>
              <a:rPr lang="ru-RU" sz="1600" dirty="0" err="1">
                <a:solidFill>
                  <a:srgbClr val="002060"/>
                </a:solidFill>
                <a:latin typeface="Times New Roman" panose="02020603050405020304" pitchFamily="18" charset="0"/>
                <a:cs typeface="Times New Roman" panose="02020603050405020304" pitchFamily="18" charset="0"/>
              </a:rPr>
              <a:t>Технокерамика</a:t>
            </a:r>
            <a:r>
              <a:rPr lang="ru-RU" sz="1600" dirty="0">
                <a:solidFill>
                  <a:srgbClr val="002060"/>
                </a:solidFill>
                <a:latin typeface="Times New Roman" panose="02020603050405020304" pitchFamily="18" charset="0"/>
                <a:cs typeface="Times New Roman" panose="02020603050405020304" pitchFamily="18" charset="0"/>
              </a:rPr>
              <a:t>» с 2008 года.</a:t>
            </a:r>
            <a:br>
              <a:rPr lang="ru-RU" sz="1600" dirty="0">
                <a:solidFill>
                  <a:srgbClr val="002060"/>
                </a:solidFill>
                <a:latin typeface="Times New Roman" panose="02020603050405020304" pitchFamily="18" charset="0"/>
                <a:cs typeface="Times New Roman" panose="02020603050405020304" pitchFamily="18" charset="0"/>
              </a:rPr>
            </a:br>
            <a:r>
              <a:rPr lang="ru-RU" sz="1600" dirty="0">
                <a:solidFill>
                  <a:srgbClr val="002060"/>
                </a:solidFill>
                <a:latin typeface="Times New Roman" panose="02020603050405020304" pitchFamily="18" charset="0"/>
                <a:cs typeface="Times New Roman" panose="02020603050405020304" pitchFamily="18" charset="0"/>
              </a:rPr>
              <a:t>•	«Деловой Шадринск» — выходит с 1999 года.</a:t>
            </a:r>
            <a:br>
              <a:rPr lang="ru-RU" sz="1600" dirty="0">
                <a:solidFill>
                  <a:srgbClr val="002060"/>
                </a:solidFill>
                <a:latin typeface="Times New Roman" panose="02020603050405020304" pitchFamily="18" charset="0"/>
                <a:cs typeface="Times New Roman" panose="02020603050405020304" pitchFamily="18" charset="0"/>
              </a:rPr>
            </a:br>
            <a:r>
              <a:rPr lang="ru-RU" sz="1600" dirty="0">
                <a:solidFill>
                  <a:srgbClr val="002060"/>
                </a:solidFill>
                <a:latin typeface="Times New Roman" panose="02020603050405020304" pitchFamily="18" charset="0"/>
                <a:cs typeface="Times New Roman" panose="02020603050405020304" pitchFamily="18" charset="0"/>
              </a:rPr>
              <a:t>•	«Стиль жизни» —  с 2002 года.</a:t>
            </a: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endParaRPr lang="ru-RU" sz="1600" dirty="0">
              <a:latin typeface="Times New Roman" panose="02020603050405020304" pitchFamily="18" charset="0"/>
              <a:cs typeface="Times New Roman" panose="02020603050405020304" pitchFamily="18" charset="0"/>
            </a:endParaRP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65279" y="2511380"/>
            <a:ext cx="2625649" cy="4033749"/>
          </a:xfrm>
        </p:spPr>
      </p:pic>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12358" y="2511381"/>
            <a:ext cx="6061644" cy="4033749"/>
          </a:xfrm>
          <a:prstGeom prst="rect">
            <a:avLst/>
          </a:prstGeom>
        </p:spPr>
      </p:pic>
    </p:spTree>
    <p:extLst>
      <p:ext uri="{BB962C8B-B14F-4D97-AF65-F5344CB8AC3E}">
        <p14:creationId xmlns:p14="http://schemas.microsoft.com/office/powerpoint/2010/main" val="302676713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1263316"/>
            <a:ext cx="8596668" cy="2317012"/>
          </a:xfrm>
        </p:spPr>
        <p:txBody>
          <a:bodyPr>
            <a:normAutofit fontScale="90000"/>
          </a:bodyPr>
          <a:lstStyle/>
          <a:p>
            <a:r>
              <a:rPr lang="ru-RU" sz="2700" b="1" dirty="0" smtClean="0">
                <a:solidFill>
                  <a:schemeClr val="accent2">
                    <a:lumMod val="50000"/>
                  </a:schemeClr>
                </a:solidFill>
                <a:latin typeface="Times New Roman" panose="02020603050405020304" pitchFamily="18" charset="0"/>
                <a:cs typeface="Times New Roman" panose="02020603050405020304" pitchFamily="18" charset="0"/>
              </a:rPr>
              <a:t>Цель</a:t>
            </a:r>
            <a:r>
              <a:rPr lang="ru-RU" sz="2700" b="1" dirty="0">
                <a:solidFill>
                  <a:schemeClr val="accent2">
                    <a:lumMod val="50000"/>
                  </a:schemeClr>
                </a:solidFill>
                <a:latin typeface="Times New Roman" panose="02020603050405020304" pitchFamily="18" charset="0"/>
                <a:cs typeface="Times New Roman" panose="02020603050405020304" pitchFamily="18" charset="0"/>
              </a:rPr>
              <a:t>: </a:t>
            </a:r>
            <a:r>
              <a:rPr lang="ru-RU" sz="2700" dirty="0">
                <a:solidFill>
                  <a:schemeClr val="accent2">
                    <a:lumMod val="50000"/>
                  </a:schemeClr>
                </a:solidFill>
                <a:latin typeface="Times New Roman" panose="02020603050405020304" pitchFamily="18" charset="0"/>
                <a:cs typeface="Times New Roman" panose="02020603050405020304" pitchFamily="18" charset="0"/>
              </a:rPr>
              <a:t>составить математический справочник, включающий в себя самые разнообразные цифровые данные о родном городе – Шадринске.</a:t>
            </a:r>
            <a:br>
              <a:rPr lang="ru-RU" sz="2700" dirty="0">
                <a:solidFill>
                  <a:schemeClr val="accent2">
                    <a:lumMod val="50000"/>
                  </a:schemeClr>
                </a:solidFill>
                <a:latin typeface="Times New Roman" panose="02020603050405020304" pitchFamily="18" charset="0"/>
                <a:cs typeface="Times New Roman" panose="02020603050405020304" pitchFamily="18" charset="0"/>
              </a:rPr>
            </a:br>
            <a:r>
              <a:rPr lang="ru-RU" dirty="0"/>
              <a:t/>
            </a:r>
            <a:br>
              <a:rPr lang="ru-RU" dirty="0"/>
            </a:br>
            <a:r>
              <a:rPr lang="ru-RU" dirty="0"/>
              <a:t/>
            </a:r>
            <a:br>
              <a:rPr lang="ru-RU" dirty="0"/>
            </a:br>
            <a:endParaRPr lang="ru-RU" dirty="0"/>
          </a:p>
        </p:txBody>
      </p:sp>
      <p:sp>
        <p:nvSpPr>
          <p:cNvPr id="3" name="Объект 2"/>
          <p:cNvSpPr>
            <a:spLocks noGrp="1"/>
          </p:cNvSpPr>
          <p:nvPr>
            <p:ph idx="1"/>
          </p:nvPr>
        </p:nvSpPr>
        <p:spPr>
          <a:xfrm>
            <a:off x="677334" y="3412901"/>
            <a:ext cx="8694453" cy="3445099"/>
          </a:xfrm>
        </p:spPr>
        <p:txBody>
          <a:bodyPr>
            <a:normAutofit/>
          </a:bodyPr>
          <a:lstStyle/>
          <a:p>
            <a:pPr marL="0" indent="0">
              <a:buNone/>
            </a:pPr>
            <a:r>
              <a:rPr lang="ru-RU" sz="2400" b="1" dirty="0">
                <a:solidFill>
                  <a:schemeClr val="accent2">
                    <a:lumMod val="50000"/>
                  </a:schemeClr>
                </a:solidFill>
                <a:latin typeface="Times New Roman" panose="02020603050405020304" pitchFamily="18" charset="0"/>
                <a:cs typeface="Times New Roman" panose="02020603050405020304" pitchFamily="18" charset="0"/>
              </a:rPr>
              <a:t>Задачи: </a:t>
            </a:r>
            <a:r>
              <a:rPr lang="ru-RU" sz="2400" dirty="0">
                <a:solidFill>
                  <a:schemeClr val="accent2">
                    <a:lumMod val="50000"/>
                  </a:schemeClr>
                </a:solidFill>
                <a:latin typeface="Times New Roman" panose="02020603050405020304" pitchFamily="18" charset="0"/>
                <a:cs typeface="Times New Roman" panose="02020603050405020304" pitchFamily="18" charset="0"/>
              </a:rPr>
              <a:t>найти и проанализировать различную информацию по данному вопросу, познакомится с городом с математической точки </a:t>
            </a:r>
            <a:r>
              <a:rPr lang="ru-RU" sz="2400" dirty="0" smtClean="0">
                <a:solidFill>
                  <a:schemeClr val="accent2">
                    <a:lumMod val="50000"/>
                  </a:schemeClr>
                </a:solidFill>
                <a:latin typeface="Times New Roman" panose="02020603050405020304" pitchFamily="18" charset="0"/>
                <a:cs typeface="Times New Roman" panose="02020603050405020304" pitchFamily="18" charset="0"/>
              </a:rPr>
              <a:t>зрения. </a:t>
            </a:r>
            <a:endParaRPr lang="ru-RU" sz="2400" dirty="0">
              <a:solidFill>
                <a:schemeClr val="accent2">
                  <a:lumMod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2964229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solidFill>
                  <a:schemeClr val="accent2">
                    <a:lumMod val="50000"/>
                  </a:schemeClr>
                </a:solidFill>
                <a:latin typeface="Times New Roman" panose="02020603050405020304" pitchFamily="18" charset="0"/>
                <a:cs typeface="Times New Roman" panose="02020603050405020304" pitchFamily="18" charset="0"/>
              </a:rPr>
              <a:t>Вывод: изучая информацию о своем </a:t>
            </a:r>
            <a:r>
              <a:rPr lang="ru-RU" dirty="0" smtClean="0">
                <a:solidFill>
                  <a:schemeClr val="accent2">
                    <a:lumMod val="50000"/>
                  </a:schemeClr>
                </a:solidFill>
                <a:latin typeface="Times New Roman" panose="02020603050405020304" pitchFamily="18" charset="0"/>
                <a:cs typeface="Times New Roman" panose="02020603050405020304" pitchFamily="18" charset="0"/>
              </a:rPr>
              <a:t>городе </a:t>
            </a:r>
            <a:r>
              <a:rPr lang="ru-RU" dirty="0">
                <a:solidFill>
                  <a:schemeClr val="accent2">
                    <a:lumMod val="50000"/>
                  </a:schemeClr>
                </a:solidFill>
                <a:latin typeface="Times New Roman" panose="02020603050405020304" pitchFamily="18" charset="0"/>
                <a:cs typeface="Times New Roman" panose="02020603050405020304" pitchFamily="18" charset="0"/>
              </a:rPr>
              <a:t>интересно узнавать новые </a:t>
            </a:r>
            <a:r>
              <a:rPr lang="ru-RU" dirty="0" smtClean="0">
                <a:solidFill>
                  <a:schemeClr val="accent2">
                    <a:lumMod val="50000"/>
                  </a:schemeClr>
                </a:solidFill>
                <a:latin typeface="Times New Roman" panose="02020603050405020304" pitchFamily="18" charset="0"/>
                <a:cs typeface="Times New Roman" panose="02020603050405020304" pitchFamily="18" charset="0"/>
              </a:rPr>
              <a:t>сведения, </a:t>
            </a:r>
            <a:r>
              <a:rPr lang="ru-RU" dirty="0">
                <a:solidFill>
                  <a:schemeClr val="accent2">
                    <a:lumMod val="50000"/>
                  </a:schemeClr>
                </a:solidFill>
                <a:latin typeface="Times New Roman" panose="02020603050405020304" pitchFamily="18" charset="0"/>
                <a:cs typeface="Times New Roman" panose="02020603050405020304" pitchFamily="18" charset="0"/>
              </a:rPr>
              <a:t>что числа и величины занимают важное место в жизни человека. </a:t>
            </a:r>
            <a:r>
              <a:rPr lang="ru-RU" dirty="0" smtClean="0">
                <a:solidFill>
                  <a:schemeClr val="accent2">
                    <a:lumMod val="50000"/>
                  </a:schemeClr>
                </a:solidFill>
                <a:latin typeface="Times New Roman" panose="02020603050405020304" pitchFamily="18" charset="0"/>
                <a:cs typeface="Times New Roman" panose="02020603050405020304" pitchFamily="18" charset="0"/>
              </a:rPr>
              <a:t>Каждый </a:t>
            </a:r>
            <a:r>
              <a:rPr lang="ru-RU" dirty="0">
                <a:solidFill>
                  <a:schemeClr val="accent2">
                    <a:lumMod val="50000"/>
                  </a:schemeClr>
                </a:solidFill>
                <a:latin typeface="Times New Roman" panose="02020603050405020304" pitchFamily="18" charset="0"/>
                <a:cs typeface="Times New Roman" panose="02020603050405020304" pitchFamily="18" charset="0"/>
              </a:rPr>
              <a:t>человек должен знать как можно больше о своей малой родине.</a:t>
            </a:r>
            <a:r>
              <a:rPr lang="ru-RU" dirty="0">
                <a:latin typeface="Times New Roman" panose="02020603050405020304" pitchFamily="18" charset="0"/>
                <a:cs typeface="Times New Roman" panose="02020603050405020304" pitchFamily="18" charset="0"/>
              </a:rPr>
              <a:t/>
            </a:r>
            <a:br>
              <a:rPr lang="ru-RU" dirty="0">
                <a:latin typeface="Times New Roman" panose="02020603050405020304" pitchFamily="18" charset="0"/>
                <a:cs typeface="Times New Roman" panose="02020603050405020304" pitchFamily="18" charset="0"/>
              </a:rPr>
            </a:br>
            <a:endParaRPr lang="ru-RU"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77334" y="3805025"/>
            <a:ext cx="8596312" cy="2653182"/>
          </a:xfrm>
        </p:spPr>
      </p:pic>
    </p:spTree>
    <p:extLst>
      <p:ext uri="{BB962C8B-B14F-4D97-AF65-F5344CB8AC3E}">
        <p14:creationId xmlns:p14="http://schemas.microsoft.com/office/powerpoint/2010/main" val="117403302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4909" y="770022"/>
            <a:ext cx="8801517" cy="5271340"/>
          </a:xfrm>
        </p:spPr>
        <p:txBody>
          <a:bodyPr>
            <a:normAutofit/>
          </a:bodyPr>
          <a:lstStyle/>
          <a:p>
            <a:r>
              <a:rPr lang="ru-RU" dirty="0" smtClean="0">
                <a:solidFill>
                  <a:schemeClr val="accent2">
                    <a:lumMod val="50000"/>
                  </a:schemeClr>
                </a:solidFill>
                <a:latin typeface="Times New Roman" panose="02020603050405020304" pitchFamily="18" charset="0"/>
                <a:cs typeface="Times New Roman" panose="02020603050405020304" pitchFamily="18" charset="0"/>
              </a:rPr>
              <a:t>Литература:</a:t>
            </a:r>
            <a:br>
              <a:rPr lang="ru-RU" dirty="0" smtClean="0">
                <a:solidFill>
                  <a:schemeClr val="accent2">
                    <a:lumMod val="50000"/>
                  </a:schemeClr>
                </a:solidFill>
                <a:latin typeface="Times New Roman" panose="02020603050405020304" pitchFamily="18" charset="0"/>
                <a:cs typeface="Times New Roman" panose="02020603050405020304" pitchFamily="18" charset="0"/>
              </a:rPr>
            </a:br>
            <a:r>
              <a:rPr lang="ru-RU" dirty="0" smtClean="0">
                <a:solidFill>
                  <a:schemeClr val="accent2">
                    <a:lumMod val="50000"/>
                  </a:schemeClr>
                </a:solidFill>
                <a:latin typeface="Times New Roman" panose="02020603050405020304" pitchFamily="18" charset="0"/>
                <a:cs typeface="Times New Roman" panose="02020603050405020304" pitchFamily="18" charset="0"/>
              </a:rPr>
              <a:t>- архив города Шадринск </a:t>
            </a:r>
            <a:br>
              <a:rPr lang="ru-RU" dirty="0" smtClean="0">
                <a:solidFill>
                  <a:schemeClr val="accent2">
                    <a:lumMod val="50000"/>
                  </a:schemeClr>
                </a:solidFill>
                <a:latin typeface="Times New Roman" panose="02020603050405020304" pitchFamily="18" charset="0"/>
                <a:cs typeface="Times New Roman" panose="02020603050405020304" pitchFamily="18" charset="0"/>
              </a:rPr>
            </a:br>
            <a:r>
              <a:rPr lang="ru-RU" dirty="0" smtClean="0">
                <a:solidFill>
                  <a:schemeClr val="accent2">
                    <a:lumMod val="50000"/>
                  </a:schemeClr>
                </a:solidFill>
                <a:latin typeface="Times New Roman" panose="02020603050405020304" pitchFamily="18" charset="0"/>
                <a:cs typeface="Times New Roman" panose="02020603050405020304" pitchFamily="18" charset="0"/>
              </a:rPr>
              <a:t>- интернет – ресурсы</a:t>
            </a:r>
            <a:r>
              <a:rPr lang="ru-RU" sz="5400" dirty="0" smtClean="0">
                <a:solidFill>
                  <a:schemeClr val="accent2">
                    <a:lumMod val="50000"/>
                  </a:schemeClr>
                </a:solidFill>
                <a:latin typeface="Times New Roman" panose="02020603050405020304" pitchFamily="18" charset="0"/>
                <a:cs typeface="Times New Roman" panose="02020603050405020304" pitchFamily="18" charset="0"/>
              </a:rPr>
              <a:t/>
            </a:r>
            <a:br>
              <a:rPr lang="ru-RU" sz="5400" dirty="0" smtClean="0">
                <a:solidFill>
                  <a:schemeClr val="accent2">
                    <a:lumMod val="50000"/>
                  </a:schemeClr>
                </a:solidFill>
                <a:latin typeface="Times New Roman" panose="02020603050405020304" pitchFamily="18" charset="0"/>
                <a:cs typeface="Times New Roman" panose="02020603050405020304" pitchFamily="18" charset="0"/>
              </a:rPr>
            </a:br>
            <a:endParaRPr lang="ru-RU" sz="5400" dirty="0">
              <a:solidFill>
                <a:schemeClr val="accent2">
                  <a:lumMod val="50000"/>
                </a:schemeClr>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1146220" y="6858000"/>
            <a:ext cx="8127782" cy="160986"/>
          </a:xfrm>
        </p:spPr>
        <p:txBody>
          <a:bodyPr>
            <a:normAutofit fontScale="25000" lnSpcReduction="20000"/>
          </a:bodyPr>
          <a:lstStyle/>
          <a:p>
            <a:endParaRPr lang="ru-RU" dirty="0"/>
          </a:p>
        </p:txBody>
      </p:sp>
    </p:spTree>
    <p:extLst>
      <p:ext uri="{BB962C8B-B14F-4D97-AF65-F5344CB8AC3E}">
        <p14:creationId xmlns:p14="http://schemas.microsoft.com/office/powerpoint/2010/main" val="3549282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128789"/>
            <a:ext cx="8596668" cy="2279560"/>
          </a:xfrm>
        </p:spPr>
        <p:txBody>
          <a:bodyPr>
            <a:normAutofit/>
          </a:bodyPr>
          <a:lstStyle/>
          <a:p>
            <a:r>
              <a:rPr lang="ru-RU" sz="1600" dirty="0"/>
              <a:t/>
            </a:r>
            <a:br>
              <a:rPr lang="ru-RU" sz="1600" dirty="0"/>
            </a:br>
            <a:r>
              <a:rPr lang="ru-RU" sz="1800" dirty="0">
                <a:solidFill>
                  <a:schemeClr val="accent2">
                    <a:lumMod val="75000"/>
                  </a:schemeClr>
                </a:solidFill>
                <a:latin typeface="Times New Roman" panose="02020603050405020304" pitchFamily="18" charset="0"/>
                <a:cs typeface="Times New Roman" panose="02020603050405020304" pitchFamily="18" charset="0"/>
              </a:rPr>
              <a:t>Ша́дринск — город (с 1712 года) в Курганской области России, второй в области по численности населения после Кургана: 74 652 чел. (2020). Расположен на Западно-Сибирской равнине, на реке Исеть (приток Тобола). Имеет статус города областного подчинения. Шадринск был основан в 1662году. В 1733 году пожар дотла выжег Шадринский городок, и его снова стали считать слободой, которая постепенно стала отстраиваться. Площадь города 171,532 км². Жителей города называют: шадринцы, шадринец, шадриянчанка. </a:t>
            </a:r>
          </a:p>
        </p:txBody>
      </p:sp>
      <p:pic>
        <p:nvPicPr>
          <p:cNvPr id="4" name="Объект 3"/>
          <p:cNvPicPr>
            <a:picLocks noGrp="1" noChangeAspect="1"/>
          </p:cNvPicPr>
          <p:nvPr>
            <p:ph idx="1"/>
          </p:nvPr>
        </p:nvPicPr>
        <p:blipFill rotWithShape="1">
          <a:blip r:embed="rId2">
            <a:extLst>
              <a:ext uri="{28A0092B-C50C-407E-A947-70E740481C1C}">
                <a14:useLocalDpi xmlns:a14="http://schemas.microsoft.com/office/drawing/2010/main" val="0"/>
              </a:ext>
            </a:extLst>
          </a:blip>
          <a:srcRect l="14571" t="36909" r="22718" b="10997"/>
          <a:stretch/>
        </p:blipFill>
        <p:spPr>
          <a:xfrm>
            <a:off x="677334" y="2408349"/>
            <a:ext cx="8203842" cy="4333741"/>
          </a:xfrm>
        </p:spPr>
      </p:pic>
    </p:spTree>
    <p:extLst>
      <p:ext uri="{BB962C8B-B14F-4D97-AF65-F5344CB8AC3E}">
        <p14:creationId xmlns:p14="http://schemas.microsoft.com/office/powerpoint/2010/main" val="80425750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4378" y="387797"/>
            <a:ext cx="8596668" cy="1814490"/>
          </a:xfrm>
        </p:spPr>
        <p:txBody>
          <a:bodyPr>
            <a:normAutofit/>
          </a:bodyPr>
          <a:lstStyle/>
          <a:p>
            <a:pPr>
              <a:spcBef>
                <a:spcPts val="600"/>
              </a:spcBef>
              <a:spcAft>
                <a:spcPts val="600"/>
              </a:spcAft>
            </a:pPr>
            <a:r>
              <a:rPr lang="ru-RU" sz="1800" dirty="0">
                <a:solidFill>
                  <a:schemeClr val="accent2">
                    <a:lumMod val="50000"/>
                  </a:schemeClr>
                </a:solidFill>
                <a:latin typeface="Times New Roman" panose="02020603050405020304" pitchFamily="18" charset="0"/>
                <a:ea typeface="Times New Roman" panose="02020603050405020304" pitchFamily="18" charset="0"/>
              </a:rPr>
              <a:t>В XVIII веке город ограничивался поперечными улицами — Весёлой (ныне ул. К. Либкнехта) и Церковной (ныне ул. Р. Люксембург), продольными — Набережной (ныне ул. </a:t>
            </a:r>
            <a:r>
              <a:rPr lang="ru-RU" sz="1800" dirty="0" err="1">
                <a:solidFill>
                  <a:schemeClr val="accent2">
                    <a:lumMod val="50000"/>
                  </a:schemeClr>
                </a:solidFill>
                <a:latin typeface="Times New Roman" panose="02020603050405020304" pitchFamily="18" charset="0"/>
                <a:ea typeface="Times New Roman" panose="02020603050405020304" pitchFamily="18" charset="0"/>
              </a:rPr>
              <a:t>Кондюрина</a:t>
            </a:r>
            <a:r>
              <a:rPr lang="ru-RU" sz="1800" dirty="0">
                <a:solidFill>
                  <a:schemeClr val="accent2">
                    <a:lumMod val="50000"/>
                  </a:schemeClr>
                </a:solidFill>
                <a:latin typeface="Times New Roman" panose="02020603050405020304" pitchFamily="18" charset="0"/>
                <a:ea typeface="Times New Roman" panose="02020603050405020304" pitchFamily="18" charset="0"/>
              </a:rPr>
              <a:t>) и Петропавловской (ныне ул. К. Маркса), то есть в длину имел протяжённость порядка 1 км, а в ширину — 200—400 м.</a:t>
            </a:r>
            <a:r>
              <a:rPr lang="ru-RU" sz="1400" dirty="0">
                <a:latin typeface="Times New Roman" panose="02020603050405020304" pitchFamily="18" charset="0"/>
                <a:ea typeface="Times New Roman" panose="02020603050405020304" pitchFamily="18" charset="0"/>
              </a:rPr>
              <a:t/>
            </a:r>
            <a:br>
              <a:rPr lang="ru-RU" sz="1400" dirty="0">
                <a:latin typeface="Times New Roman" panose="02020603050405020304" pitchFamily="18" charset="0"/>
                <a:ea typeface="Times New Roman" panose="02020603050405020304" pitchFamily="18" charset="0"/>
              </a:rPr>
            </a:br>
            <a:endParaRPr lang="ru-RU" sz="1400" dirty="0"/>
          </a:p>
        </p:txBody>
      </p:sp>
      <p:pic>
        <p:nvPicPr>
          <p:cNvPr id="4" name="Объект 3"/>
          <p:cNvPicPr>
            <a:picLocks noGrp="1" noChangeAspect="1"/>
          </p:cNvPicPr>
          <p:nvPr>
            <p:ph idx="1"/>
          </p:nvPr>
        </p:nvPicPr>
        <p:blipFill rotWithShape="1">
          <a:blip r:embed="rId2">
            <a:extLst>
              <a:ext uri="{28A0092B-C50C-407E-A947-70E740481C1C}">
                <a14:useLocalDpi xmlns:a14="http://schemas.microsoft.com/office/drawing/2010/main" val="0"/>
              </a:ext>
            </a:extLst>
          </a:blip>
          <a:srcRect t="19655" b="47164"/>
          <a:stretch/>
        </p:blipFill>
        <p:spPr>
          <a:xfrm>
            <a:off x="677334" y="2202287"/>
            <a:ext cx="8350756" cy="4482995"/>
          </a:xfrm>
        </p:spPr>
      </p:pic>
    </p:spTree>
    <p:extLst>
      <p:ext uri="{BB962C8B-B14F-4D97-AF65-F5344CB8AC3E}">
        <p14:creationId xmlns:p14="http://schemas.microsoft.com/office/powerpoint/2010/main" val="222652299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106017"/>
            <a:ext cx="8596668" cy="2126147"/>
          </a:xfrm>
        </p:spPr>
        <p:txBody>
          <a:bodyPr>
            <a:normAutofit/>
          </a:bodyPr>
          <a:lstStyle/>
          <a:p>
            <a:pPr>
              <a:spcBef>
                <a:spcPts val="600"/>
              </a:spcBef>
              <a:spcAft>
                <a:spcPts val="600"/>
              </a:spcAft>
            </a:pPr>
            <a:r>
              <a:rPr lang="ru-RU" sz="1800" dirty="0">
                <a:solidFill>
                  <a:schemeClr val="accent2">
                    <a:lumMod val="50000"/>
                  </a:schemeClr>
                </a:solidFill>
                <a:latin typeface="Times New Roman" panose="02020603050405020304" pitchFamily="18" charset="0"/>
                <a:ea typeface="Times New Roman" panose="02020603050405020304" pitchFamily="18" charset="0"/>
              </a:rPr>
              <a:t>В «Топографическом описании Пермского наместничества о городе Шадринске» 1789 года говорилось: «Церквей Божиих в городе деревянных во имя Преображения Господня — одна, Николая Чудотворца — одна; казённых домов для судебных мест — 4, а для житья властей — 2, гостиной двор — 1, магазинов — 14, денежная кладовая, пороховой погреб, для больниц дом — один, обывательских домов — 300, фабрик никаких нет, лавок — 110».</a:t>
            </a:r>
            <a:r>
              <a:rPr lang="ru-RU" sz="1600" dirty="0">
                <a:latin typeface="Times New Roman" panose="02020603050405020304" pitchFamily="18" charset="0"/>
                <a:ea typeface="Times New Roman" panose="02020603050405020304" pitchFamily="18" charset="0"/>
              </a:rPr>
              <a:t/>
            </a:r>
            <a:br>
              <a:rPr lang="ru-RU" sz="1600" dirty="0">
                <a:latin typeface="Times New Roman" panose="02020603050405020304" pitchFamily="18" charset="0"/>
                <a:ea typeface="Times New Roman" panose="02020603050405020304" pitchFamily="18" charset="0"/>
              </a:rPr>
            </a:br>
            <a:endParaRPr lang="ru-RU" sz="1600" dirty="0"/>
          </a:p>
        </p:txBody>
      </p:sp>
      <p:pic>
        <p:nvPicPr>
          <p:cNvPr id="4" name="Объект 3"/>
          <p:cNvPicPr>
            <a:picLocks noGrp="1" noChangeAspect="1"/>
          </p:cNvPicPr>
          <p:nvPr>
            <p:ph idx="1"/>
          </p:nvPr>
        </p:nvPicPr>
        <p:blipFill rotWithShape="1">
          <a:blip r:embed="rId2">
            <a:extLst>
              <a:ext uri="{28A0092B-C50C-407E-A947-70E740481C1C}">
                <a14:useLocalDpi xmlns:a14="http://schemas.microsoft.com/office/drawing/2010/main" val="0"/>
              </a:ext>
            </a:extLst>
          </a:blip>
          <a:srcRect l="4313" t="32117" r="20176" b="32111"/>
          <a:stretch/>
        </p:blipFill>
        <p:spPr>
          <a:xfrm>
            <a:off x="566670" y="2232164"/>
            <a:ext cx="4185634" cy="4242075"/>
          </a:xfrm>
        </p:spPr>
      </p:pic>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42364" y="2232164"/>
            <a:ext cx="4331638" cy="4242075"/>
          </a:xfrm>
          <a:prstGeom prst="rect">
            <a:avLst/>
          </a:prstGeom>
        </p:spPr>
      </p:pic>
    </p:spTree>
    <p:extLst>
      <p:ext uri="{BB962C8B-B14F-4D97-AF65-F5344CB8AC3E}">
        <p14:creationId xmlns:p14="http://schemas.microsoft.com/office/powerpoint/2010/main" val="367863742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spcBef>
                <a:spcPts val="600"/>
              </a:spcBef>
              <a:spcAft>
                <a:spcPts val="600"/>
              </a:spcAft>
            </a:pPr>
            <a:r>
              <a:rPr lang="ru-RU" sz="1800" dirty="0">
                <a:solidFill>
                  <a:schemeClr val="accent2">
                    <a:lumMod val="50000"/>
                  </a:schemeClr>
                </a:solidFill>
                <a:latin typeface="Times New Roman" panose="02020603050405020304" pitchFamily="18" charset="0"/>
                <a:ea typeface="Times New Roman" panose="02020603050405020304" pitchFamily="18" charset="0"/>
              </a:rPr>
              <a:t>24 ноября 1789 года в торжественной обстановке в Шадринске было открыто Малое народное училище (двухклассное) — первое учебное заведение в городе.</a:t>
            </a:r>
            <a:r>
              <a:rPr lang="ru-RU" sz="1800" dirty="0">
                <a:latin typeface="Times New Roman" panose="02020603050405020304" pitchFamily="18" charset="0"/>
                <a:ea typeface="Times New Roman" panose="02020603050405020304" pitchFamily="18" charset="0"/>
              </a:rPr>
              <a:t/>
            </a:r>
            <a:br>
              <a:rPr lang="ru-RU" sz="1800" dirty="0">
                <a:latin typeface="Times New Roman" panose="02020603050405020304" pitchFamily="18" charset="0"/>
                <a:ea typeface="Times New Roman" panose="02020603050405020304" pitchFamily="18" charset="0"/>
              </a:rPr>
            </a:br>
            <a:endParaRPr lang="ru-RU" sz="1800" dirty="0"/>
          </a:p>
        </p:txBody>
      </p:sp>
      <p:pic>
        <p:nvPicPr>
          <p:cNvPr id="4" name="Объект 3"/>
          <p:cNvPicPr>
            <a:picLocks noGrp="1" noChangeAspect="1"/>
          </p:cNvPicPr>
          <p:nvPr>
            <p:ph idx="1"/>
          </p:nvPr>
        </p:nvPicPr>
        <p:blipFill rotWithShape="1">
          <a:blip r:embed="rId2">
            <a:extLst>
              <a:ext uri="{28A0092B-C50C-407E-A947-70E740481C1C}">
                <a14:useLocalDpi xmlns:a14="http://schemas.microsoft.com/office/drawing/2010/main" val="0"/>
              </a:ext>
            </a:extLst>
          </a:blip>
          <a:srcRect l="9080" t="6715" r="5978" b="63090"/>
          <a:stretch/>
        </p:blipFill>
        <p:spPr>
          <a:xfrm>
            <a:off x="2691685" y="1513802"/>
            <a:ext cx="4803819" cy="2427133"/>
          </a:xfrm>
        </p:spPr>
      </p:pic>
      <p:pic>
        <p:nvPicPr>
          <p:cNvPr id="5" name="Рисунок 4"/>
          <p:cNvPicPr>
            <a:picLocks noChangeAspect="1"/>
          </p:cNvPicPr>
          <p:nvPr/>
        </p:nvPicPr>
        <p:blipFill rotWithShape="1">
          <a:blip r:embed="rId3">
            <a:extLst>
              <a:ext uri="{28A0092B-C50C-407E-A947-70E740481C1C}">
                <a14:useLocalDpi xmlns:a14="http://schemas.microsoft.com/office/drawing/2010/main" val="0"/>
              </a:ext>
            </a:extLst>
          </a:blip>
          <a:srcRect l="4818" t="11268" r="3371" b="57746"/>
          <a:stretch/>
        </p:blipFill>
        <p:spPr>
          <a:xfrm>
            <a:off x="5461856" y="4084033"/>
            <a:ext cx="3541690" cy="2253803"/>
          </a:xfrm>
          <a:prstGeom prst="rect">
            <a:avLst/>
          </a:prstGeom>
        </p:spPr>
      </p:pic>
      <p:pic>
        <p:nvPicPr>
          <p:cNvPr id="6" name="Рисунок 5"/>
          <p:cNvPicPr>
            <a:picLocks noChangeAspect="1"/>
          </p:cNvPicPr>
          <p:nvPr/>
        </p:nvPicPr>
        <p:blipFill rotWithShape="1">
          <a:blip r:embed="rId4">
            <a:extLst>
              <a:ext uri="{28A0092B-C50C-407E-A947-70E740481C1C}">
                <a14:useLocalDpi xmlns:a14="http://schemas.microsoft.com/office/drawing/2010/main" val="0"/>
              </a:ext>
            </a:extLst>
          </a:blip>
          <a:srcRect t="9015" b="58121"/>
          <a:stretch/>
        </p:blipFill>
        <p:spPr>
          <a:xfrm>
            <a:off x="441932" y="4084033"/>
            <a:ext cx="3857625" cy="2253803"/>
          </a:xfrm>
          <a:prstGeom prst="rect">
            <a:avLst/>
          </a:prstGeom>
        </p:spPr>
      </p:pic>
    </p:spTree>
    <p:extLst>
      <p:ext uri="{BB962C8B-B14F-4D97-AF65-F5344CB8AC3E}">
        <p14:creationId xmlns:p14="http://schemas.microsoft.com/office/powerpoint/2010/main" val="161891286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48520" y="1551903"/>
            <a:ext cx="5628066" cy="5841911"/>
          </a:xfrm>
        </p:spPr>
        <p:txBody>
          <a:bodyPr>
            <a:normAutofit/>
          </a:bodyPr>
          <a:lstStyle/>
          <a:p>
            <a:pPr>
              <a:lnSpc>
                <a:spcPct val="107000"/>
              </a:lnSpc>
              <a:spcBef>
                <a:spcPts val="600"/>
              </a:spcBef>
              <a:spcAft>
                <a:spcPts val="600"/>
              </a:spcAft>
            </a:pPr>
            <a:r>
              <a:rPr lang="ru-RU" sz="1600" dirty="0">
                <a:latin typeface="Calibri" panose="020F0502020204030204" pitchFamily="34" charset="0"/>
                <a:ea typeface="Calibri" panose="020F0502020204030204" pitchFamily="34" charset="0"/>
                <a:cs typeface="Times New Roman" panose="02020603050405020304" pitchFamily="18" charset="0"/>
              </a:rPr>
              <a:t/>
            </a:r>
            <a:br>
              <a:rPr lang="ru-RU" sz="1600" dirty="0">
                <a:latin typeface="Calibri" panose="020F0502020204030204" pitchFamily="34" charset="0"/>
                <a:ea typeface="Calibri" panose="020F0502020204030204" pitchFamily="34" charset="0"/>
                <a:cs typeface="Times New Roman" panose="02020603050405020304" pitchFamily="18" charset="0"/>
              </a:rPr>
            </a:br>
            <a:r>
              <a:rPr lang="ru-RU" sz="1600" dirty="0">
                <a:solidFill>
                  <a:schemeClr val="accent2">
                    <a:lumMod val="50000"/>
                  </a:schemeClr>
                </a:solidFill>
                <a:latin typeface="Times New Roman" panose="02020603050405020304" pitchFamily="18" charset="0"/>
                <a:ea typeface="Calibri" panose="020F0502020204030204" pitchFamily="34" charset="0"/>
                <a:cs typeface="Times New Roman" panose="02020603050405020304" pitchFamily="18" charset="0"/>
              </a:rPr>
              <a:t>Экономическую ситуацию в городе определяют в основном обрабатывающие производства, их доля в обороте крупных и средних предприятий составляет более 95 %.</a:t>
            </a:r>
            <a:br>
              <a:rPr lang="ru-RU" sz="1600" dirty="0">
                <a:solidFill>
                  <a:schemeClr val="accent2">
                    <a:lumMod val="50000"/>
                  </a:schemeClr>
                </a:solidFill>
                <a:latin typeface="Times New Roman" panose="02020603050405020304" pitchFamily="18" charset="0"/>
                <a:ea typeface="Calibri" panose="020F0502020204030204" pitchFamily="34" charset="0"/>
                <a:cs typeface="Times New Roman" panose="02020603050405020304" pitchFamily="18" charset="0"/>
              </a:rPr>
            </a:br>
            <a:r>
              <a:rPr lang="ru-RU" sz="1600" dirty="0">
                <a:solidFill>
                  <a:schemeClr val="accent2">
                    <a:lumMod val="50000"/>
                  </a:schemeClr>
                </a:solidFill>
                <a:latin typeface="Times New Roman" panose="02020603050405020304" pitchFamily="18" charset="0"/>
                <a:ea typeface="Calibri" panose="020F0502020204030204" pitchFamily="34" charset="0"/>
                <a:cs typeface="Times New Roman" panose="02020603050405020304" pitchFamily="18" charset="0"/>
              </a:rPr>
              <a:t>В число крупнейших предприятий города входят:</a:t>
            </a:r>
            <a:br>
              <a:rPr lang="ru-RU" sz="1600" dirty="0">
                <a:solidFill>
                  <a:schemeClr val="accent2">
                    <a:lumMod val="50000"/>
                  </a:schemeClr>
                </a:solidFill>
                <a:latin typeface="Times New Roman" panose="02020603050405020304" pitchFamily="18" charset="0"/>
                <a:ea typeface="Calibri" panose="020F0502020204030204" pitchFamily="34" charset="0"/>
                <a:cs typeface="Times New Roman" panose="02020603050405020304" pitchFamily="18" charset="0"/>
              </a:rPr>
            </a:br>
            <a:r>
              <a:rPr lang="ru-RU" sz="1600" dirty="0">
                <a:solidFill>
                  <a:schemeClr val="accent2">
                    <a:lumMod val="50000"/>
                  </a:schemeClr>
                </a:solidFill>
                <a:latin typeface="Times New Roman" panose="02020603050405020304" pitchFamily="18" charset="0"/>
                <a:ea typeface="Calibri" panose="020F0502020204030204" pitchFamily="34" charset="0"/>
                <a:cs typeface="Times New Roman" panose="02020603050405020304" pitchFamily="18" charset="0"/>
              </a:rPr>
              <a:t>•	ОАО «Шадринский автоагрегатный завод» </a:t>
            </a:r>
            <a:br>
              <a:rPr lang="ru-RU" sz="1600" dirty="0">
                <a:solidFill>
                  <a:schemeClr val="accent2">
                    <a:lumMod val="50000"/>
                  </a:schemeClr>
                </a:solidFill>
                <a:latin typeface="Times New Roman" panose="02020603050405020304" pitchFamily="18" charset="0"/>
                <a:ea typeface="Calibri" panose="020F0502020204030204" pitchFamily="34" charset="0"/>
                <a:cs typeface="Times New Roman" panose="02020603050405020304" pitchFamily="18" charset="0"/>
              </a:rPr>
            </a:br>
            <a:r>
              <a:rPr lang="ru-RU" sz="1600" dirty="0">
                <a:solidFill>
                  <a:schemeClr val="accent2">
                    <a:lumMod val="50000"/>
                  </a:schemeClr>
                </a:solidFill>
                <a:latin typeface="Times New Roman" panose="02020603050405020304" pitchFamily="18" charset="0"/>
                <a:ea typeface="Calibri" panose="020F0502020204030204" pitchFamily="34" charset="0"/>
                <a:cs typeface="Times New Roman" panose="02020603050405020304" pitchFamily="18" charset="0"/>
              </a:rPr>
              <a:t>•	ОАО «Шадринский электродный завод»  </a:t>
            </a:r>
            <a:br>
              <a:rPr lang="ru-RU" sz="1600" dirty="0">
                <a:solidFill>
                  <a:schemeClr val="accent2">
                    <a:lumMod val="50000"/>
                  </a:schemeClr>
                </a:solidFill>
                <a:latin typeface="Times New Roman" panose="02020603050405020304" pitchFamily="18" charset="0"/>
                <a:ea typeface="Calibri" panose="020F0502020204030204" pitchFamily="34" charset="0"/>
                <a:cs typeface="Times New Roman" panose="02020603050405020304" pitchFamily="18" charset="0"/>
              </a:rPr>
            </a:br>
            <a:r>
              <a:rPr lang="ru-RU" sz="1600" dirty="0">
                <a:solidFill>
                  <a:schemeClr val="accent2">
                    <a:lumMod val="50000"/>
                  </a:schemeClr>
                </a:solidFill>
                <a:latin typeface="Times New Roman" panose="02020603050405020304" pitchFamily="18" charset="0"/>
                <a:ea typeface="Calibri" panose="020F0502020204030204" pitchFamily="34" charset="0"/>
                <a:cs typeface="Times New Roman" panose="02020603050405020304" pitchFamily="18" charset="0"/>
              </a:rPr>
              <a:t>•	ООО «Шадринский завод металлических конструкций».</a:t>
            </a:r>
            <a:br>
              <a:rPr lang="ru-RU" sz="1600" dirty="0">
                <a:solidFill>
                  <a:schemeClr val="accent2">
                    <a:lumMod val="50000"/>
                  </a:schemeClr>
                </a:solidFill>
                <a:latin typeface="Times New Roman" panose="02020603050405020304" pitchFamily="18" charset="0"/>
                <a:ea typeface="Calibri" panose="020F0502020204030204" pitchFamily="34" charset="0"/>
                <a:cs typeface="Times New Roman" panose="02020603050405020304" pitchFamily="18" charset="0"/>
              </a:rPr>
            </a:br>
            <a:r>
              <a:rPr lang="ru-RU" sz="1600" dirty="0">
                <a:solidFill>
                  <a:schemeClr val="accent2">
                    <a:lumMod val="50000"/>
                  </a:schemeClr>
                </a:solidFill>
                <a:latin typeface="Times New Roman" panose="02020603050405020304" pitchFamily="18" charset="0"/>
                <a:ea typeface="Calibri" panose="020F0502020204030204" pitchFamily="34" charset="0"/>
                <a:cs typeface="Times New Roman" panose="02020603050405020304" pitchFamily="18" charset="0"/>
              </a:rPr>
              <a:t>•	ЗАО «Шадринский завод железобетонных изделий и металлоконструкций».</a:t>
            </a:r>
            <a:br>
              <a:rPr lang="ru-RU" sz="1600" dirty="0">
                <a:solidFill>
                  <a:schemeClr val="accent2">
                    <a:lumMod val="50000"/>
                  </a:schemeClr>
                </a:solidFill>
                <a:latin typeface="Times New Roman" panose="02020603050405020304" pitchFamily="18" charset="0"/>
                <a:ea typeface="Calibri" panose="020F0502020204030204" pitchFamily="34" charset="0"/>
                <a:cs typeface="Times New Roman" panose="02020603050405020304" pitchFamily="18" charset="0"/>
              </a:rPr>
            </a:br>
            <a:r>
              <a:rPr lang="ru-RU" sz="1600" dirty="0">
                <a:solidFill>
                  <a:schemeClr val="accent2">
                    <a:lumMod val="50000"/>
                  </a:schemeClr>
                </a:solidFill>
                <a:latin typeface="Times New Roman" panose="02020603050405020304" pitchFamily="18" charset="0"/>
                <a:ea typeface="Calibri" panose="020F0502020204030204" pitchFamily="34" charset="0"/>
                <a:cs typeface="Times New Roman" panose="02020603050405020304" pitchFamily="18" charset="0"/>
              </a:rPr>
              <a:t>•	ОАО «Шадринский завод ограждающих конструкций».</a:t>
            </a:r>
            <a:br>
              <a:rPr lang="ru-RU" sz="1600" dirty="0">
                <a:solidFill>
                  <a:schemeClr val="accent2">
                    <a:lumMod val="50000"/>
                  </a:schemeClr>
                </a:solidFill>
                <a:latin typeface="Times New Roman" panose="02020603050405020304" pitchFamily="18" charset="0"/>
                <a:ea typeface="Calibri" panose="020F0502020204030204" pitchFamily="34" charset="0"/>
                <a:cs typeface="Times New Roman" panose="02020603050405020304" pitchFamily="18" charset="0"/>
              </a:rPr>
            </a:br>
            <a:r>
              <a:rPr lang="ru-RU" sz="1600" dirty="0">
                <a:solidFill>
                  <a:schemeClr val="accent2">
                    <a:lumMod val="50000"/>
                  </a:schemeClr>
                </a:solidFill>
                <a:latin typeface="Times New Roman" panose="02020603050405020304" pitchFamily="18" charset="0"/>
                <a:ea typeface="Calibri" panose="020F0502020204030204" pitchFamily="34" charset="0"/>
                <a:cs typeface="Times New Roman" panose="02020603050405020304" pitchFamily="18" charset="0"/>
              </a:rPr>
              <a:t>•	ООО «Дельта Технология»  </a:t>
            </a:r>
            <a:br>
              <a:rPr lang="ru-RU" sz="1600" dirty="0">
                <a:solidFill>
                  <a:schemeClr val="accent2">
                    <a:lumMod val="50000"/>
                  </a:schemeClr>
                </a:solidFill>
                <a:latin typeface="Times New Roman" panose="02020603050405020304" pitchFamily="18" charset="0"/>
                <a:ea typeface="Calibri" panose="020F0502020204030204" pitchFamily="34" charset="0"/>
                <a:cs typeface="Times New Roman" panose="02020603050405020304" pitchFamily="18" charset="0"/>
              </a:rPr>
            </a:br>
            <a:r>
              <a:rPr lang="ru-RU" sz="1600" dirty="0">
                <a:solidFill>
                  <a:schemeClr val="accent2">
                    <a:lumMod val="50000"/>
                  </a:schemeClr>
                </a:solidFill>
                <a:latin typeface="Times New Roman" panose="02020603050405020304" pitchFamily="18" charset="0"/>
                <a:ea typeface="Calibri" panose="020F0502020204030204" pitchFamily="34" charset="0"/>
                <a:cs typeface="Times New Roman" panose="02020603050405020304" pitchFamily="18" charset="0"/>
              </a:rPr>
              <a:t>•	ООО «</a:t>
            </a:r>
            <a:r>
              <a:rPr lang="ru-RU" sz="1600" dirty="0" err="1">
                <a:solidFill>
                  <a:schemeClr val="accent2">
                    <a:lumMod val="50000"/>
                  </a:schemeClr>
                </a:solidFill>
                <a:latin typeface="Times New Roman" panose="02020603050405020304" pitchFamily="18" charset="0"/>
                <a:ea typeface="Calibri" panose="020F0502020204030204" pitchFamily="34" charset="0"/>
                <a:cs typeface="Times New Roman" panose="02020603050405020304" pitchFamily="18" charset="0"/>
              </a:rPr>
              <a:t>Технокерамика</a:t>
            </a:r>
            <a:r>
              <a:rPr lang="ru-RU" sz="1600" dirty="0">
                <a:solidFill>
                  <a:schemeClr val="accent2">
                    <a:lumMod val="50000"/>
                  </a:schemeClr>
                </a:solidFill>
                <a:latin typeface="Times New Roman" panose="02020603050405020304" pitchFamily="18" charset="0"/>
                <a:ea typeface="Calibri" panose="020F0502020204030204" pitchFamily="34" charset="0"/>
                <a:cs typeface="Times New Roman" panose="02020603050405020304" pitchFamily="18" charset="0"/>
              </a:rPr>
              <a:t>» </a:t>
            </a:r>
            <a:br>
              <a:rPr lang="ru-RU" sz="1600" dirty="0">
                <a:solidFill>
                  <a:schemeClr val="accent2">
                    <a:lumMod val="50000"/>
                  </a:schemeClr>
                </a:solidFill>
                <a:latin typeface="Times New Roman" panose="02020603050405020304" pitchFamily="18" charset="0"/>
                <a:ea typeface="Calibri" panose="020F0502020204030204" pitchFamily="34" charset="0"/>
                <a:cs typeface="Times New Roman" panose="02020603050405020304" pitchFamily="18" charset="0"/>
              </a:rPr>
            </a:br>
            <a:r>
              <a:rPr lang="ru-RU" sz="1600" dirty="0">
                <a:solidFill>
                  <a:schemeClr val="accent2">
                    <a:lumMod val="50000"/>
                  </a:schemeClr>
                </a:solidFill>
                <a:latin typeface="Times New Roman" panose="02020603050405020304" pitchFamily="18" charset="0"/>
                <a:ea typeface="Calibri" panose="020F0502020204030204" pitchFamily="34" charset="0"/>
                <a:cs typeface="Times New Roman" panose="02020603050405020304" pitchFamily="18" charset="0"/>
              </a:rPr>
              <a:t>•	ЗАО «Шадринская мебельная фабрика» </a:t>
            </a:r>
            <a:br>
              <a:rPr lang="ru-RU" sz="1600" dirty="0">
                <a:solidFill>
                  <a:schemeClr val="accent2">
                    <a:lumMod val="50000"/>
                  </a:schemeClr>
                </a:solidFill>
                <a:latin typeface="Times New Roman" panose="02020603050405020304" pitchFamily="18" charset="0"/>
                <a:ea typeface="Calibri" panose="020F0502020204030204" pitchFamily="34" charset="0"/>
                <a:cs typeface="Times New Roman" panose="02020603050405020304" pitchFamily="18" charset="0"/>
              </a:rPr>
            </a:br>
            <a:r>
              <a:rPr lang="ru-RU" sz="1600" dirty="0">
                <a:solidFill>
                  <a:schemeClr val="accent2">
                    <a:lumMod val="50000"/>
                  </a:schemeClr>
                </a:solidFill>
                <a:latin typeface="Times New Roman" panose="02020603050405020304" pitchFamily="18" charset="0"/>
                <a:ea typeface="Calibri" panose="020F0502020204030204" pitchFamily="34" charset="0"/>
                <a:cs typeface="Times New Roman" panose="02020603050405020304" pitchFamily="18" charset="0"/>
              </a:rPr>
              <a:t>•	 «Шадринский молочно-консервный комбинат» </a:t>
            </a:r>
            <a:br>
              <a:rPr lang="ru-RU" sz="1600" dirty="0">
                <a:solidFill>
                  <a:schemeClr val="accent2">
                    <a:lumMod val="50000"/>
                  </a:schemeClr>
                </a:solidFill>
                <a:latin typeface="Times New Roman" panose="02020603050405020304" pitchFamily="18" charset="0"/>
                <a:ea typeface="Calibri" panose="020F0502020204030204" pitchFamily="34" charset="0"/>
                <a:cs typeface="Times New Roman" panose="02020603050405020304" pitchFamily="18" charset="0"/>
              </a:rPr>
            </a:br>
            <a:r>
              <a:rPr lang="ru-RU" sz="1600" dirty="0">
                <a:solidFill>
                  <a:schemeClr val="accent2">
                    <a:lumMod val="50000"/>
                  </a:schemeClr>
                </a:solidFill>
                <a:latin typeface="Times New Roman" panose="02020603050405020304" pitchFamily="18" charset="0"/>
                <a:ea typeface="Calibri" panose="020F0502020204030204" pitchFamily="34" charset="0"/>
                <a:cs typeface="Times New Roman" panose="02020603050405020304" pitchFamily="18" charset="0"/>
              </a:rPr>
              <a:t>•	АО «</a:t>
            </a:r>
            <a:r>
              <a:rPr lang="ru-RU" sz="1600" dirty="0" err="1">
                <a:solidFill>
                  <a:schemeClr val="accent2">
                    <a:lumMod val="50000"/>
                  </a:schemeClr>
                </a:solidFill>
                <a:latin typeface="Times New Roman" panose="02020603050405020304" pitchFamily="18" charset="0"/>
                <a:ea typeface="Calibri" panose="020F0502020204030204" pitchFamily="34" charset="0"/>
                <a:cs typeface="Times New Roman" panose="02020603050405020304" pitchFamily="18" charset="0"/>
              </a:rPr>
              <a:t>Слакон</a:t>
            </a:r>
            <a:r>
              <a:rPr lang="ru-RU" sz="1600" dirty="0">
                <a:solidFill>
                  <a:schemeClr val="accent2">
                    <a:lumMod val="50000"/>
                  </a:schemeClr>
                </a:solidFill>
                <a:latin typeface="Times New Roman" panose="02020603050405020304" pitchFamily="18" charset="0"/>
                <a:ea typeface="Calibri" panose="020F0502020204030204" pitchFamily="34" charset="0"/>
                <a:cs typeface="Times New Roman" panose="02020603050405020304" pitchFamily="18" charset="0"/>
              </a:rPr>
              <a:t>» </a:t>
            </a:r>
            <a:br>
              <a:rPr lang="ru-RU" sz="1600" dirty="0">
                <a:solidFill>
                  <a:schemeClr val="accent2">
                    <a:lumMod val="50000"/>
                  </a:schemeClr>
                </a:solidFill>
                <a:latin typeface="Times New Roman" panose="02020603050405020304" pitchFamily="18" charset="0"/>
                <a:ea typeface="Calibri" panose="020F0502020204030204" pitchFamily="34" charset="0"/>
                <a:cs typeface="Times New Roman" panose="02020603050405020304" pitchFamily="18" charset="0"/>
              </a:rPr>
            </a:br>
            <a:r>
              <a:rPr lang="ru-RU" sz="1600" dirty="0">
                <a:solidFill>
                  <a:schemeClr val="accent2">
                    <a:lumMod val="50000"/>
                  </a:schemeClr>
                </a:solidFill>
                <a:latin typeface="Times New Roman" panose="02020603050405020304" pitchFamily="18" charset="0"/>
                <a:ea typeface="Calibri" panose="020F0502020204030204" pitchFamily="34" charset="0"/>
                <a:cs typeface="Times New Roman" panose="02020603050405020304" pitchFamily="18" charset="0"/>
              </a:rPr>
              <a:t>•	АО «Шадринский комбинат хлебопродуктов» и многие другие.</a:t>
            </a:r>
            <a:r>
              <a:rPr lang="ru-RU" sz="1600" dirty="0">
                <a:latin typeface="Calibri" panose="020F0502020204030204" pitchFamily="34" charset="0"/>
                <a:ea typeface="Calibri" panose="020F0502020204030204" pitchFamily="34" charset="0"/>
                <a:cs typeface="Times New Roman" panose="02020603050405020304" pitchFamily="18" charset="0"/>
              </a:rPr>
              <a:t/>
            </a:r>
            <a:br>
              <a:rPr lang="ru-RU" sz="1600" dirty="0">
                <a:latin typeface="Calibri" panose="020F0502020204030204" pitchFamily="34" charset="0"/>
                <a:ea typeface="Calibri" panose="020F0502020204030204" pitchFamily="34" charset="0"/>
                <a:cs typeface="Times New Roman" panose="02020603050405020304" pitchFamily="18" charset="0"/>
              </a:rPr>
            </a:br>
            <a:endParaRPr lang="ru-RU" sz="1600" dirty="0">
              <a:latin typeface="Times New Roman" panose="02020603050405020304" pitchFamily="18" charset="0"/>
              <a:cs typeface="Times New Roman" panose="02020603050405020304" pitchFamily="18" charset="0"/>
            </a:endParaRP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63779" y="405416"/>
            <a:ext cx="4275716" cy="2022520"/>
          </a:xfrm>
        </p:spPr>
      </p:pic>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3780" y="2519966"/>
            <a:ext cx="4275716" cy="2114550"/>
          </a:xfrm>
          <a:prstGeom prst="rect">
            <a:avLst/>
          </a:prstGeom>
        </p:spPr>
      </p:pic>
      <p:pic>
        <p:nvPicPr>
          <p:cNvPr id="6" name="Рисунок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48520" y="96590"/>
            <a:ext cx="4327162" cy="1455313"/>
          </a:xfrm>
          <a:prstGeom prst="rect">
            <a:avLst/>
          </a:prstGeom>
        </p:spPr>
      </p:pic>
      <p:pic>
        <p:nvPicPr>
          <p:cNvPr id="7" name="Рисунок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3779" y="4726546"/>
            <a:ext cx="4275716" cy="1736826"/>
          </a:xfrm>
          <a:prstGeom prst="rect">
            <a:avLst/>
          </a:prstGeom>
        </p:spPr>
      </p:pic>
    </p:spTree>
    <p:extLst>
      <p:ext uri="{BB962C8B-B14F-4D97-AF65-F5344CB8AC3E}">
        <p14:creationId xmlns:p14="http://schemas.microsoft.com/office/powerpoint/2010/main" val="17853723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1"/>
            <a:ext cx="8596668" cy="2987898"/>
          </a:xfrm>
        </p:spPr>
        <p:txBody>
          <a:bodyPr>
            <a:normAutofit fontScale="90000"/>
          </a:bodyPr>
          <a:lstStyle/>
          <a:p>
            <a:r>
              <a:rPr lang="ru-RU" sz="1600" dirty="0"/>
              <a:t/>
            </a:r>
            <a:br>
              <a:rPr lang="ru-RU" sz="1600" dirty="0"/>
            </a:br>
            <a:r>
              <a:rPr lang="ru-RU" sz="1800" dirty="0">
                <a:solidFill>
                  <a:schemeClr val="accent2">
                    <a:lumMod val="50000"/>
                  </a:schemeClr>
                </a:solidFill>
                <a:latin typeface="Times New Roman" panose="02020603050405020304" pitchFamily="18" charset="0"/>
                <a:cs typeface="Times New Roman" panose="02020603050405020304" pitchFamily="18" charset="0"/>
              </a:rPr>
              <a:t>На территории Шадринска находится пассажирская станция Шадринск, при которой работает вокзал. Станция Шадринск входит в состав Курганского отделения Южно-Уральской железной дороги — филиала ОАО «Российские железные дороги». Станция находится на железнодорожной ветке Курган — Каменск-Уральский. На поезде из Шадринска можно добраться до Москвы, Петропавловска, Алма-Аты, Бишкека, Ташкента и других городов. На электропоезде из Шадринска можно добраться до Кургана, Екатеринбурга и Каменск-Уральского. Через Шадринск курсирует фирменный пассажирский поезд «Зауралье» Курган — Москва.</a:t>
            </a:r>
            <a:br>
              <a:rPr lang="ru-RU" sz="1800" dirty="0">
                <a:solidFill>
                  <a:schemeClr val="accent2">
                    <a:lumMod val="50000"/>
                  </a:schemeClr>
                </a:solidFill>
                <a:latin typeface="Times New Roman" panose="02020603050405020304" pitchFamily="18" charset="0"/>
                <a:cs typeface="Times New Roman" panose="02020603050405020304" pitchFamily="18" charset="0"/>
              </a:rPr>
            </a:br>
            <a:r>
              <a:rPr lang="ru-RU" sz="1800" dirty="0">
                <a:solidFill>
                  <a:schemeClr val="accent2">
                    <a:lumMod val="50000"/>
                  </a:schemeClr>
                </a:solidFill>
                <a:latin typeface="Times New Roman" panose="02020603050405020304" pitchFamily="18" charset="0"/>
                <a:cs typeface="Times New Roman" panose="02020603050405020304" pitchFamily="18" charset="0"/>
              </a:rPr>
              <a:t>Нынешнее здание железнодорожного вокзала было построено в декабре 1973 года, с привокзальной площади отправляются автобусы из Шадринска до Кургана, Екатеринбурга, Тюмени, Челябинска, Тобольска, Ханты-Мансийска и других городов.</a:t>
            </a:r>
            <a:endParaRPr lang="ru-RU" sz="1800" dirty="0">
              <a:solidFill>
                <a:schemeClr val="accent2">
                  <a:lumMod val="50000"/>
                </a:schemeClr>
              </a:solidFill>
            </a:endParaRP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997003" y="2987899"/>
            <a:ext cx="4276999" cy="3412904"/>
          </a:xfrm>
        </p:spPr>
      </p:pic>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6460" y="2987898"/>
            <a:ext cx="4308572" cy="3412903"/>
          </a:xfrm>
          <a:prstGeom prst="rect">
            <a:avLst/>
          </a:prstGeom>
        </p:spPr>
      </p:pic>
    </p:spTree>
    <p:extLst>
      <p:ext uri="{BB962C8B-B14F-4D97-AF65-F5344CB8AC3E}">
        <p14:creationId xmlns:p14="http://schemas.microsoft.com/office/powerpoint/2010/main" val="124355498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609599"/>
            <a:ext cx="3868908" cy="3099515"/>
          </a:xfrm>
        </p:spPr>
        <p:txBody>
          <a:bodyPr>
            <a:normAutofit/>
          </a:bodyPr>
          <a:lstStyle/>
          <a:p>
            <a:r>
              <a:rPr lang="ru-RU" sz="2000" dirty="0">
                <a:solidFill>
                  <a:srgbClr val="002060"/>
                </a:solidFill>
                <a:latin typeface="Times New Roman" panose="02020603050405020304" pitchFamily="18" charset="0"/>
                <a:cs typeface="Times New Roman" panose="02020603050405020304" pitchFamily="18" charset="0"/>
              </a:rPr>
              <a:t>Ближайший международный аэропорт находится в Кольцово (под Екатеринбургом, 233 км). Ближайший региональный аэропорт находится в Кургане (140 км). На южной окраине Шадринска находился аэродром.</a:t>
            </a:r>
          </a:p>
        </p:txBody>
      </p:sp>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7047" y="3593206"/>
            <a:ext cx="6136784" cy="2953756"/>
          </a:xfrm>
          <a:prstGeom prst="rect">
            <a:avLst/>
          </a:prstGeom>
        </p:spPr>
      </p:pic>
      <p:pic>
        <p:nvPicPr>
          <p:cNvPr id="4" name="Объект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391696" y="708336"/>
            <a:ext cx="5177307" cy="2743202"/>
          </a:xfrm>
        </p:spPr>
      </p:pic>
    </p:spTree>
    <p:extLst>
      <p:ext uri="{BB962C8B-B14F-4D97-AF65-F5344CB8AC3E}">
        <p14:creationId xmlns:p14="http://schemas.microsoft.com/office/powerpoint/2010/main" val="2350587803"/>
      </p:ext>
    </p:extLst>
  </p:cSld>
  <p:clrMapOvr>
    <a:masterClrMapping/>
  </p:clrMapOvr>
  <p:timing>
    <p:tnLst>
      <p:par>
        <p:cTn id="1" dur="indefinite" restart="never" nodeType="tmRoot"/>
      </p:par>
    </p:tnLst>
  </p:timing>
</p:sld>
</file>

<file path=ppt/theme/theme1.xml><?xml version="1.0" encoding="utf-8"?>
<a:theme xmlns:a="http://schemas.openxmlformats.org/drawingml/2006/main" name="Грань">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docProps/app.xml><?xml version="1.0" encoding="utf-8"?>
<Properties xmlns="http://schemas.openxmlformats.org/officeDocument/2006/extended-properties" xmlns:vt="http://schemas.openxmlformats.org/officeDocument/2006/docPropsVTypes">
  <Template>Facet</Template>
  <TotalTime>140</TotalTime>
  <Words>491</Words>
  <Application>Microsoft Office PowerPoint</Application>
  <PresentationFormat>Широкоэкранный</PresentationFormat>
  <Paragraphs>26</Paragraphs>
  <Slides>21</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21</vt:i4>
      </vt:variant>
    </vt:vector>
  </HeadingPairs>
  <TitlesOfParts>
    <vt:vector size="27" baseType="lpstr">
      <vt:lpstr>Arial</vt:lpstr>
      <vt:lpstr>Calibri</vt:lpstr>
      <vt:lpstr>Times New Roman</vt:lpstr>
      <vt:lpstr>Trebuchet MS</vt:lpstr>
      <vt:lpstr>Wingdings 3</vt:lpstr>
      <vt:lpstr>Грань</vt:lpstr>
      <vt:lpstr>    «Наш город в числах и величинах»</vt:lpstr>
      <vt:lpstr>Цель: составить математический справочник, включающий в себя самые разнообразные цифровые данные о родном городе – Шадринске.   </vt:lpstr>
      <vt:lpstr> Ша́дринск — город (с 1712 года) в Курганской области России, второй в области по численности населения после Кургана: 74 652 чел. (2020). Расположен на Западно-Сибирской равнине, на реке Исеть (приток Тобола). Имеет статус города областного подчинения. Шадринск был основан в 1662году. В 1733 году пожар дотла выжег Шадринский городок, и его снова стали считать слободой, которая постепенно стала отстраиваться. Площадь города 171,532 км². Жителей города называют: шадринцы, шадринец, шадриянчанка. </vt:lpstr>
      <vt:lpstr>В XVIII веке город ограничивался поперечными улицами — Весёлой (ныне ул. К. Либкнехта) и Церковной (ныне ул. Р. Люксембург), продольными — Набережной (ныне ул. Кондюрина) и Петропавловской (ныне ул. К. Маркса), то есть в длину имел протяжённость порядка 1 км, а в ширину — 200—400 м. </vt:lpstr>
      <vt:lpstr>В «Топографическом описании Пермского наместничества о городе Шадринске» 1789 года говорилось: «Церквей Божиих в городе деревянных во имя Преображения Господня — одна, Николая Чудотворца — одна; казённых домов для судебных мест — 4, а для житья властей — 2, гостиной двор — 1, магазинов — 14, денежная кладовая, пороховой погреб, для больниц дом — один, обывательских домов — 300, фабрик никаких нет, лавок — 110». </vt:lpstr>
      <vt:lpstr>24 ноября 1789 года в торжественной обстановке в Шадринске было открыто Малое народное училище (двухклассное) — первое учебное заведение в городе. </vt:lpstr>
      <vt:lpstr> Экономическую ситуацию в городе определяют в основном обрабатывающие производства, их доля в обороте крупных и средних предприятий составляет более 95 %. В число крупнейших предприятий города входят: • ОАО «Шадринский автоагрегатный завод»  • ОАО «Шадринский электродный завод»   • ООО «Шадринский завод металлических конструкций». • ЗАО «Шадринский завод железобетонных изделий и металлоконструкций». • ОАО «Шадринский завод ограждающих конструкций». • ООО «Дельта Технология»   • ООО «Технокерамика»  • ЗАО «Шадринская мебельная фабрика»  •  «Шадринский молочно-консервный комбинат»  • АО «Слакон»  • АО «Шадринский комбинат хлебопродуктов» и многие другие. </vt:lpstr>
      <vt:lpstr> На территории Шадринска находится пассажирская станция Шадринск, при которой работает вокзал. Станция Шадринск входит в состав Курганского отделения Южно-Уральской железной дороги — филиала ОАО «Российские железные дороги». Станция находится на железнодорожной ветке Курган — Каменск-Уральский. На поезде из Шадринска можно добраться до Москвы, Петропавловска, Алма-Аты, Бишкека, Ташкента и других городов. На электропоезде из Шадринска можно добраться до Кургана, Екатеринбурга и Каменск-Уральского. Через Шадринск курсирует фирменный пассажирский поезд «Зауралье» Курган — Москва. Нынешнее здание железнодорожного вокзала было построено в декабре 1973 года, с привокзальной площади отправляются автобусы из Шадринска до Кургана, Екатеринбурга, Тюмени, Челябинска, Тобольска, Ханты-Мансийска и других городов.</vt:lpstr>
      <vt:lpstr>Ближайший международный аэропорт находится в Кольцово (под Екатеринбургом, 233 км). Ближайший региональный аэропорт находится в Кургане (140 км). На южной окраине Шадринска находился аэродром.</vt:lpstr>
      <vt:lpstr>По состоянию на август 2014 года в городе действуют: • 2 высших учебных заведения; • 5 средне-техническое и средне-специальное учебное заведение; • 15 общеобразовательных заведения; • 30 дошкольных образовательных учреждений; • 4 учреждений дополнительного образования. </vt:lpstr>
      <vt:lpstr>На сегодняшний день в Шадринске работает более 20 медицинских учреждений. Среди них: Шадринская больница скорой медицинской помощи, Шадринская поликлиника, Шадринская детская больница, Шадринская центральная районная больница, Шадринский областной противотуберкулёзный диспансер, Шадринский областной психоневрологический диспансер, Шадринский областной наркодиспансер, Шадринская областная станция переливания крови, Кожно-венерологический диспансер, Шадринский городской родильный дом, Поликлиника на ст. Шадринск (ОАО «РЖД»), Шадринская стоматологическая поликлиника и другие. </vt:lpstr>
      <vt:lpstr>По состоянию на начало 2015 года в Шадринске насчитывается 160 памятников истории и культуры регионального значения, в том числе, 1 федерального значения. Из них братские, единичные захоронения, кладбища, памятник скульптору Ивану Шадру — 17, малые формы (ворота) — 9, занято под общественными зданиями (православные приходы, школы, библиотеки, музей, медицинские учреждения, архив, театр, детский сад, магазины) — 87, жилые дома — 45, нет в наличии — 3. </vt:lpstr>
      <vt:lpstr>Гордостью города является Шадринский государственный драматический театр. Стационарное здание он обрёл в 1910 году, когда был построен клуб Шадринского общества приказчиков. Театр до сих пор располагается в этом здании.</vt:lpstr>
      <vt:lpstr>В городе действует один из старейших музеев Урала, основанный в 1918 году — Шадринский краеведческий музей им. В. П. Бирюкова. Основу собраний составила коллекция уральского краеведа Владимира Бирюкова.</vt:lpstr>
      <vt:lpstr>В Шадринске работают два кинотеатра, в прокате которых имеются российские и зарубежные кинофильмы — ЦДиК «Октябрь» (основанный в 1928 году) и «Киномир».</vt:lpstr>
      <vt:lpstr>В Шадринске действует Центральная библиотека им. А. Н. Зырянова (открыта в 1876 году на базе книжно-журнальной коллекции Александра Зырянова, первоначально как земская библиотека). Из библиотек учебных заведений наиболее значима библиотека Шадринского государственного педагогического университета (действует с 1939 года; фонд — более 400 тыс. томов).</vt:lpstr>
      <vt:lpstr>В Шадринске действуют Спасо-Преображенский собор, Воскресенская церковь, Николаевская церковь.</vt:lpstr>
      <vt:lpstr>3 октября 2017 года Шадринск признан местом рождения Царевны-лягушки и Елены Прекрасной. Это произошло благодаря краеведу и просветителю XIX века А. Н. Зырянову.</vt:lpstr>
      <vt:lpstr>В Шадринске выпускается 6 газет: • «Шадринский рабочий», в 1988 году была переименована в «Шадринскую новь», а в 1990 году — в «Исеть». • «Ваша выгода» выходит с 1999 года  • «Автоагрегат» — газета Шадринского автоагрегатного завода (ОАО «ШААЗ»). Выходит с 1943 года. • «Дела и люди» — газета, выпускаемая ежемесячно шадринским предприятием «Технокерамика» с 2008 года. • «Деловой Шадринск» — выходит с 1999 года. • «Стиль жизни» —  с 2002 года. </vt:lpstr>
      <vt:lpstr>Вывод: изучая информацию о своем городе интересно узнавать новые сведения, что числа и величины занимают важное место в жизни человека. Каждый человек должен знать как можно больше о своей малой родине. </vt:lpstr>
      <vt:lpstr>Литература: - архив города Шадринск  - интернет – ресурсы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«Наш город в числах и величинах»</dc:title>
  <dc:creator>1</dc:creator>
  <cp:lastModifiedBy>1</cp:lastModifiedBy>
  <cp:revision>17</cp:revision>
  <dcterms:created xsi:type="dcterms:W3CDTF">2020-11-28T08:12:23Z</dcterms:created>
  <dcterms:modified xsi:type="dcterms:W3CDTF">2022-11-17T08:36:44Z</dcterms:modified>
</cp:coreProperties>
</file>