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86" r:id="rId3"/>
    <p:sldId id="287" r:id="rId4"/>
    <p:sldId id="271" r:id="rId5"/>
    <p:sldId id="270" r:id="rId6"/>
    <p:sldId id="273" r:id="rId7"/>
    <p:sldId id="275" r:id="rId8"/>
    <p:sldId id="276" r:id="rId9"/>
    <p:sldId id="288" r:id="rId10"/>
    <p:sldId id="289" r:id="rId11"/>
    <p:sldId id="290" r:id="rId12"/>
    <p:sldId id="293" r:id="rId13"/>
    <p:sldId id="291" r:id="rId14"/>
    <p:sldId id="277" r:id="rId15"/>
    <p:sldId id="295" r:id="rId16"/>
    <p:sldId id="278" r:id="rId17"/>
    <p:sldId id="294" r:id="rId18"/>
    <p:sldId id="279" r:id="rId19"/>
    <p:sldId id="280" r:id="rId20"/>
    <p:sldId id="281" r:id="rId21"/>
    <p:sldId id="282" r:id="rId22"/>
    <p:sldId id="284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5.wdp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microsoft.com/office/2007/relationships/hdphoto" Target="../media/hdphoto8.wdp"/><Relationship Id="rId3" Type="http://schemas.microsoft.com/office/2007/relationships/hdphoto" Target="../media/hdphoto5.wdp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12.jpeg"/><Relationship Id="rId5" Type="http://schemas.openxmlformats.org/officeDocument/2006/relationships/image" Target="../media/image8.png"/><Relationship Id="rId10" Type="http://schemas.openxmlformats.org/officeDocument/2006/relationships/image" Target="../media/image11.jpeg"/><Relationship Id="rId4" Type="http://schemas.openxmlformats.org/officeDocument/2006/relationships/image" Target="../media/image7.jpeg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7.jpeg"/><Relationship Id="rId3" Type="http://schemas.openxmlformats.org/officeDocument/2006/relationships/image" Target="../media/image11.jpeg"/><Relationship Id="rId7" Type="http://schemas.openxmlformats.org/officeDocument/2006/relationships/image" Target="../media/image6.png"/><Relationship Id="rId12" Type="http://schemas.microsoft.com/office/2007/relationships/hdphoto" Target="../media/hdphoto7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9.png"/><Relationship Id="rId5" Type="http://schemas.openxmlformats.org/officeDocument/2006/relationships/image" Target="../media/image13.png"/><Relationship Id="rId10" Type="http://schemas.microsoft.com/office/2007/relationships/hdphoto" Target="../media/hdphoto6.wdp"/><Relationship Id="rId4" Type="http://schemas.openxmlformats.org/officeDocument/2006/relationships/image" Target="../media/image12.jpe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5561" y="467971"/>
            <a:ext cx="6858000" cy="1363580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Интегрированный урок</a:t>
            </a:r>
            <a:r>
              <a:rPr lang="ru-RU" sz="7200" b="1" dirty="0" smtClean="0">
                <a:cs typeface="Aharoni" pitchFamily="2" charset="-79"/>
              </a:rPr>
              <a:t/>
            </a:r>
            <a:br>
              <a:rPr lang="ru-RU" sz="7200" b="1" dirty="0" smtClean="0">
                <a:cs typeface="Aharoni" pitchFamily="2" charset="-79"/>
              </a:rPr>
            </a:br>
            <a:endParaRPr lang="ru-RU" sz="7200" b="1" dirty="0"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1559" y="1410458"/>
            <a:ext cx="7217229" cy="4467827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</a:t>
            </a: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«Декоративно –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прикладное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творчество» 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Анкушева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Л.Н.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 технологии,</a:t>
            </a: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Новак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Е.В. – учитель ИЗО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197" y="6317979"/>
            <a:ext cx="737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 Определите к какому виду относятся изображения этих птиц. Почему?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451942" y="188640"/>
            <a:ext cx="6463258" cy="122413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539098"/>
            <a:ext cx="574907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Виды изобразительного искусства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8961" y="1391316"/>
            <a:ext cx="2444827" cy="597524"/>
          </a:xfrm>
          <a:prstGeom prst="round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Живопись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87624" y="2037356"/>
            <a:ext cx="2304256" cy="605812"/>
          </a:xfrm>
          <a:prstGeom prst="round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Скульптура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64994" y="1348001"/>
            <a:ext cx="2952328" cy="1295167"/>
          </a:xfrm>
          <a:prstGeom prst="round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Декоративно-прикладное искусство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13570" y="2046951"/>
            <a:ext cx="2254574" cy="605812"/>
          </a:xfrm>
          <a:prstGeom prst="round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Графика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226" y="3519809"/>
            <a:ext cx="1551731" cy="2335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http://ic2.maryjane.ru/J/uploaded/2013/12/22/6402dce703cd7f47d519cfe49dbd7f74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" y="2924944"/>
            <a:ext cx="2898462" cy="284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38" b="94065" l="6977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452" y="2780928"/>
            <a:ext cx="2096830" cy="27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373" y="2681903"/>
            <a:ext cx="2084041" cy="382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724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25167"/>
            <a:ext cx="5717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 На какой веточке должны сидеть эти птицы? Почему?</a:t>
            </a:r>
            <a:endParaRPr lang="ru-RU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08720"/>
            <a:ext cx="1308533" cy="196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http://ic2.maryjane.ru/J/uploaded/2013/12/22/6402dce703cd7f47d519cfe49dbd7f74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5629"/>
            <a:ext cx="2898462" cy="284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38" b="94065" l="6977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903" y="616015"/>
            <a:ext cx="1918201" cy="250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452" y="139285"/>
            <a:ext cx="2084041" cy="382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s://im0-tub-ru.yandex.net/i?id=c03c1ab4577226863fdd81b2fd82ded7&amp;n=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55" y="3453969"/>
            <a:ext cx="2674707" cy="217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td2.mycdn.me/image?id=835257615510&amp;t=20&amp;plc=WEB&amp;tkn=*uySaTHm7GYFQ8DtfNnV2a5KNlIM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7FEF7"/>
              </a:clrFrom>
              <a:clrTo>
                <a:srgbClr val="F7FE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28266" flipH="1">
            <a:off x="6380608" y="3816100"/>
            <a:ext cx="2065962" cy="414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btula.ru/data/mods/news_images/a6d34a7b5b90988de52f6c2e1ef94701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921" y="4581127"/>
            <a:ext cx="3585881" cy="213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557" b="95410" l="2880" r="947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26" y="2604646"/>
            <a:ext cx="3346492" cy="26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2636912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085755" y="241998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084168" y="2636912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460432" y="3359581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5143" y="3459532"/>
            <a:ext cx="376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358441" y="3726021"/>
            <a:ext cx="376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689947" y="6192588"/>
            <a:ext cx="376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8088209" y="4795501"/>
            <a:ext cx="324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53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25167"/>
            <a:ext cx="5717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 На какой веточке должны сидеть эти птицы? Почему?</a:t>
            </a:r>
            <a:endParaRPr lang="ru-RU" dirty="0"/>
          </a:p>
        </p:txBody>
      </p:sp>
      <p:pic>
        <p:nvPicPr>
          <p:cNvPr id="3074" name="Picture 2" descr="https://im0-tub-ru.yandex.net/i?id=c03c1ab4577226863fdd81b2fd82ded7&amp;n=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55" y="4204902"/>
            <a:ext cx="2674707" cy="217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td2.mycdn.me/image?id=835257615510&amp;t=20&amp;plc=WEB&amp;tkn=*uySaTHm7GYFQ8DtfNnV2a5KNlIM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EF7"/>
              </a:clrFrom>
              <a:clrTo>
                <a:srgbClr val="F7FE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28266" flipH="1">
            <a:off x="1350465" y="129865"/>
            <a:ext cx="2065962" cy="414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btula.ru/data/mods/news_images/a6d34a7b5b90988de52f6c2e1ef947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138" y="4576073"/>
            <a:ext cx="3585881" cy="213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557" b="95410" l="2880" r="947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079" y="1552586"/>
            <a:ext cx="3346492" cy="26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31233" y="994753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931233" y="4020236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885138" y="4398894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168209" y="994753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5143" y="4146204"/>
            <a:ext cx="376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895783" y="1174268"/>
            <a:ext cx="376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361251" y="5106412"/>
            <a:ext cx="376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457929" y="2888555"/>
            <a:ext cx="324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</a:t>
            </a:r>
            <a:endParaRPr lang="ru-RU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31" y="3883475"/>
            <a:ext cx="1457445" cy="2193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38" b="94065" l="6977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875" y="3952770"/>
            <a:ext cx="1475798" cy="192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958" y="945243"/>
            <a:ext cx="2084041" cy="382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http://ic2.maryjane.ru/J/uploaded/2013/12/22/6402dce703cd7f47d519cfe49dbd7f74.jpe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919" y="409833"/>
            <a:ext cx="2898462" cy="284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8752" y="6387764"/>
            <a:ext cx="3768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 Что украшали такими росписями?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7962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25167"/>
            <a:ext cx="3572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5. Назовите народные промыслы?</a:t>
            </a:r>
            <a:endParaRPr lang="ru-RU" dirty="0"/>
          </a:p>
        </p:txBody>
      </p:sp>
      <p:sp>
        <p:nvSpPr>
          <p:cNvPr id="3" name="AutoShape 2" descr="http://vedmama.ru/wp-content/uploads/2014/11/0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www.lavka-podarkov.ru/upload/iblock/02f/DSC_00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896" y="225167"/>
            <a:ext cx="2932933" cy="290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marketpic/203634/market_YNuL3WkEtEbp9PlMr3sHVg/ori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730" y="3574596"/>
            <a:ext cx="3024195" cy="302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lavmoda.com/wp-content/uploads/2017/09/image-42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9F9FB"/>
              </a:clrFrom>
              <a:clrTo>
                <a:srgbClr val="F9F9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5" y="1866453"/>
            <a:ext cx="3729082" cy="473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ds04.infourok.ru/uploads/ex/0213/0002e842-47d42ccc/img1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6301" y="594499"/>
            <a:ext cx="4219685" cy="316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638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524" y="349084"/>
            <a:ext cx="7886700" cy="1030537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Calibri"/>
              </a:rPr>
              <a:t/>
            </a:r>
            <a:br>
              <a:rPr lang="ru-RU" sz="4000" b="1" dirty="0" smtClean="0">
                <a:latin typeface="Times New Roman"/>
                <a:ea typeface="Calibri"/>
              </a:rPr>
            </a:br>
            <a:r>
              <a:rPr lang="ru-RU" sz="4000" b="1" dirty="0">
                <a:latin typeface="Times New Roman"/>
                <a:ea typeface="Calibri"/>
              </a:rPr>
              <a:t/>
            </a:r>
            <a:br>
              <a:rPr lang="ru-RU" sz="4000" b="1" dirty="0">
                <a:latin typeface="Times New Roman"/>
                <a:ea typeface="Calibri"/>
              </a:rPr>
            </a:br>
            <a:r>
              <a:rPr lang="ru-RU" sz="4000" b="1" dirty="0" smtClean="0">
                <a:latin typeface="Times New Roman"/>
                <a:ea typeface="Calibri"/>
              </a:rPr>
              <a:t>Постановка </a:t>
            </a:r>
            <a:r>
              <a:rPr lang="ru-RU" sz="4000" b="1" dirty="0">
                <a:latin typeface="Times New Roman"/>
                <a:ea typeface="Calibri"/>
              </a:rPr>
              <a:t>цели </a:t>
            </a:r>
            <a:r>
              <a:rPr lang="ru-RU" sz="4000" b="1" dirty="0" smtClean="0">
                <a:latin typeface="Times New Roman"/>
                <a:ea typeface="Calibri"/>
              </a:rPr>
              <a:t>урока</a:t>
            </a:r>
            <a:br>
              <a:rPr lang="ru-RU" sz="4000" b="1" dirty="0" smtClean="0">
                <a:latin typeface="Times New Roman"/>
                <a:ea typeface="Calibri"/>
              </a:rPr>
            </a:br>
            <a:r>
              <a:rPr lang="ru-RU" sz="4000" b="1" dirty="0">
                <a:latin typeface="Times New Roman"/>
                <a:ea typeface="Calibri"/>
              </a:rPr>
              <a:t/>
            </a:r>
            <a:br>
              <a:rPr lang="ru-RU" sz="4000" b="1" dirty="0">
                <a:latin typeface="Times New Roman"/>
                <a:ea typeface="Calibri"/>
              </a:rPr>
            </a:br>
            <a:r>
              <a:rPr lang="ru-RU" sz="3600" b="1" dirty="0">
                <a:latin typeface="Times New Roman"/>
                <a:ea typeface="Calibri"/>
              </a:rPr>
              <a:t>Цель:</a:t>
            </a:r>
            <a:r>
              <a:rPr lang="ru-RU" sz="3600" dirty="0">
                <a:latin typeface="Times New Roman"/>
                <a:ea typeface="Calibri"/>
              </a:rPr>
              <a:t> определение учебной задачи</a:t>
            </a:r>
            <a:r>
              <a:rPr lang="ru-RU" sz="4000" dirty="0">
                <a:latin typeface="Times New Roman"/>
                <a:ea typeface="Calibri"/>
              </a:rPr>
              <a:t/>
            </a:r>
            <a:br>
              <a:rPr lang="ru-RU" sz="4000" dirty="0">
                <a:latin typeface="Times New Roman"/>
                <a:ea typeface="Calibri"/>
              </a:rPr>
            </a:b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9260"/>
              </p:ext>
            </p:extLst>
          </p:nvPr>
        </p:nvGraphicFramePr>
        <p:xfrm>
          <a:off x="227570" y="2702516"/>
          <a:ext cx="8678779" cy="2499360"/>
        </p:xfrm>
        <a:graphic>
          <a:graphicData uri="http://schemas.openxmlformats.org/drawingml/2006/table">
            <a:tbl>
              <a:tblPr firstRow="1" firstCol="1" bandRow="1"/>
              <a:tblGrid>
                <a:gridCol w="4588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0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учителя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учащихся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2910">
                <a:tc>
                  <a:txBody>
                    <a:bodyPr/>
                    <a:lstStyle/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Учитель задает вопросы:</a:t>
                      </a:r>
                    </a:p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- Что отличает виды ДПИ друг от друга? </a:t>
                      </a:r>
                    </a:p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- Почему мир видов ДПИ разнообразен, с чем это связано? (</a:t>
                      </a:r>
                      <a:r>
                        <a:rPr lang="ru-RU" sz="2000" i="1" dirty="0">
                          <a:effectLst/>
                          <a:latin typeface="Times New Roman"/>
                          <a:ea typeface="Calibri"/>
                        </a:rPr>
                        <a:t>Формирование видов ДПИ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Глядя на изображения предметов ДПИ, учащиеся делают предположения о цели урока.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Приходят к выводу, что на уроке они будут изучать особенности декоративно-прикладного творчества.</a:t>
                      </a: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509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Рисунок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960" y="929838"/>
            <a:ext cx="7524206" cy="55101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19349" y="274320"/>
            <a:ext cx="5786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 в старину русский народ ещё украшал своё жилище? Что для этого использовал?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3600" b="1" dirty="0" smtClean="0">
                <a:latin typeface="Times New Roman"/>
                <a:ea typeface="Calibri"/>
              </a:rPr>
              <a:t>            Актуализация </a:t>
            </a:r>
            <a:r>
              <a:rPr lang="ru-RU" sz="3600" b="1" dirty="0">
                <a:latin typeface="Times New Roman"/>
                <a:ea typeface="Calibri"/>
              </a:rPr>
              <a:t>знаний </a:t>
            </a:r>
            <a:r>
              <a:rPr lang="ru-RU" sz="3600" dirty="0">
                <a:latin typeface="Times New Roman"/>
                <a:ea typeface="Calibri"/>
              </a:rPr>
              <a:t/>
            </a:r>
            <a:br>
              <a:rPr lang="ru-RU" sz="3600" dirty="0">
                <a:latin typeface="Times New Roman"/>
                <a:ea typeface="Calibri"/>
              </a:rPr>
            </a:br>
            <a:r>
              <a:rPr lang="ru-RU" sz="3600" b="1" dirty="0">
                <a:latin typeface="Times New Roman"/>
                <a:ea typeface="Calibri"/>
              </a:rPr>
              <a:t>Цель</a:t>
            </a:r>
            <a:r>
              <a:rPr lang="ru-RU" sz="3100" dirty="0">
                <a:latin typeface="Times New Roman"/>
                <a:ea typeface="Calibri"/>
              </a:rPr>
              <a:t>: включение в целенаправленное действие, подготовка учащихся к усвоению нового материала.</a:t>
            </a:r>
            <a:endParaRPr lang="ru-RU" sz="31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4434664"/>
              </p:ext>
            </p:extLst>
          </p:nvPr>
        </p:nvGraphicFramePr>
        <p:xfrm>
          <a:off x="288758" y="1900096"/>
          <a:ext cx="8646695" cy="4630415"/>
        </p:xfrm>
        <a:graphic>
          <a:graphicData uri="http://schemas.openxmlformats.org/drawingml/2006/table">
            <a:tbl>
              <a:tblPr firstRow="1" firstCol="1" bandRow="1"/>
              <a:tblGrid>
                <a:gridCol w="5646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9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учителя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учащихся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95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Организует подводящий диалог, к формулированию темы и цели урока.</a:t>
                      </a:r>
                    </a:p>
                    <a:p>
                      <a:r>
                        <a:rPr lang="ru-RU" sz="2000" u="sng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Проведение: </a:t>
                      </a:r>
                      <a:r>
                        <a:rPr lang="ru-RU" sz="2000" b="1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кроссворд,</a:t>
                      </a:r>
                      <a:r>
                        <a:rPr lang="ru-RU" sz="20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ри постепенном разгадывании, учащиеся определяют ключевое слово, и определяют то, чем мы будем заниматься на уроке.</a:t>
                      </a:r>
                      <a:endParaRPr lang="ru-RU" sz="135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Ответьте на вопросы: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Что же такое лоскутное шитье?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Где можно применять изделия из лоскутов? 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Какое впечатление производит на вас тот или иной предмет выполненный в технике лоскутного шитья, как один из видов ДПТ?</a:t>
                      </a:r>
                      <a:r>
                        <a:rPr lang="ru-RU" sz="20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4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Разгадывают кроссворд и определяют ключевое слово (ЛОСКУТКИ)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Слушают учителя, отвечают на вопросы, формулируют тему и цель урока.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658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6" name="Rectangle 13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387850" cy="49974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1.Шаблон для раскроя деталей изделий.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2.Обработанные по длине края ткани, снятой с ткацкого станка.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3. Нить, проходящая вдоль ткани.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4. Рисунок материала, созданный природой.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5. Нить, проходящая поперёк ткани.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6. Как называют хроматические цвета, ассоциирующиеся с солнцем и огнём.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7. Внешнее строение поверхности материала.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1800" b="1">
                <a:solidFill>
                  <a:srgbClr val="003366"/>
                </a:solidFill>
              </a:rPr>
              <a:t>8. Название операции соединения на швейной машине двух деталей, уравненных по краю, и сложенных лицевыми сторонами внутрь. 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90800" y="25669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590800" y="26384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b="1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835150" y="2565400"/>
            <a:ext cx="50482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303463" y="25654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2735263" y="25654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3168650" y="25654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3598863" y="25669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4030663" y="25669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871663" y="2998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2303463" y="2998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1835150" y="34290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1438275" y="29987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1006475" y="29987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1871663" y="38623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1835150" y="42926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1835150" y="47244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1871663" y="5159375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2735263" y="2998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3168650" y="29987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1438275" y="34305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2268538" y="34290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2700338" y="34290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3132138" y="34290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3563938" y="34290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1438275" y="3862388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22685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27003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104298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2268538" y="42926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2700338" y="42926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3132138" y="42926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2268538" y="47244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3132138" y="47244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2700338" y="4724400"/>
            <a:ext cx="433387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3492500" y="47244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1" name="Rectangle 39"/>
          <p:cNvSpPr>
            <a:spLocks noChangeArrowheads="1"/>
          </p:cNvSpPr>
          <p:nvPr/>
        </p:nvSpPr>
        <p:spPr bwMode="auto">
          <a:xfrm>
            <a:off x="1438275" y="5159375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2" name="Rectangle 40"/>
          <p:cNvSpPr>
            <a:spLocks noChangeArrowheads="1"/>
          </p:cNvSpPr>
          <p:nvPr/>
        </p:nvSpPr>
        <p:spPr bwMode="auto">
          <a:xfrm>
            <a:off x="1006475" y="5159375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2268538" y="5157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2700338" y="5157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3132138" y="5157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1871663" y="5591175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>
            <a:off x="1438275" y="5591175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1006475" y="5591175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539750" y="5589588"/>
            <a:ext cx="50323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>
            <a:off x="179388" y="5591175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2700338" y="55895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auto">
          <a:xfrm>
            <a:off x="3132138" y="55895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3" name="Rectangle 51"/>
          <p:cNvSpPr>
            <a:spLocks noChangeArrowheads="1"/>
          </p:cNvSpPr>
          <p:nvPr/>
        </p:nvSpPr>
        <p:spPr bwMode="auto">
          <a:xfrm>
            <a:off x="3563938" y="55895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auto">
          <a:xfrm>
            <a:off x="3995738" y="55895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5" name="Rectangle 53"/>
          <p:cNvSpPr>
            <a:spLocks noChangeArrowheads="1"/>
          </p:cNvSpPr>
          <p:nvPr/>
        </p:nvSpPr>
        <p:spPr bwMode="auto">
          <a:xfrm>
            <a:off x="2303463" y="5591175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27" name="Text Box 55"/>
          <p:cNvSpPr txBox="1">
            <a:spLocks noChangeArrowheads="1"/>
          </p:cNvSpPr>
          <p:nvPr/>
        </p:nvSpPr>
        <p:spPr bwMode="auto">
          <a:xfrm>
            <a:off x="1979613" y="2565400"/>
            <a:ext cx="287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Л</a:t>
            </a:r>
          </a:p>
        </p:txBody>
      </p:sp>
      <p:sp>
        <p:nvSpPr>
          <p:cNvPr id="3128" name="Text Box 56"/>
          <p:cNvSpPr txBox="1">
            <a:spLocks noChangeArrowheads="1"/>
          </p:cNvSpPr>
          <p:nvPr/>
        </p:nvSpPr>
        <p:spPr bwMode="auto">
          <a:xfrm>
            <a:off x="1908175" y="29972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О</a:t>
            </a:r>
          </a:p>
        </p:txBody>
      </p:sp>
      <p:sp>
        <p:nvSpPr>
          <p:cNvPr id="3129" name="Text Box 57"/>
          <p:cNvSpPr txBox="1">
            <a:spLocks noChangeArrowheads="1"/>
          </p:cNvSpPr>
          <p:nvPr/>
        </p:nvSpPr>
        <p:spPr bwMode="auto">
          <a:xfrm>
            <a:off x="1908175" y="3403600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С</a:t>
            </a:r>
          </a:p>
        </p:txBody>
      </p:sp>
      <p:sp>
        <p:nvSpPr>
          <p:cNvPr id="3132" name="Text Box 60"/>
          <p:cNvSpPr txBox="1">
            <a:spLocks noChangeArrowheads="1"/>
          </p:cNvSpPr>
          <p:nvPr/>
        </p:nvSpPr>
        <p:spPr bwMode="auto">
          <a:xfrm>
            <a:off x="1908175" y="3835400"/>
            <a:ext cx="33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К</a:t>
            </a:r>
          </a:p>
        </p:txBody>
      </p:sp>
      <p:sp>
        <p:nvSpPr>
          <p:cNvPr id="3133" name="Text Box 61"/>
          <p:cNvSpPr txBox="1">
            <a:spLocks noChangeArrowheads="1"/>
          </p:cNvSpPr>
          <p:nvPr/>
        </p:nvSpPr>
        <p:spPr bwMode="auto">
          <a:xfrm>
            <a:off x="1908175" y="4292600"/>
            <a:ext cx="342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У</a:t>
            </a:r>
          </a:p>
        </p:txBody>
      </p:sp>
      <p:sp>
        <p:nvSpPr>
          <p:cNvPr id="3134" name="Text Box 62"/>
          <p:cNvSpPr txBox="1">
            <a:spLocks noChangeArrowheads="1"/>
          </p:cNvSpPr>
          <p:nvPr/>
        </p:nvSpPr>
        <p:spPr bwMode="auto">
          <a:xfrm>
            <a:off x="1908175" y="4724400"/>
            <a:ext cx="33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Т</a:t>
            </a:r>
          </a:p>
        </p:txBody>
      </p:sp>
      <p:sp>
        <p:nvSpPr>
          <p:cNvPr id="3135" name="Text Box 63"/>
          <p:cNvSpPr txBox="1">
            <a:spLocks noChangeArrowheads="1"/>
          </p:cNvSpPr>
          <p:nvPr/>
        </p:nvSpPr>
        <p:spPr bwMode="auto">
          <a:xfrm>
            <a:off x="1958975" y="5151438"/>
            <a:ext cx="33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К</a:t>
            </a:r>
          </a:p>
        </p:txBody>
      </p:sp>
      <p:sp>
        <p:nvSpPr>
          <p:cNvPr id="3137" name="Text Box 65"/>
          <p:cNvSpPr txBox="1">
            <a:spLocks noChangeArrowheads="1"/>
          </p:cNvSpPr>
          <p:nvPr/>
        </p:nvSpPr>
        <p:spPr bwMode="auto">
          <a:xfrm>
            <a:off x="1908175" y="5564188"/>
            <a:ext cx="366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И</a:t>
            </a:r>
          </a:p>
        </p:txBody>
      </p:sp>
      <p:sp>
        <p:nvSpPr>
          <p:cNvPr id="3138" name="Text Box 66"/>
          <p:cNvSpPr txBox="1">
            <a:spLocks noChangeArrowheads="1"/>
          </p:cNvSpPr>
          <p:nvPr/>
        </p:nvSpPr>
        <p:spPr bwMode="auto">
          <a:xfrm>
            <a:off x="1042988" y="29972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К</a:t>
            </a:r>
          </a:p>
        </p:txBody>
      </p:sp>
      <p:sp>
        <p:nvSpPr>
          <p:cNvPr id="3139" name="Text Box 67"/>
          <p:cNvSpPr txBox="1">
            <a:spLocks noChangeArrowheads="1"/>
          </p:cNvSpPr>
          <p:nvPr/>
        </p:nvSpPr>
        <p:spPr bwMode="auto">
          <a:xfrm>
            <a:off x="1476375" y="2997200"/>
            <a:ext cx="358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Р</a:t>
            </a:r>
          </a:p>
        </p:txBody>
      </p:sp>
      <p:sp>
        <p:nvSpPr>
          <p:cNvPr id="3140" name="Text Box 68"/>
          <p:cNvSpPr txBox="1">
            <a:spLocks noChangeArrowheads="1"/>
          </p:cNvSpPr>
          <p:nvPr/>
        </p:nvSpPr>
        <p:spPr bwMode="auto">
          <a:xfrm>
            <a:off x="2339975" y="299720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М</a:t>
            </a:r>
          </a:p>
        </p:txBody>
      </p:sp>
      <p:sp>
        <p:nvSpPr>
          <p:cNvPr id="3141" name="Text Box 69"/>
          <p:cNvSpPr txBox="1">
            <a:spLocks noChangeArrowheads="1"/>
          </p:cNvSpPr>
          <p:nvPr/>
        </p:nvSpPr>
        <p:spPr bwMode="auto">
          <a:xfrm>
            <a:off x="2771775" y="29972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К</a:t>
            </a:r>
          </a:p>
        </p:txBody>
      </p:sp>
      <p:sp>
        <p:nvSpPr>
          <p:cNvPr id="3142" name="Text Box 70"/>
          <p:cNvSpPr txBox="1">
            <a:spLocks noChangeArrowheads="1"/>
          </p:cNvSpPr>
          <p:nvPr/>
        </p:nvSpPr>
        <p:spPr bwMode="auto">
          <a:xfrm>
            <a:off x="3203575" y="29972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43" name="Text Box 71"/>
          <p:cNvSpPr txBox="1">
            <a:spLocks noChangeArrowheads="1"/>
          </p:cNvSpPr>
          <p:nvPr/>
        </p:nvSpPr>
        <p:spPr bwMode="auto">
          <a:xfrm>
            <a:off x="2339975" y="2565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Е</a:t>
            </a:r>
          </a:p>
        </p:txBody>
      </p:sp>
      <p:sp>
        <p:nvSpPr>
          <p:cNvPr id="3144" name="Text Box 72"/>
          <p:cNvSpPr txBox="1">
            <a:spLocks noChangeArrowheads="1"/>
          </p:cNvSpPr>
          <p:nvPr/>
        </p:nvSpPr>
        <p:spPr bwMode="auto">
          <a:xfrm>
            <a:off x="2771775" y="25654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К</a:t>
            </a:r>
          </a:p>
        </p:txBody>
      </p:sp>
      <p:sp>
        <p:nvSpPr>
          <p:cNvPr id="3145" name="Text Box 73"/>
          <p:cNvSpPr txBox="1">
            <a:spLocks noChangeArrowheads="1"/>
          </p:cNvSpPr>
          <p:nvPr/>
        </p:nvSpPr>
        <p:spPr bwMode="auto">
          <a:xfrm>
            <a:off x="3255963" y="258445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46" name="Text Box 74"/>
          <p:cNvSpPr txBox="1">
            <a:spLocks noChangeArrowheads="1"/>
          </p:cNvSpPr>
          <p:nvPr/>
        </p:nvSpPr>
        <p:spPr bwMode="auto">
          <a:xfrm>
            <a:off x="3635375" y="2565400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Л</a:t>
            </a:r>
          </a:p>
        </p:txBody>
      </p:sp>
      <p:sp>
        <p:nvSpPr>
          <p:cNvPr id="3147" name="Text Box 75"/>
          <p:cNvSpPr txBox="1">
            <a:spLocks noChangeArrowheads="1"/>
          </p:cNvSpPr>
          <p:nvPr/>
        </p:nvSpPr>
        <p:spPr bwMode="auto">
          <a:xfrm>
            <a:off x="4067175" y="2565400"/>
            <a:ext cx="36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3148" name="Text Box 76"/>
          <p:cNvSpPr txBox="1">
            <a:spLocks noChangeArrowheads="1"/>
          </p:cNvSpPr>
          <p:nvPr/>
        </p:nvSpPr>
        <p:spPr bwMode="auto">
          <a:xfrm>
            <a:off x="1476375" y="3429000"/>
            <a:ext cx="36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3149" name="Text Box 77"/>
          <p:cNvSpPr txBox="1">
            <a:spLocks noChangeArrowheads="1"/>
          </p:cNvSpPr>
          <p:nvPr/>
        </p:nvSpPr>
        <p:spPr bwMode="auto">
          <a:xfrm>
            <a:off x="2411413" y="34290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Н</a:t>
            </a:r>
          </a:p>
        </p:txBody>
      </p:sp>
      <p:sp>
        <p:nvSpPr>
          <p:cNvPr id="3150" name="Text Box 78"/>
          <p:cNvSpPr txBox="1">
            <a:spLocks noChangeArrowheads="1"/>
          </p:cNvSpPr>
          <p:nvPr/>
        </p:nvSpPr>
        <p:spPr bwMode="auto">
          <a:xfrm>
            <a:off x="2771775" y="3429000"/>
            <a:ext cx="361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3151" name="Text Box 79"/>
          <p:cNvSpPr txBox="1">
            <a:spLocks noChangeArrowheads="1"/>
          </p:cNvSpPr>
          <p:nvPr/>
        </p:nvSpPr>
        <p:spPr bwMode="auto">
          <a:xfrm>
            <a:off x="3203575" y="34290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В</a:t>
            </a:r>
          </a:p>
        </p:txBody>
      </p:sp>
      <p:sp>
        <p:nvSpPr>
          <p:cNvPr id="3152" name="Text Box 80"/>
          <p:cNvSpPr txBox="1">
            <a:spLocks noChangeArrowheads="1"/>
          </p:cNvSpPr>
          <p:nvPr/>
        </p:nvSpPr>
        <p:spPr bwMode="auto">
          <a:xfrm>
            <a:off x="3635375" y="34290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62" name="Text Box 90"/>
          <p:cNvSpPr txBox="1">
            <a:spLocks noChangeArrowheads="1"/>
          </p:cNvSpPr>
          <p:nvPr/>
        </p:nvSpPr>
        <p:spPr bwMode="auto">
          <a:xfrm>
            <a:off x="2268538" y="4292600"/>
            <a:ext cx="395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163" name="Text Box 91"/>
          <p:cNvSpPr txBox="1">
            <a:spLocks noChangeArrowheads="1"/>
          </p:cNvSpPr>
          <p:nvPr/>
        </p:nvSpPr>
        <p:spPr bwMode="auto">
          <a:xfrm>
            <a:off x="2771775" y="4292600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О</a:t>
            </a:r>
          </a:p>
        </p:txBody>
      </p:sp>
      <p:sp>
        <p:nvSpPr>
          <p:cNvPr id="3164" name="Text Box 92"/>
          <p:cNvSpPr txBox="1">
            <a:spLocks noChangeArrowheads="1"/>
          </p:cNvSpPr>
          <p:nvPr/>
        </p:nvSpPr>
        <p:spPr bwMode="auto">
          <a:xfrm>
            <a:off x="3203575" y="42926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К</a:t>
            </a:r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auto">
          <a:xfrm>
            <a:off x="3924300" y="4724400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66" name="Text Box 94"/>
          <p:cNvSpPr txBox="1">
            <a:spLocks noChangeArrowheads="1"/>
          </p:cNvSpPr>
          <p:nvPr/>
        </p:nvSpPr>
        <p:spPr bwMode="auto">
          <a:xfrm>
            <a:off x="2339975" y="479742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Ё</a:t>
            </a:r>
          </a:p>
        </p:txBody>
      </p:sp>
      <p:sp>
        <p:nvSpPr>
          <p:cNvPr id="3167" name="Text Box 95"/>
          <p:cNvSpPr txBox="1">
            <a:spLocks noChangeArrowheads="1"/>
          </p:cNvSpPr>
          <p:nvPr/>
        </p:nvSpPr>
        <p:spPr bwMode="auto">
          <a:xfrm>
            <a:off x="2771775" y="4724400"/>
            <a:ext cx="358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П</a:t>
            </a:r>
          </a:p>
        </p:txBody>
      </p:sp>
      <p:sp>
        <p:nvSpPr>
          <p:cNvPr id="3168" name="Text Box 96"/>
          <p:cNvSpPr txBox="1">
            <a:spLocks noChangeArrowheads="1"/>
          </p:cNvSpPr>
          <p:nvPr/>
        </p:nvSpPr>
        <p:spPr bwMode="auto">
          <a:xfrm>
            <a:off x="3132138" y="4724400"/>
            <a:ext cx="344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Л</a:t>
            </a:r>
          </a:p>
        </p:txBody>
      </p:sp>
      <p:sp>
        <p:nvSpPr>
          <p:cNvPr id="3169" name="Text Box 97"/>
          <p:cNvSpPr txBox="1">
            <a:spLocks noChangeArrowheads="1"/>
          </p:cNvSpPr>
          <p:nvPr/>
        </p:nvSpPr>
        <p:spPr bwMode="auto">
          <a:xfrm>
            <a:off x="3492500" y="4724400"/>
            <a:ext cx="407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Ы</a:t>
            </a:r>
          </a:p>
        </p:txBody>
      </p:sp>
      <p:sp>
        <p:nvSpPr>
          <p:cNvPr id="3171" name="Text Box 99"/>
          <p:cNvSpPr txBox="1">
            <a:spLocks noChangeArrowheads="1"/>
          </p:cNvSpPr>
          <p:nvPr/>
        </p:nvSpPr>
        <p:spPr bwMode="auto">
          <a:xfrm>
            <a:off x="3995738" y="4724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Е</a:t>
            </a:r>
          </a:p>
        </p:txBody>
      </p:sp>
      <p:sp>
        <p:nvSpPr>
          <p:cNvPr id="3172" name="Text Box 100"/>
          <p:cNvSpPr txBox="1">
            <a:spLocks noChangeArrowheads="1"/>
          </p:cNvSpPr>
          <p:nvPr/>
        </p:nvSpPr>
        <p:spPr bwMode="auto">
          <a:xfrm>
            <a:off x="1042988" y="5157788"/>
            <a:ext cx="379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Ф</a:t>
            </a:r>
          </a:p>
        </p:txBody>
      </p:sp>
      <p:sp>
        <p:nvSpPr>
          <p:cNvPr id="3173" name="Text Box 101"/>
          <p:cNvSpPr txBox="1">
            <a:spLocks noChangeArrowheads="1"/>
          </p:cNvSpPr>
          <p:nvPr/>
        </p:nvSpPr>
        <p:spPr bwMode="auto">
          <a:xfrm>
            <a:off x="1476375" y="51577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74" name="Text Box 102"/>
          <p:cNvSpPr txBox="1">
            <a:spLocks noChangeArrowheads="1"/>
          </p:cNvSpPr>
          <p:nvPr/>
        </p:nvSpPr>
        <p:spPr bwMode="auto">
          <a:xfrm>
            <a:off x="2339975" y="51577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175" name="Text Box 103"/>
          <p:cNvSpPr txBox="1">
            <a:spLocks noChangeArrowheads="1"/>
          </p:cNvSpPr>
          <p:nvPr/>
        </p:nvSpPr>
        <p:spPr bwMode="auto">
          <a:xfrm>
            <a:off x="2771775" y="5157788"/>
            <a:ext cx="328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У</a:t>
            </a:r>
          </a:p>
        </p:txBody>
      </p:sp>
      <p:sp>
        <p:nvSpPr>
          <p:cNvPr id="3176" name="Text Box 104"/>
          <p:cNvSpPr txBox="1">
            <a:spLocks noChangeArrowheads="1"/>
          </p:cNvSpPr>
          <p:nvPr/>
        </p:nvSpPr>
        <p:spPr bwMode="auto">
          <a:xfrm>
            <a:off x="3203575" y="51577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Р</a:t>
            </a:r>
          </a:p>
        </p:txBody>
      </p:sp>
      <p:sp>
        <p:nvSpPr>
          <p:cNvPr id="3177" name="Rectangle 105"/>
          <p:cNvSpPr>
            <a:spLocks noChangeArrowheads="1"/>
          </p:cNvSpPr>
          <p:nvPr/>
        </p:nvSpPr>
        <p:spPr bwMode="auto">
          <a:xfrm>
            <a:off x="3563938" y="5157788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79" name="Text Box 107"/>
          <p:cNvSpPr txBox="1">
            <a:spLocks noChangeArrowheads="1"/>
          </p:cNvSpPr>
          <p:nvPr/>
        </p:nvSpPr>
        <p:spPr bwMode="auto">
          <a:xfrm>
            <a:off x="3635375" y="51577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80" name="Text Box 108"/>
          <p:cNvSpPr txBox="1">
            <a:spLocks noChangeArrowheads="1"/>
          </p:cNvSpPr>
          <p:nvPr/>
        </p:nvSpPr>
        <p:spPr bwMode="auto">
          <a:xfrm>
            <a:off x="250825" y="55895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С</a:t>
            </a:r>
          </a:p>
        </p:txBody>
      </p:sp>
      <p:sp>
        <p:nvSpPr>
          <p:cNvPr id="3181" name="Text Box 109"/>
          <p:cNvSpPr txBox="1">
            <a:spLocks noChangeArrowheads="1"/>
          </p:cNvSpPr>
          <p:nvPr/>
        </p:nvSpPr>
        <p:spPr bwMode="auto">
          <a:xfrm>
            <a:off x="684213" y="55895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182" name="Text Box 110"/>
          <p:cNvSpPr txBox="1">
            <a:spLocks noChangeArrowheads="1"/>
          </p:cNvSpPr>
          <p:nvPr/>
        </p:nvSpPr>
        <p:spPr bwMode="auto">
          <a:xfrm>
            <a:off x="1116013" y="55895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83" name="Text Box 111"/>
          <p:cNvSpPr txBox="1">
            <a:spLocks noChangeArrowheads="1"/>
          </p:cNvSpPr>
          <p:nvPr/>
        </p:nvSpPr>
        <p:spPr bwMode="auto">
          <a:xfrm>
            <a:off x="1476375" y="5589588"/>
            <a:ext cx="344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Ч</a:t>
            </a:r>
          </a:p>
        </p:txBody>
      </p:sp>
      <p:sp>
        <p:nvSpPr>
          <p:cNvPr id="3184" name="Text Box 112"/>
          <p:cNvSpPr txBox="1">
            <a:spLocks noChangeArrowheads="1"/>
          </p:cNvSpPr>
          <p:nvPr/>
        </p:nvSpPr>
        <p:spPr bwMode="auto">
          <a:xfrm>
            <a:off x="2339975" y="55895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В</a:t>
            </a:r>
          </a:p>
        </p:txBody>
      </p:sp>
      <p:sp>
        <p:nvSpPr>
          <p:cNvPr id="3185" name="Text Box 113"/>
          <p:cNvSpPr txBox="1">
            <a:spLocks noChangeArrowheads="1"/>
          </p:cNvSpPr>
          <p:nvPr/>
        </p:nvSpPr>
        <p:spPr bwMode="auto">
          <a:xfrm>
            <a:off x="2771775" y="55895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186" name="Text Box 114"/>
          <p:cNvSpPr txBox="1">
            <a:spLocks noChangeArrowheads="1"/>
          </p:cNvSpPr>
          <p:nvPr/>
        </p:nvSpPr>
        <p:spPr bwMode="auto">
          <a:xfrm>
            <a:off x="3203575" y="55895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Н</a:t>
            </a:r>
          </a:p>
        </p:txBody>
      </p:sp>
      <p:sp>
        <p:nvSpPr>
          <p:cNvPr id="3187" name="Text Box 115"/>
          <p:cNvSpPr txBox="1">
            <a:spLocks noChangeArrowheads="1"/>
          </p:cNvSpPr>
          <p:nvPr/>
        </p:nvSpPr>
        <p:spPr bwMode="auto">
          <a:xfrm>
            <a:off x="3635375" y="55895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И</a:t>
            </a:r>
          </a:p>
        </p:txBody>
      </p:sp>
      <p:sp>
        <p:nvSpPr>
          <p:cNvPr id="3188" name="Text Box 116"/>
          <p:cNvSpPr txBox="1">
            <a:spLocks noChangeArrowheads="1"/>
          </p:cNvSpPr>
          <p:nvPr/>
        </p:nvSpPr>
        <p:spPr bwMode="auto">
          <a:xfrm>
            <a:off x="4067175" y="55895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Е</a:t>
            </a:r>
          </a:p>
        </p:txBody>
      </p:sp>
      <p:sp>
        <p:nvSpPr>
          <p:cNvPr id="3189" name="Rectangle 117"/>
          <p:cNvSpPr>
            <a:spLocks noChangeArrowheads="1"/>
          </p:cNvSpPr>
          <p:nvPr/>
        </p:nvSpPr>
        <p:spPr bwMode="auto">
          <a:xfrm>
            <a:off x="31321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90" name="Rectangle 118"/>
          <p:cNvSpPr>
            <a:spLocks noChangeArrowheads="1"/>
          </p:cNvSpPr>
          <p:nvPr/>
        </p:nvSpPr>
        <p:spPr bwMode="auto">
          <a:xfrm>
            <a:off x="35639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91" name="Rectangle 119"/>
          <p:cNvSpPr>
            <a:spLocks noChangeArrowheads="1"/>
          </p:cNvSpPr>
          <p:nvPr/>
        </p:nvSpPr>
        <p:spPr bwMode="auto">
          <a:xfrm>
            <a:off x="3995738" y="3860800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b="1"/>
          </a:p>
        </p:txBody>
      </p:sp>
      <p:sp>
        <p:nvSpPr>
          <p:cNvPr id="3193" name="Text Box 121"/>
          <p:cNvSpPr txBox="1">
            <a:spLocks noChangeArrowheads="1"/>
          </p:cNvSpPr>
          <p:nvPr/>
        </p:nvSpPr>
        <p:spPr bwMode="auto">
          <a:xfrm>
            <a:off x="1116013" y="38608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195" name="Text Box 123"/>
          <p:cNvSpPr txBox="1">
            <a:spLocks noChangeArrowheads="1"/>
          </p:cNvSpPr>
          <p:nvPr/>
        </p:nvSpPr>
        <p:spPr bwMode="auto">
          <a:xfrm>
            <a:off x="1600200" y="38814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Е</a:t>
            </a:r>
          </a:p>
        </p:txBody>
      </p:sp>
      <p:sp>
        <p:nvSpPr>
          <p:cNvPr id="3196" name="Text Box 124"/>
          <p:cNvSpPr txBox="1">
            <a:spLocks noChangeArrowheads="1"/>
          </p:cNvSpPr>
          <p:nvPr/>
        </p:nvSpPr>
        <p:spPr bwMode="auto">
          <a:xfrm>
            <a:off x="2339975" y="38608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С</a:t>
            </a:r>
          </a:p>
        </p:txBody>
      </p:sp>
      <p:sp>
        <p:nvSpPr>
          <p:cNvPr id="3198" name="Text Box 126"/>
          <p:cNvSpPr txBox="1">
            <a:spLocks noChangeArrowheads="1"/>
          </p:cNvSpPr>
          <p:nvPr/>
        </p:nvSpPr>
        <p:spPr bwMode="auto">
          <a:xfrm>
            <a:off x="2771775" y="38608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Т</a:t>
            </a:r>
          </a:p>
        </p:txBody>
      </p:sp>
      <p:sp>
        <p:nvSpPr>
          <p:cNvPr id="3200" name="Text Box 128"/>
          <p:cNvSpPr txBox="1">
            <a:spLocks noChangeArrowheads="1"/>
          </p:cNvSpPr>
          <p:nvPr/>
        </p:nvSpPr>
        <p:spPr bwMode="auto">
          <a:xfrm>
            <a:off x="3203575" y="3860800"/>
            <a:ext cx="327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У</a:t>
            </a:r>
          </a:p>
        </p:txBody>
      </p:sp>
      <p:sp>
        <p:nvSpPr>
          <p:cNvPr id="3202" name="Text Box 130"/>
          <p:cNvSpPr txBox="1">
            <a:spLocks noChangeArrowheads="1"/>
          </p:cNvSpPr>
          <p:nvPr/>
        </p:nvSpPr>
        <p:spPr bwMode="auto">
          <a:xfrm>
            <a:off x="3635375" y="38608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Р</a:t>
            </a:r>
          </a:p>
        </p:txBody>
      </p:sp>
      <p:sp>
        <p:nvSpPr>
          <p:cNvPr id="3204" name="Text Box 132"/>
          <p:cNvSpPr txBox="1">
            <a:spLocks noChangeArrowheads="1"/>
          </p:cNvSpPr>
          <p:nvPr/>
        </p:nvSpPr>
        <p:spPr bwMode="auto">
          <a:xfrm>
            <a:off x="3995738" y="38608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А</a:t>
            </a:r>
          </a:p>
        </p:txBody>
      </p:sp>
      <p:sp>
        <p:nvSpPr>
          <p:cNvPr id="3207" name="Text Box 135"/>
          <p:cNvSpPr txBox="1">
            <a:spLocks noChangeArrowheads="1"/>
          </p:cNvSpPr>
          <p:nvPr/>
        </p:nvSpPr>
        <p:spPr bwMode="auto">
          <a:xfrm>
            <a:off x="1476375" y="2565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1</a:t>
            </a:r>
          </a:p>
        </p:txBody>
      </p:sp>
      <p:sp>
        <p:nvSpPr>
          <p:cNvPr id="3208" name="Text Box 136"/>
          <p:cNvSpPr txBox="1">
            <a:spLocks noChangeArrowheads="1"/>
          </p:cNvSpPr>
          <p:nvPr/>
        </p:nvSpPr>
        <p:spPr bwMode="auto">
          <a:xfrm>
            <a:off x="735013" y="30162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2</a:t>
            </a:r>
          </a:p>
        </p:txBody>
      </p:sp>
      <p:sp>
        <p:nvSpPr>
          <p:cNvPr id="3209" name="Text Box 137"/>
          <p:cNvSpPr txBox="1">
            <a:spLocks noChangeArrowheads="1"/>
          </p:cNvSpPr>
          <p:nvPr/>
        </p:nvSpPr>
        <p:spPr bwMode="auto">
          <a:xfrm>
            <a:off x="1166813" y="34480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3</a:t>
            </a:r>
          </a:p>
        </p:txBody>
      </p:sp>
      <p:sp>
        <p:nvSpPr>
          <p:cNvPr id="3211" name="Text Box 139"/>
          <p:cNvSpPr txBox="1">
            <a:spLocks noChangeArrowheads="1"/>
          </p:cNvSpPr>
          <p:nvPr/>
        </p:nvSpPr>
        <p:spPr bwMode="auto">
          <a:xfrm>
            <a:off x="1547813" y="42926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5</a:t>
            </a:r>
          </a:p>
        </p:txBody>
      </p:sp>
      <p:sp>
        <p:nvSpPr>
          <p:cNvPr id="3212" name="Text Box 140"/>
          <p:cNvSpPr txBox="1">
            <a:spLocks noChangeArrowheads="1"/>
          </p:cNvSpPr>
          <p:nvPr/>
        </p:nvSpPr>
        <p:spPr bwMode="auto">
          <a:xfrm>
            <a:off x="1547813" y="4724400"/>
            <a:ext cx="320675" cy="3762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6</a:t>
            </a:r>
          </a:p>
        </p:txBody>
      </p:sp>
      <p:sp>
        <p:nvSpPr>
          <p:cNvPr id="3213" name="Text Box 141"/>
          <p:cNvSpPr txBox="1">
            <a:spLocks noChangeArrowheads="1"/>
          </p:cNvSpPr>
          <p:nvPr/>
        </p:nvSpPr>
        <p:spPr bwMode="auto">
          <a:xfrm>
            <a:off x="735013" y="5105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7</a:t>
            </a:r>
          </a:p>
        </p:txBody>
      </p:sp>
      <p:sp>
        <p:nvSpPr>
          <p:cNvPr id="3214" name="Text Box 142"/>
          <p:cNvSpPr txBox="1">
            <a:spLocks noChangeArrowheads="1"/>
          </p:cNvSpPr>
          <p:nvPr/>
        </p:nvSpPr>
        <p:spPr bwMode="auto">
          <a:xfrm>
            <a:off x="0" y="55895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8</a:t>
            </a:r>
          </a:p>
        </p:txBody>
      </p:sp>
      <p:sp>
        <p:nvSpPr>
          <p:cNvPr id="3215" name="Text Box 143"/>
          <p:cNvSpPr txBox="1">
            <a:spLocks noChangeArrowheads="1"/>
          </p:cNvSpPr>
          <p:nvPr/>
        </p:nvSpPr>
        <p:spPr bwMode="auto">
          <a:xfrm>
            <a:off x="0" y="55895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8</a:t>
            </a:r>
          </a:p>
        </p:txBody>
      </p:sp>
      <p:sp>
        <p:nvSpPr>
          <p:cNvPr id="3216" name="Text Box 144"/>
          <p:cNvSpPr txBox="1">
            <a:spLocks noChangeArrowheads="1"/>
          </p:cNvSpPr>
          <p:nvPr/>
        </p:nvSpPr>
        <p:spPr bwMode="auto">
          <a:xfrm>
            <a:off x="755650" y="3860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33CC"/>
                </a:solidFill>
              </a:rPr>
              <a:t>4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365759" y="287383"/>
            <a:ext cx="8320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 каком виде декоративно-прикладного искусства идет речь?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2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2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3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3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3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3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32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3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3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3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3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3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3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3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3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3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3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3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3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7" grpId="0"/>
      <p:bldP spid="3129" grpId="0"/>
      <p:bldP spid="3132" grpId="0"/>
      <p:bldP spid="3133" grpId="0"/>
      <p:bldP spid="3134" grpId="0"/>
      <p:bldP spid="3137" grpId="0"/>
      <p:bldP spid="3138" grpId="0"/>
      <p:bldP spid="3140" grpId="0"/>
      <p:bldP spid="3142" grpId="0"/>
      <p:bldP spid="3143" grpId="0"/>
      <p:bldP spid="3145" grpId="0"/>
      <p:bldP spid="3146" grpId="0"/>
      <p:bldP spid="3147" grpId="0"/>
      <p:bldP spid="3148" grpId="0"/>
      <p:bldP spid="3149" grpId="0"/>
      <p:bldP spid="3150" grpId="0"/>
      <p:bldP spid="3151" grpId="0"/>
      <p:bldP spid="3162" grpId="0"/>
      <p:bldP spid="3164" grpId="0"/>
      <p:bldP spid="3166" grpId="0"/>
      <p:bldP spid="3168" grpId="0"/>
      <p:bldP spid="3174" grpId="0"/>
      <p:bldP spid="3175" grpId="0"/>
      <p:bldP spid="3176" grpId="0"/>
      <p:bldP spid="3179" grpId="0"/>
      <p:bldP spid="3180" grpId="0"/>
      <p:bldP spid="3181" grpId="0"/>
      <p:bldP spid="3183" grpId="0"/>
      <p:bldP spid="3184" grpId="0" build="allAtOnce"/>
      <p:bldP spid="3185" grpId="0"/>
      <p:bldP spid="3186" grpId="0"/>
      <p:bldP spid="3187" grpId="0"/>
      <p:bldP spid="3188" grpId="0"/>
      <p:bldP spid="3193" grpId="0"/>
      <p:bldP spid="3195" grpId="0"/>
      <p:bldP spid="3202" grpId="0"/>
      <p:bldP spid="32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819" y="284916"/>
            <a:ext cx="7886700" cy="9824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/>
                <a:ea typeface="Calibri"/>
              </a:rPr>
              <a:t>Открытие новых </a:t>
            </a:r>
            <a:r>
              <a:rPr lang="ru-RU" sz="3600" b="1" dirty="0" smtClean="0">
                <a:latin typeface="Times New Roman"/>
                <a:ea typeface="Calibri"/>
              </a:rPr>
              <a:t>знаний</a:t>
            </a:r>
            <a:br>
              <a:rPr lang="ru-RU" sz="3600" b="1" dirty="0" smtClean="0">
                <a:latin typeface="Times New Roman"/>
                <a:ea typeface="Calibri"/>
              </a:rPr>
            </a:br>
            <a:r>
              <a:rPr lang="ru-RU" sz="3600" b="1" dirty="0" smtClean="0">
                <a:latin typeface="Times New Roman"/>
                <a:ea typeface="Calibri"/>
              </a:rPr>
              <a:t>Цель: </a:t>
            </a:r>
            <a:r>
              <a:rPr lang="ru-RU" sz="3600" dirty="0" smtClean="0">
                <a:latin typeface="Times New Roman"/>
                <a:ea typeface="Calibri"/>
              </a:rPr>
              <a:t>усвоение учащимися новых знаний</a:t>
            </a:r>
            <a:r>
              <a:rPr lang="ru-RU" sz="3600" b="1" dirty="0" smtClean="0">
                <a:latin typeface="Times New Roman"/>
                <a:ea typeface="Calibri"/>
              </a:rPr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1183091"/>
              </p:ext>
            </p:extLst>
          </p:nvPr>
        </p:nvGraphicFramePr>
        <p:xfrm>
          <a:off x="176464" y="1310640"/>
          <a:ext cx="8823159" cy="4632960"/>
        </p:xfrm>
        <a:graphic>
          <a:graphicData uri="http://schemas.openxmlformats.org/drawingml/2006/table">
            <a:tbl>
              <a:tblPr firstRow="1" firstCol="1" bandRow="1"/>
              <a:tblGrid>
                <a:gridCol w="518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1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учителя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учащихся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2752">
                <a:tc>
                  <a:txBody>
                    <a:bodyPr/>
                    <a:lstStyle/>
                    <a:p>
                      <a:pPr lvl="0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Фиксация цели урока: Сегодня на уроке мы с вами попытаемся разобраться, что такое лоскутное шитьё, как оно появилось, актуальность этого вида рукоделия на сегодняшнем этапе жизни человека. Узнаем, какие виды лоскутного шитья бывают, и попробуем сами изготовить несложное изделие в этой технике</a:t>
                      </a:r>
                    </a:p>
                    <a:p>
                      <a:pPr lvl="0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Озвучивание задач урока.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Сообщение нового материала.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Лоскутное шитьё, что это за вид рукоделия? Почему люди его так любят, и в настоящее время он стал снова актуален? </a:t>
                      </a:r>
                    </a:p>
                    <a:p>
                      <a:r>
                        <a:rPr lang="ru-RU" sz="1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Заслушивание кратких сообщений учащихся из истории лоскутного шитья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Организует работу в группах. 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Игра «Собери узор»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Каждому из вас даны карточки с одинаковым заданием. Посмотрите, в корзине лежат различные заготовки из картона. Возьмите каждый по одному набору и попробуйте составить из них узор. 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предлагает проанализировать информационные источники;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контролирует и подтверждает правильность составления узоров;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обобщает полученные результаты.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Фиксируют в тетради основные понятия, зарисовывают  полученные узоры в тетрадь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Выступают с сообщениями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Работают в группах по карточкам с заданиями</a:t>
                      </a:r>
                    </a:p>
                    <a:p>
                      <a:pPr indent="90170">
                        <a:spcAft>
                          <a:spcPts val="0"/>
                        </a:spcAft>
                      </a:pPr>
                      <a:endParaRPr lang="ru-RU" sz="4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5586" y="3563007"/>
            <a:ext cx="1136478" cy="106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2517" y="3534623"/>
            <a:ext cx="1044211" cy="10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4071" y="4753304"/>
            <a:ext cx="1079938" cy="107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311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/>
                <a:ea typeface="Calibri"/>
              </a:rPr>
              <a:t>Физкультминутка</a:t>
            </a:r>
            <a:endParaRPr lang="ru-RU" sz="3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5029072"/>
              </p:ext>
            </p:extLst>
          </p:nvPr>
        </p:nvGraphicFramePr>
        <p:xfrm>
          <a:off x="288758" y="1763013"/>
          <a:ext cx="8630653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4282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7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учителя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учащихся</a:t>
                      </a:r>
                      <a:endParaRPr lang="ru-RU" sz="28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841">
                <a:tc>
                  <a:txBody>
                    <a:bodyPr/>
                    <a:lstStyle/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</a:rPr>
                        <a:t>Учитель предлагает всем учащимся встать в круг и поиграть в </a:t>
                      </a: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</a:rPr>
                        <a:t>игру «ДПИ»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</a:rPr>
                        <a:t> (передавая мяч друг другу первый называет вид ДПИ, а следующий – </a:t>
                      </a: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</a:rPr>
                        <a:t>отвечает: из какого материала изготовляется.)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</a:rPr>
                        <a:t>Учащиеся встают в круг и передают мяч друг другу, называя </a:t>
                      </a: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</a:rPr>
                        <a:t>один: вид ДПИ – другой:   материал.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32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Цель урока 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Формирование творческих способностей учащихся посредством расширения общекультурного кругозора и создание условий для творческой самореализации личности ребенка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/>
                <a:ea typeface="Calibri"/>
              </a:rPr>
              <a:t>        Первичное </a:t>
            </a:r>
            <a:r>
              <a:rPr lang="ru-RU" sz="3600" b="1" dirty="0">
                <a:latin typeface="Times New Roman"/>
                <a:ea typeface="Calibri"/>
              </a:rPr>
              <a:t>закрепление знаний</a:t>
            </a:r>
            <a:r>
              <a:rPr lang="ru-RU" sz="3600" dirty="0">
                <a:latin typeface="Times New Roman"/>
                <a:ea typeface="Calibri"/>
              </a:rPr>
              <a:t> </a:t>
            </a:r>
            <a:r>
              <a:rPr lang="ru-RU" sz="3600" dirty="0" smtClean="0">
                <a:latin typeface="Times New Roman"/>
                <a:ea typeface="Calibri"/>
              </a:rPr>
              <a:t/>
            </a:r>
            <a:br>
              <a:rPr lang="ru-RU" sz="3600" dirty="0" smtClean="0">
                <a:latin typeface="Times New Roman"/>
                <a:ea typeface="Calibri"/>
              </a:rPr>
            </a:br>
            <a:r>
              <a:rPr lang="ru-RU" sz="3100" b="1" dirty="0" smtClean="0">
                <a:latin typeface="Times New Roman"/>
                <a:ea typeface="Calibri"/>
              </a:rPr>
              <a:t>Цель</a:t>
            </a:r>
            <a:r>
              <a:rPr lang="ru-RU" sz="3100" dirty="0">
                <a:latin typeface="Times New Roman"/>
                <a:ea typeface="Calibri"/>
              </a:rPr>
              <a:t>: включение в тренировочную деятельность</a:t>
            </a:r>
            <a:endParaRPr lang="ru-RU" sz="31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6727567"/>
              </p:ext>
            </p:extLst>
          </p:nvPr>
        </p:nvGraphicFramePr>
        <p:xfrm>
          <a:off x="240632" y="1601779"/>
          <a:ext cx="8726905" cy="4328160"/>
        </p:xfrm>
        <a:graphic>
          <a:graphicData uri="http://schemas.openxmlformats.org/drawingml/2006/table">
            <a:tbl>
              <a:tblPr firstRow="1" firstCol="1" bandRow="1"/>
              <a:tblGrid>
                <a:gridCol w="5245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1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учителя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учащихся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2752">
                <a:tc>
                  <a:txBody>
                    <a:bodyPr/>
                    <a:lstStyle/>
                    <a:p>
                      <a:pPr indent="90170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Учитель возвращается к цели урока. </a:t>
                      </a:r>
                    </a:p>
                    <a:p>
                      <a:pPr indent="90170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- Все ли понятно, что вызвало трудности?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Учитель предлагает учащимся выполнить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</a:rPr>
                        <a:t>задание «Предмет»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для проверки усвоения материала урока. Побуждает учащихся к теоретическому объяснению фактов.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 Для закрепления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</a:rPr>
                        <a:t>информации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предлагает поработать с демонстрационным материалом.  Раздает иллюстрации с изображением видов ДПТ.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Предлагает определить виды декоративно-прикладного творчества представленные на картинках.</a:t>
                      </a: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Учащиеся повторяют цель урока, выясняют, осуществлен ли план действий по достижению цели.</a:t>
                      </a:r>
                    </a:p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Участвуют в беседе; работают в парах,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</a:rPr>
                        <a:t>Формулируют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</a:rPr>
                        <a:t>выводы, делают записи в тетради.</a:t>
                      </a: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30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4705"/>
            <a:ext cx="7886700" cy="95032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/>
                <a:ea typeface="Calibri"/>
              </a:rPr>
              <a:t>Первичное закрепление умений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6864216"/>
              </p:ext>
            </p:extLst>
          </p:nvPr>
        </p:nvGraphicFramePr>
        <p:xfrm>
          <a:off x="417095" y="934535"/>
          <a:ext cx="8422105" cy="5547360"/>
        </p:xfrm>
        <a:graphic>
          <a:graphicData uri="http://schemas.openxmlformats.org/drawingml/2006/table">
            <a:tbl>
              <a:tblPr firstRow="1" firstCol="1" bandRow="1"/>
              <a:tblGrid>
                <a:gridCol w="4491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0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учителя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учащихся</a:t>
                      </a: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9683">
                <a:tc>
                  <a:txBody>
                    <a:bodyPr/>
                    <a:lstStyle/>
                    <a:p>
                      <a:r>
                        <a:rPr lang="ru-RU" sz="13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 Проводит инструктаж по выполнению учащимися практической работы: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Демонстрирует  основные приемы соединения лоскутов между собой;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3. В процессе выполнения  практической работы учитель делает целевые обходы: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Контролирует  правильность выполнения приемов; качество работы;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соблюдение правил безопасной работы;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оказывает помощь учащимся, испытывающим затруднения.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 Проводит заключительный инструктаж. 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 Анализирует выполнение самостоятельной работы. 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Организуют рабочее место;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повторяют правила безопасной работы;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готовят необходимые для выполнения практической работы материалы;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выполняют практическую работу: «Изготовление прихватки в технике лоскутных узоров»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794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463" y="365126"/>
            <a:ext cx="875899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Times New Roman"/>
              </a:rPr>
            </a:br>
            <a:r>
              <a:rPr lang="ru-RU" sz="3600" b="1" dirty="0">
                <a:latin typeface="Times New Roman"/>
              </a:rPr>
              <a:t>Этап рефлексии учебной деятельности на уроке </a:t>
            </a:r>
            <a:r>
              <a:rPr lang="ru-RU" sz="3600" dirty="0">
                <a:latin typeface="Times New Roman"/>
              </a:rPr>
              <a:t/>
            </a:r>
            <a:br>
              <a:rPr lang="ru-RU" sz="3600" dirty="0">
                <a:latin typeface="Times New Roman"/>
              </a:rPr>
            </a:br>
            <a:r>
              <a:rPr lang="ru-RU" sz="3600" b="1" dirty="0">
                <a:latin typeface="Times New Roman"/>
              </a:rPr>
              <a:t>Задача: </a:t>
            </a:r>
            <a:r>
              <a:rPr lang="ru-RU" sz="3100" dirty="0">
                <a:latin typeface="Times New Roman"/>
              </a:rPr>
              <a:t>самооценка учащимися результатов своей учебной деятельности, осознание метода построения и границ применения нового способа действия </a:t>
            </a:r>
            <a:endParaRPr lang="ru-RU" sz="31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4984831"/>
              </p:ext>
            </p:extLst>
          </p:nvPr>
        </p:nvGraphicFramePr>
        <p:xfrm>
          <a:off x="304800" y="2367531"/>
          <a:ext cx="8694821" cy="4267200"/>
        </p:xfrm>
        <a:graphic>
          <a:graphicData uri="http://schemas.openxmlformats.org/drawingml/2006/table">
            <a:tbl>
              <a:tblPr firstRow="1" firstCol="1" bandRow="1"/>
              <a:tblGrid>
                <a:gridCol w="5053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15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49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учителя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учащихся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6455">
                <a:tc>
                  <a:txBody>
                    <a:bodyPr/>
                    <a:lstStyle/>
                    <a:p>
                      <a:pPr indent="90170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</a:rPr>
                        <a:t>Учитель задает вопрос, могут ли учащиеся сейчас правильно ответить на вопросы, заданные в начале урока.</a:t>
                      </a:r>
                    </a:p>
                    <a:p>
                      <a:pPr indent="90170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</a:rPr>
                        <a:t>Учитель подводит итог урока, предлагая оценить работу на уроке, заполнив «Карту работы на уроке». </a:t>
                      </a: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indent="90170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</a:rPr>
                        <a:t>Учащиеся осуществляют самооценку работы на уроке.</a:t>
                      </a: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00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692" y="268874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     Рефлексия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мотивация учащихся на рефлексию о достижении целей урока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72715" y="1822185"/>
          <a:ext cx="8518358" cy="5058040"/>
        </p:xfrm>
        <a:graphic>
          <a:graphicData uri="http://schemas.openxmlformats.org/drawingml/2006/table">
            <a:tbl>
              <a:tblPr/>
              <a:tblGrid>
                <a:gridCol w="4259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9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Деятельность учителя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06" marR="576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Деятельность учащихся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06" marR="576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9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Мотивирует учащихся на рефлексию о достижении целей урока;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Мне понравилось на уроке…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Мне не понравилось на уроке…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Легко ли для вас давалось освоение техники вязания крючком?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Что ещё хотелось бы узнать?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Дает объективную и комментированную оценку результатов коллективного и индивидуального труда учащихся на уроке.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06" marR="576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Проводят самооценку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– выставка работ учащихся;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 оценивают работу одноклассников.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06" marR="576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Образовательная: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сформировать стремление  к углублению знаний по теме «Декоративно – прикладное творчество»</a:t>
            </a:r>
          </a:p>
          <a:p>
            <a:pPr lvl="0"/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Развивающая: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способствовать развитию внимания, памяти при работе с информацией, развивать познавательный интерес к предмету, творческие способности, образное мышление.</a:t>
            </a:r>
          </a:p>
          <a:p>
            <a:pPr lvl="0"/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Воспитательная: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способствовать формированию навыков коммуникативного общения, воспитывать самостоятельность, аккуратность, усидчивость, целеустремленность.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177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Планируемые результаты:</a:t>
            </a:r>
            <a:endParaRPr lang="ru-RU" sz="6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842" y="1649162"/>
            <a:ext cx="8550442" cy="4351338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lvl="0"/>
            <a:r>
              <a:rPr lang="ru-RU" sz="11200" b="1" i="1" u="sng" dirty="0" smtClean="0"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sz="11200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осознание личностной и практической значимости  учебного материала, умение мотивировать свою деятельность, осознание своих возможностей и ответственности за качество своей деятельности.</a:t>
            </a:r>
          </a:p>
          <a:p>
            <a:pPr lvl="0"/>
            <a:r>
              <a:rPr lang="ru-RU" sz="11200" b="1" i="1" u="sng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11200" b="1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умение осуществлять учебное сотрудничество, умение работать с источниками информации, умение грамотно строить устное монологическое высказывание, умение осуществлять самооценку и </a:t>
            </a:r>
            <a:r>
              <a:rPr lang="ru-RU" sz="11200" dirty="0" err="1" smtClean="0">
                <a:latin typeface="Times New Roman" pitchFamily="18" charset="0"/>
                <a:cs typeface="Times New Roman" pitchFamily="18" charset="0"/>
              </a:rPr>
              <a:t>взаимооценку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11200" b="1" i="1" u="sng" dirty="0" smtClean="0">
                <a:latin typeface="Times New Roman" pitchFamily="18" charset="0"/>
                <a:cs typeface="Times New Roman" pitchFamily="18" charset="0"/>
              </a:rPr>
              <a:t>Предметные: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понимание и определение понятий «ДПИ» и «Лоскутное шитье»,  умение устанавливать взаимосвязь по разным темам, умение применять теоретические знания в практической деятельности.</a:t>
            </a:r>
          </a:p>
          <a:p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Тип урока –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комбинированный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Обобщение пройденного материала</a:t>
            </a:r>
          </a:p>
          <a:p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Получение новых знаний и применение их на практике</a:t>
            </a:r>
          </a:p>
          <a:p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/>
              </a:rPr>
              <a:t>Формы работы 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1000" dirty="0">
              <a:solidFill>
                <a:srgbClr val="000000"/>
              </a:solidFill>
              <a:latin typeface="Times New Roman"/>
            </a:endParaRPr>
          </a:p>
          <a:p>
            <a:endParaRPr lang="ru-RU" sz="2400" dirty="0">
              <a:latin typeface="Times New Roman"/>
            </a:endParaRPr>
          </a:p>
          <a:p>
            <a:r>
              <a:rPr lang="ru-RU" sz="6000" dirty="0">
                <a:latin typeface="Times New Roman"/>
              </a:rPr>
              <a:t>1.Фронтальная </a:t>
            </a:r>
          </a:p>
          <a:p>
            <a:r>
              <a:rPr lang="ru-RU" sz="6000" dirty="0">
                <a:latin typeface="Times New Roman"/>
              </a:rPr>
              <a:t>2.Индивидуальная </a:t>
            </a:r>
          </a:p>
          <a:p>
            <a:r>
              <a:rPr lang="ru-RU" sz="6000" dirty="0">
                <a:latin typeface="Times New Roman"/>
              </a:rPr>
              <a:t>3.Групповая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latin typeface="Times New Roman"/>
              </a:rPr>
              <a:t>Организационный </a:t>
            </a:r>
            <a:r>
              <a:rPr lang="ru-RU" sz="4400" b="1" dirty="0" smtClean="0">
                <a:latin typeface="Times New Roman"/>
              </a:rPr>
              <a:t>этап </a:t>
            </a:r>
            <a:r>
              <a:rPr lang="ru-RU" sz="4400" dirty="0">
                <a:latin typeface="Times New Roman"/>
              </a:rPr>
              <a:t/>
            </a:r>
            <a:br>
              <a:rPr lang="ru-RU" sz="4400" dirty="0">
                <a:latin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314" y="1668379"/>
            <a:ext cx="7886700" cy="51896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/>
              </a:rPr>
              <a:t>Задача</a:t>
            </a:r>
            <a:r>
              <a:rPr lang="ru-RU" sz="3200" b="1" dirty="0">
                <a:latin typeface="Times New Roman"/>
              </a:rPr>
              <a:t>: </a:t>
            </a:r>
            <a:r>
              <a:rPr lang="ru-RU" sz="2400" dirty="0">
                <a:latin typeface="Times New Roman"/>
              </a:rPr>
              <a:t>создать доброжелательную атмосферу в классе, проложить невидимую нить единой устремлённости к познанию в сотрудничестве </a:t>
            </a:r>
            <a:endParaRPr lang="ru-RU" sz="2400" dirty="0" smtClean="0">
              <a:latin typeface="Times New Roman"/>
            </a:endParaRPr>
          </a:p>
          <a:p>
            <a:endParaRPr lang="ru-RU" sz="2400" dirty="0">
              <a:latin typeface="Times New Roman"/>
            </a:endParaRPr>
          </a:p>
          <a:p>
            <a:pPr marL="0" indent="0">
              <a:buNone/>
            </a:pPr>
            <a:endParaRPr lang="ru-RU" sz="2400" dirty="0" smtClean="0">
              <a:latin typeface="Times New Roman"/>
            </a:endParaRPr>
          </a:p>
          <a:p>
            <a:endParaRPr lang="ru-RU" sz="2400" dirty="0" smtClean="0">
              <a:latin typeface="Times New Roman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</a:rPr>
              <a:t>	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315358"/>
              </p:ext>
            </p:extLst>
          </p:nvPr>
        </p:nvGraphicFramePr>
        <p:xfrm>
          <a:off x="401053" y="3106743"/>
          <a:ext cx="8486273" cy="3305286"/>
        </p:xfrm>
        <a:graphic>
          <a:graphicData uri="http://schemas.openxmlformats.org/drawingml/2006/table">
            <a:tbl>
              <a:tblPr firstRow="1" firstCol="1" bandRow="1"/>
              <a:tblGrid>
                <a:gridCol w="4242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3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0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Деятельность учителя </a:t>
                      </a:r>
                      <a:r>
                        <a:rPr lang="ru-RU" sz="280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	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Деятельность учащихся </a:t>
                      </a:r>
                      <a:r>
                        <a:rPr lang="ru-RU" sz="2800" b="1" dirty="0"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Calibri"/>
                        </a:rPr>
                        <a:t> </a:t>
                      </a:r>
                      <a:endParaRPr lang="ru-RU" sz="28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7590">
                <a:tc>
                  <a:txBody>
                    <a:bodyPr/>
                    <a:lstStyle/>
                    <a:p>
                      <a:pPr algn="l"/>
                      <a:endParaRPr lang="ru-RU" sz="800" b="0" i="0" u="none" strike="noStrike" baseline="0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r>
                        <a:rPr lang="ru-RU" sz="2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Приветствует учащихся. </a:t>
                      </a:r>
                    </a:p>
                    <a:p>
                      <a:r>
                        <a:rPr lang="ru-RU" sz="2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Создает эмоционально положительный настрой, мотивирует на предстоящую совместную деятельность 	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800" b="0" i="0" u="none" strike="noStrike" baseline="0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r>
                        <a:rPr lang="ru-RU" sz="2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Приветствуют учителя. </a:t>
                      </a:r>
                    </a:p>
                    <a:p>
                      <a:r>
                        <a:rPr lang="ru-RU" sz="28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Проверяют готовность к уроку 	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251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758" y="365127"/>
            <a:ext cx="8598568" cy="101449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к учебной деятельности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1156" y="1187116"/>
            <a:ext cx="7886700" cy="4556710"/>
          </a:xfrm>
        </p:spPr>
        <p:txBody>
          <a:bodyPr/>
          <a:lstStyle/>
          <a:p>
            <a:r>
              <a:rPr lang="ru-RU" sz="3200" b="1" dirty="0">
                <a:solidFill>
                  <a:prstClr val="black"/>
                </a:solidFill>
                <a:latin typeface="Times New Roman"/>
              </a:rPr>
              <a:t>Задача</a:t>
            </a:r>
            <a:r>
              <a:rPr lang="ru-RU" sz="3200" b="1" dirty="0" smtClean="0">
                <a:solidFill>
                  <a:prstClr val="black"/>
                </a:solidFill>
                <a:latin typeface="Times New Roman"/>
              </a:rPr>
              <a:t>: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</a:rPr>
              <a:t>выработка у учащихся на личностно значимом уровне внутренней готовности выполнения нормативных требований учебной деятельности</a:t>
            </a:r>
          </a:p>
          <a:p>
            <a:endParaRPr lang="ru-RU" sz="2400" dirty="0">
              <a:solidFill>
                <a:prstClr val="black"/>
              </a:solidFill>
              <a:latin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40015"/>
              </p:ext>
            </p:extLst>
          </p:nvPr>
        </p:nvGraphicFramePr>
        <p:xfrm>
          <a:off x="160421" y="2458052"/>
          <a:ext cx="8742947" cy="4183380"/>
        </p:xfrm>
        <a:graphic>
          <a:graphicData uri="http://schemas.openxmlformats.org/drawingml/2006/table">
            <a:tbl>
              <a:tblPr firstRow="1" firstCol="1" bandRow="1"/>
              <a:tblGrid>
                <a:gridCol w="4234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8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учителя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Деятельность учащихся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529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Учитель предлагает учащимся выполнить кейс-задание.</a:t>
                      </a:r>
                      <a:r>
                        <a:rPr lang="ru-RU" sz="1000" b="1" dirty="0">
                          <a:solidFill>
                            <a:srgbClr val="333333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Calibri"/>
                        </a:rPr>
                        <a:t> </a:t>
                      </a:r>
                      <a:endParaRPr lang="ru-RU" sz="1000" b="1" dirty="0" smtClean="0">
                        <a:solidFill>
                          <a:srgbClr val="333333"/>
                        </a:solidFill>
                        <a:effectLst/>
                        <a:highlight>
                          <a:srgbClr val="FFFF00"/>
                        </a:highlight>
                        <a:latin typeface="Times New Roman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</a:rPr>
                        <a:t>Активизирует знания учащихся.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</a:rPr>
                        <a:t>Создает проблемную ситуацию.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Calibri"/>
                        </a:rPr>
                        <a:t> Организует фронтальную беседу с целью вовлечения учащихся в определение целей урока</a:t>
                      </a:r>
                      <a:endParaRPr lang="ru-RU" sz="105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</a:rPr>
                        <a:t>Учащиеся отвечают на вопросы учителя, аргументируя свой ответ. </a:t>
                      </a:r>
                    </a:p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</a:rPr>
                        <a:t>Предполагают название темы урока.</a:t>
                      </a:r>
                    </a:p>
                    <a:p>
                      <a:pPr indent="90170"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</a:rPr>
                        <a:t>Участвуют в постановке учебных задач.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8730" marR="5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33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13" l="50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752816"/>
            <a:ext cx="3203848" cy="254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https://artchive.ru/res/media/img/oy1200/work/5d5/362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281" y="3034688"/>
            <a:ext cx="3234577" cy="429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rezbaderevo.ru/sites/default/files/images/w_109215_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44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577" y="2874913"/>
            <a:ext cx="3569687" cy="242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244" y="4734303"/>
            <a:ext cx="2757587" cy="175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1451942" y="188640"/>
            <a:ext cx="6463258" cy="1224136"/>
          </a:xfrm>
          <a:prstGeom prst="ellipse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539098"/>
            <a:ext cx="574907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Виды изобразительного искусства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8961" y="1391316"/>
            <a:ext cx="2444827" cy="597524"/>
          </a:xfrm>
          <a:prstGeom prst="round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Живопись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87624" y="2037356"/>
            <a:ext cx="2304256" cy="605812"/>
          </a:xfrm>
          <a:prstGeom prst="round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Скульптура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64994" y="1348001"/>
            <a:ext cx="2952328" cy="1295167"/>
          </a:xfrm>
          <a:prstGeom prst="round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Декоративно-прикладное искусство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13570" y="2046951"/>
            <a:ext cx="2254574" cy="605812"/>
          </a:xfrm>
          <a:prstGeom prst="roundRect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Графика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4290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339173" y="3624939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27921" y="4631341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594238" y="388620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56124" y="6381328"/>
            <a:ext cx="6052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Определите к какому виду относятся изображения птиц.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66804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1208</Words>
  <Application>Microsoft Office PowerPoint</Application>
  <PresentationFormat>Экран (4:3)</PresentationFormat>
  <Paragraphs>247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Aharoni</vt:lpstr>
      <vt:lpstr>Arial</vt:lpstr>
      <vt:lpstr>Calibri</vt:lpstr>
      <vt:lpstr>Calibri Light</vt:lpstr>
      <vt:lpstr>Times New Roman</vt:lpstr>
      <vt:lpstr>Тема Office</vt:lpstr>
      <vt:lpstr>Интегрированный урок </vt:lpstr>
      <vt:lpstr>Цель урока </vt:lpstr>
      <vt:lpstr>Задачи </vt:lpstr>
      <vt:lpstr> Планируемые результаты:</vt:lpstr>
      <vt:lpstr> Тип урока –  комбинированный</vt:lpstr>
      <vt:lpstr>Формы работы </vt:lpstr>
      <vt:lpstr>Организационный этап  </vt:lpstr>
      <vt:lpstr>Этап  мотивации к учебной деятельности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Постановка цели урока  Цель: определение учебной задачи </vt:lpstr>
      <vt:lpstr>Презентация PowerPoint</vt:lpstr>
      <vt:lpstr>            Актуализация знаний  Цель: включение в целенаправленное действие, подготовка учащихся к усвоению нового материала.</vt:lpstr>
      <vt:lpstr>Презентация PowerPoint</vt:lpstr>
      <vt:lpstr>Открытие новых знаний Цель: усвоение учащимися новых знаний </vt:lpstr>
      <vt:lpstr>Физкультминутка</vt:lpstr>
      <vt:lpstr>        Первичное закрепление знаний  Цель: включение в тренировочную деятельность</vt:lpstr>
      <vt:lpstr>Первичное закрепление умений</vt:lpstr>
      <vt:lpstr> Этап рефлексии учебной деятельности на уроке  Задача: самооценка учащимися результатов своей учебной деятельности, осознание метода построения и границ применения нового способа действия </vt:lpstr>
      <vt:lpstr>                        Рефлексия  Цель: мотивация учащихся на рефлексию о достижении целей урока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Школа</cp:lastModifiedBy>
  <cp:revision>69</cp:revision>
  <dcterms:created xsi:type="dcterms:W3CDTF">2014-11-21T11:00:06Z</dcterms:created>
  <dcterms:modified xsi:type="dcterms:W3CDTF">2022-11-17T08:57:46Z</dcterms:modified>
</cp:coreProperties>
</file>