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00" r:id="rId1"/>
  </p:sldMasterIdLst>
  <p:notesMasterIdLst>
    <p:notesMasterId r:id="rId16"/>
  </p:notesMasterIdLst>
  <p:sldIdLst>
    <p:sldId id="266" r:id="rId2"/>
    <p:sldId id="280" r:id="rId3"/>
    <p:sldId id="282" r:id="rId4"/>
    <p:sldId id="281" r:id="rId5"/>
    <p:sldId id="278" r:id="rId6"/>
    <p:sldId id="258" r:id="rId7"/>
    <p:sldId id="259" r:id="rId8"/>
    <p:sldId id="261" r:id="rId9"/>
    <p:sldId id="262" r:id="rId10"/>
    <p:sldId id="284" r:id="rId11"/>
    <p:sldId id="285" r:id="rId12"/>
    <p:sldId id="270" r:id="rId13"/>
    <p:sldId id="286" r:id="rId14"/>
    <p:sldId id="277" r:id="rId15"/>
  </p:sldIdLst>
  <p:sldSz cx="9144000" cy="6858000" type="screen4x3"/>
  <p:notesSz cx="6858000" cy="9947275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52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1233290606116096E-2"/>
          <c:y val="0"/>
          <c:w val="0.76951413050112927"/>
          <c:h val="1"/>
        </c:manualLayout>
      </c:layout>
      <c:pie3DChart>
        <c:varyColors val="1"/>
        <c:ser>
          <c:idx val="0"/>
          <c:order val="0"/>
          <c:explosion val="33"/>
          <c:dPt>
            <c:idx val="0"/>
            <c:bubble3D val="0"/>
            <c:explosion val="4"/>
          </c:dPt>
          <c:dPt>
            <c:idx val="1"/>
            <c:bubble3D val="0"/>
            <c:explosion val="8"/>
          </c:dPt>
          <c:dPt>
            <c:idx val="2"/>
            <c:bubble3D val="0"/>
            <c:explosion val="6"/>
          </c:dPt>
          <c:dLbls>
            <c:dLbl>
              <c:idx val="0"/>
              <c:layout>
                <c:manualLayout>
                  <c:x val="-0.17228712689983519"/>
                  <c:y val="-0.2699846589625782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7.7519379844961239E-3"/>
                  <c:y val="-4.7998185279448389E-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6.9767441860465115E-2"/>
                  <c:y val="-7.008820363198328E-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</c:dLbls>
          <c:cat>
            <c:strRef>
              <c:f>Лист1!$C$9:$C$11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Мне все равно</c:v>
                </c:pt>
              </c:strCache>
            </c:strRef>
          </c:cat>
          <c:val>
            <c:numRef>
              <c:f>Лист1!$D$9:$D$11</c:f>
              <c:numCache>
                <c:formatCode>General</c:formatCode>
                <c:ptCount val="3"/>
                <c:pt idx="0">
                  <c:v>29</c:v>
                </c:pt>
                <c:pt idx="1">
                  <c:v>12</c:v>
                </c:pt>
                <c:pt idx="2">
                  <c:v>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61477140938777997"/>
          <c:y val="0.63407568049576291"/>
          <c:w val="0.32321308673625099"/>
          <c:h val="0.20490606827127991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BD13B4-4039-46F4-837C-FE6A10DFDB67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AD98AD-DCB7-4C9A-BA46-22DACD9105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5287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-7938" y="-7938"/>
            <a:ext cx="9169401" cy="6873876"/>
            <a:chOff x="-8466" y="-8468"/>
            <a:chExt cx="9169804" cy="6874935"/>
          </a:xfrm>
        </p:grpSpPr>
        <p:cxnSp>
          <p:nvCxnSpPr>
            <p:cNvPr id="5" name="Straight Connector 16"/>
            <p:cNvCxnSpPr/>
            <p:nvPr/>
          </p:nvCxnSpPr>
          <p:spPr>
            <a:xfrm flipV="1">
              <a:off x="5130498" y="4175239"/>
              <a:ext cx="4022902" cy="2683288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17"/>
            <p:cNvCxnSpPr/>
            <p:nvPr/>
          </p:nvCxnSpPr>
          <p:spPr>
            <a:xfrm>
              <a:off x="7041932" y="-529"/>
              <a:ext cx="1219254" cy="6859057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Freeform 18"/>
            <p:cNvSpPr/>
            <p:nvPr/>
          </p:nvSpPr>
          <p:spPr>
            <a:xfrm>
              <a:off x="6891113" y="-529"/>
              <a:ext cx="2270225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19"/>
            <p:cNvSpPr/>
            <p:nvPr/>
          </p:nvSpPr>
          <p:spPr>
            <a:xfrm>
              <a:off x="7205452" y="-8468"/>
              <a:ext cx="1947948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20"/>
            <p:cNvSpPr/>
            <p:nvPr/>
          </p:nvSpPr>
          <p:spPr>
            <a:xfrm>
              <a:off x="6638689" y="3919613"/>
              <a:ext cx="2513123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21"/>
            <p:cNvSpPr/>
            <p:nvPr/>
          </p:nvSpPr>
          <p:spPr>
            <a:xfrm>
              <a:off x="7010180" y="-8468"/>
              <a:ext cx="2143219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22"/>
            <p:cNvSpPr/>
            <p:nvPr/>
          </p:nvSpPr>
          <p:spPr>
            <a:xfrm>
              <a:off x="8296112" y="-8468"/>
              <a:ext cx="857288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23"/>
            <p:cNvSpPr/>
            <p:nvPr/>
          </p:nvSpPr>
          <p:spPr>
            <a:xfrm>
              <a:off x="8077027" y="-8468"/>
              <a:ext cx="1066847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24"/>
            <p:cNvSpPr/>
            <p:nvPr/>
          </p:nvSpPr>
          <p:spPr>
            <a:xfrm>
              <a:off x="8059565" y="4894488"/>
              <a:ext cx="1095423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27"/>
            <p:cNvSpPr/>
            <p:nvPr/>
          </p:nvSpPr>
          <p:spPr>
            <a:xfrm>
              <a:off x="-8466" y="-8468"/>
              <a:ext cx="863639" cy="5698416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2/7/2022</a:t>
            </a:fld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945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2/7/2022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913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82600" y="790575"/>
            <a:ext cx="457200" cy="5842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ru-RU" sz="8000" smtClean="0">
                <a:solidFill>
                  <a:srgbClr val="C0E474"/>
                </a:solidFill>
                <a:cs typeface="+mn-cs"/>
              </a:rPr>
              <a:t>“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748463" y="2886075"/>
            <a:ext cx="457200" cy="585788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ru-RU" sz="8000" smtClean="0">
                <a:solidFill>
                  <a:srgbClr val="C0E474"/>
                </a:solidFill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2/7/2022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2127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2/7/2022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1938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82600" y="790575"/>
            <a:ext cx="457200" cy="5842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ru-RU" sz="8000" smtClean="0">
                <a:solidFill>
                  <a:srgbClr val="C0E474"/>
                </a:solidFill>
                <a:cs typeface="+mn-cs"/>
              </a:rPr>
              <a:t>“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748463" y="2886075"/>
            <a:ext cx="457200" cy="585788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ru-RU" sz="8000" smtClean="0">
                <a:solidFill>
                  <a:srgbClr val="C0E474"/>
                </a:solidFill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2/7/2022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0280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2/7/2022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4951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2/7/2022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0392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2/7/2022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224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2/7/2022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810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2/7/2022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329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2/7/2022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268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2/7/2022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995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2/7/2022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657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2/7/2022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026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2/7/2022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2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2/7/2022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91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6"/>
          <p:cNvGrpSpPr>
            <a:grpSpLocks/>
          </p:cNvGrpSpPr>
          <p:nvPr/>
        </p:nvGrpSpPr>
        <p:grpSpPr bwMode="auto">
          <a:xfrm>
            <a:off x="-7938" y="-7938"/>
            <a:ext cx="9169401" cy="6873876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90"/>
              <a:ext cx="457221" cy="285317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497" y="4175239"/>
              <a:ext cx="4022902" cy="2683288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1932" y="-529"/>
              <a:ext cx="1219254" cy="6859057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113" y="-529"/>
              <a:ext cx="2270225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452" y="-8468"/>
              <a:ext cx="1947948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8689" y="3919613"/>
              <a:ext cx="2513124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180" y="-8468"/>
              <a:ext cx="2143219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6112" y="-8468"/>
              <a:ext cx="857288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027" y="-8468"/>
              <a:ext cx="1066847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59564" y="4894488"/>
              <a:ext cx="1095423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609600"/>
            <a:ext cx="6348413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160588"/>
            <a:ext cx="6348413" cy="388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438" y="6042025"/>
            <a:ext cx="684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fld id="{7EAF463A-BC7C-46EE-9F1E-7F377CCA4891}" type="datetimeFigureOut">
              <a:rPr lang="en-US" smtClean="0"/>
              <a:pPr/>
              <a:t>2/7/2022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042025"/>
            <a:ext cx="462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5250" y="6042025"/>
            <a:ext cx="512763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1" r:id="rId1"/>
    <p:sldLayoutId id="2147484202" r:id="rId2"/>
    <p:sldLayoutId id="2147484203" r:id="rId3"/>
    <p:sldLayoutId id="2147484204" r:id="rId4"/>
    <p:sldLayoutId id="2147484205" r:id="rId5"/>
    <p:sldLayoutId id="2147484206" r:id="rId6"/>
    <p:sldLayoutId id="2147484207" r:id="rId7"/>
    <p:sldLayoutId id="2147484208" r:id="rId8"/>
    <p:sldLayoutId id="2147484209" r:id="rId9"/>
    <p:sldLayoutId id="2147484210" r:id="rId10"/>
    <p:sldLayoutId id="2147484211" r:id="rId11"/>
    <p:sldLayoutId id="2147484212" r:id="rId12"/>
    <p:sldLayoutId id="2147484213" r:id="rId13"/>
    <p:sldLayoutId id="2147484214" r:id="rId14"/>
    <p:sldLayoutId id="2147484215" r:id="rId15"/>
    <p:sldLayoutId id="2147484216" r:id="rId16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fontAlgn="base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1" fontAlgn="base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1" fontAlgn="base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1" fontAlgn="base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" y="1981200"/>
            <a:ext cx="9107680" cy="9144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9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/>
            </a:r>
            <a:br>
              <a:rPr lang="ru-RU" sz="49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</a:br>
            <a:r>
              <a:rPr lang="ru-RU" sz="49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/>
            </a:r>
            <a:br>
              <a:rPr lang="ru-RU" sz="49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</a:br>
            <a:r>
              <a:rPr lang="ru-RU" sz="49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Проект «Студенческая газета</a:t>
            </a:r>
            <a:r>
              <a:rPr lang="ru-RU" sz="53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»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038600"/>
            <a:ext cx="4038600" cy="2438400"/>
          </a:xfrm>
        </p:spPr>
        <p:txBody>
          <a:bodyPr>
            <a:normAutofit/>
          </a:bodyPr>
          <a:lstStyle/>
          <a:p>
            <a:r>
              <a:rPr lang="ru-RU" b="1" u="sng" dirty="0" smtClean="0"/>
              <a:t/>
            </a:r>
            <a:br>
              <a:rPr lang="ru-RU" b="1" u="sng" dirty="0" smtClean="0"/>
            </a:br>
            <a:r>
              <a:rPr lang="ru-RU" b="1" u="sng" dirty="0" smtClean="0"/>
              <a:t>Автор проекта:</a:t>
            </a:r>
            <a:r>
              <a:rPr lang="ru-RU" b="1" dirty="0" smtClean="0"/>
              <a:t> </a:t>
            </a:r>
          </a:p>
          <a:p>
            <a:r>
              <a:rPr lang="ru-RU" b="1" dirty="0" smtClean="0"/>
              <a:t>Яковлева Марина Владимировна </a:t>
            </a:r>
            <a:br>
              <a:rPr lang="ru-RU" b="1" dirty="0" smtClean="0"/>
            </a:br>
            <a:endParaRPr lang="ru-RU" b="1" dirty="0" smtClean="0"/>
          </a:p>
          <a:p>
            <a:endParaRPr lang="ru-RU" b="1" dirty="0"/>
          </a:p>
          <a:p>
            <a:r>
              <a:rPr lang="ru-RU" b="1" dirty="0" smtClean="0"/>
              <a:t>2022 год</a:t>
            </a:r>
            <a:endParaRPr lang="ru-RU" b="1" dirty="0"/>
          </a:p>
        </p:txBody>
      </p:sp>
      <p:pic>
        <p:nvPicPr>
          <p:cNvPr id="5" name="Рисунок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8600"/>
            <a:ext cx="1857375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048000"/>
            <a:ext cx="2044802" cy="2874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3276599"/>
            <a:ext cx="2209800" cy="3005485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7974" y="3657600"/>
            <a:ext cx="2111173" cy="2981142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732874" y="457200"/>
            <a:ext cx="450612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a:rPr>
              <a:t>Мариинско-Посадский технологический техникум Минобразования Чувашии </a:t>
            </a:r>
          </a:p>
          <a:p>
            <a:pPr algn="ctr"/>
            <a:endParaRPr lang="ru-RU" dirty="0" smtClean="0"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a:endParaRPr>
          </a:p>
          <a:p>
            <a:pPr algn="ctr"/>
            <a:r>
              <a:rPr lang="ru-RU" dirty="0" smtClean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a:rPr>
              <a:t>Аукцион методических идей</a:t>
            </a:r>
            <a:endParaRPr lang="ru-RU" dirty="0"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846233" y="304800"/>
            <a:ext cx="6348413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>
                <a:solidFill>
                  <a:schemeClr val="tx1"/>
                </a:solidFill>
              </a:rPr>
              <a:t>Содержание проекта </a:t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5575"/>
            <a:ext cx="101600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4"/>
          <p:cNvSpPr>
            <a:spLocks noGrp="1"/>
          </p:cNvSpPr>
          <p:nvPr>
            <p:ph type="title"/>
          </p:nvPr>
        </p:nvSpPr>
        <p:spPr>
          <a:xfrm>
            <a:off x="846233" y="1295400"/>
            <a:ext cx="6348413" cy="1143000"/>
          </a:xfrm>
        </p:spPr>
        <p:txBody>
          <a:bodyPr/>
          <a:lstStyle/>
          <a:p>
            <a:r>
              <a:rPr lang="en-US" sz="2800" dirty="0" smtClean="0">
                <a:solidFill>
                  <a:schemeClr val="tx1"/>
                </a:solidFill>
              </a:rPr>
              <a:t>III </a:t>
            </a:r>
            <a:r>
              <a:rPr lang="ru-RU" sz="2800" dirty="0" smtClean="0">
                <a:solidFill>
                  <a:schemeClr val="tx1"/>
                </a:solidFill>
              </a:rPr>
              <a:t>этап 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</a:rPr>
              <a:t>Деятельностный</a:t>
            </a: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     </a:t>
            </a:r>
            <a:r>
              <a:rPr lang="ru-RU" sz="2800" dirty="0" smtClean="0">
                <a:solidFill>
                  <a:schemeClr val="tx1"/>
                </a:solidFill>
              </a:rPr>
              <a:t>           </a:t>
            </a:r>
            <a:r>
              <a:rPr lang="ru-RU" sz="2000" dirty="0" smtClean="0">
                <a:solidFill>
                  <a:schemeClr val="tx1"/>
                </a:solidFill>
              </a:rPr>
              <a:t>Верстка и выпуск газеты</a:t>
            </a: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554407" y="2617862"/>
            <a:ext cx="7010400" cy="2564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Самостоятельный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поиск информации, проведение интервью, опросов и т. п, отбор наиболее интересных материалов</a:t>
            </a:r>
          </a:p>
          <a:p>
            <a:pPr marL="342900" indent="-3429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Работа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с печатными материалами,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подготовка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и корректировка заметок,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создание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макета газеты, обсуждение единого дизайна.</a:t>
            </a:r>
          </a:p>
          <a:p>
            <a:pPr marL="342900" indent="-3429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Выпуск первого номера газеты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.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Издание и выход номеров школьной газеты 1 раз в месяц</a:t>
            </a:r>
          </a:p>
        </p:txBody>
      </p:sp>
    </p:spTree>
    <p:extLst>
      <p:ext uri="{BB962C8B-B14F-4D97-AF65-F5344CB8AC3E}">
        <p14:creationId xmlns:p14="http://schemas.microsoft.com/office/powerpoint/2010/main" val="330386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5575"/>
            <a:ext cx="101600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846233" y="304800"/>
            <a:ext cx="6348413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>
                <a:solidFill>
                  <a:schemeClr val="tx1"/>
                </a:solidFill>
              </a:rPr>
              <a:t>Содержание проекта </a:t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Заголовок 4"/>
          <p:cNvSpPr txBox="1">
            <a:spLocks/>
          </p:cNvSpPr>
          <p:nvPr/>
        </p:nvSpPr>
        <p:spPr>
          <a:xfrm>
            <a:off x="846233" y="1295400"/>
            <a:ext cx="6348413" cy="685800"/>
          </a:xfrm>
          <a:prstGeom prst="rect">
            <a:avLst/>
          </a:prstGeo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anose="020B0603020202020204" pitchFamily="34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anose="020B0603020202020204" pitchFamily="34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anose="020B0603020202020204" pitchFamily="34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anose="020B0603020202020204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>
                <a:solidFill>
                  <a:schemeClr val="tx1"/>
                </a:solidFill>
              </a:rPr>
              <a:t>IV </a:t>
            </a:r>
            <a:r>
              <a:rPr lang="ru-RU" sz="2800" dirty="0" smtClean="0">
                <a:solidFill>
                  <a:schemeClr val="tx1"/>
                </a:solidFill>
              </a:rPr>
              <a:t>этап Итоговый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2286000"/>
            <a:ext cx="70104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Дальнейшая работа над изданием студенческой газеты</a:t>
            </a:r>
          </a:p>
          <a:p>
            <a:pPr marL="342900" indent="-3429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Внедрение новых идей, направленных на дальнейшее развитие и улучшение проектной деятельности.</a:t>
            </a:r>
          </a:p>
          <a:p>
            <a:pPr marL="342900" indent="-3429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Участие в конкурсах, подходящих по теме проекта. </a:t>
            </a:r>
          </a:p>
          <a:p>
            <a:pPr marL="342900" indent="-3429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Публикация на сайте техникума.</a:t>
            </a:r>
          </a:p>
        </p:txBody>
      </p:sp>
    </p:spTree>
    <p:extLst>
      <p:ext uri="{BB962C8B-B14F-4D97-AF65-F5344CB8AC3E}">
        <p14:creationId xmlns:p14="http://schemas.microsoft.com/office/powerpoint/2010/main" val="343378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469385"/>
            <a:ext cx="8229600" cy="838200"/>
          </a:xfr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+mn-lt"/>
              </a:rPr>
              <a:t>Перспективы развития проекта </a:t>
            </a:r>
            <a:endParaRPr lang="ru-RU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3962400"/>
          </a:xfrm>
        </p:spPr>
        <p:txBody>
          <a:bodyPr>
            <a:normAutofit/>
          </a:bodyPr>
          <a:lstStyle/>
          <a:p>
            <a:r>
              <a:rPr lang="ru-RU" dirty="0" smtClean="0"/>
              <a:t>Привлечение большего числа студентов к реализации проекта. </a:t>
            </a:r>
          </a:p>
          <a:p>
            <a:r>
              <a:rPr lang="ru-RU" dirty="0" smtClean="0"/>
              <a:t>Участие в пропаганде работы пресс-центра.</a:t>
            </a:r>
          </a:p>
          <a:p>
            <a:r>
              <a:rPr lang="ru-RU" dirty="0" smtClean="0"/>
              <a:t>Организация регулярного издания студенческой газеты. Передача накопленного опыта студентам нового набора, желающим принять участие в работе пресс-центра.</a:t>
            </a:r>
          </a:p>
          <a:p>
            <a:r>
              <a:rPr lang="ru-RU" dirty="0" smtClean="0"/>
              <a:t>Объединение в едином информационном пространстве детей и подростков школы. </a:t>
            </a:r>
          </a:p>
          <a:p>
            <a:r>
              <a:rPr lang="ru-RU" dirty="0" smtClean="0"/>
              <a:t>Сотрудничество с издательствами школ района. </a:t>
            </a:r>
          </a:p>
          <a:p>
            <a:r>
              <a:rPr lang="ru-RU" dirty="0" smtClean="0"/>
              <a:t>Освещение работы пресс-центра в средствах массовой информации.</a:t>
            </a:r>
          </a:p>
          <a:p>
            <a:r>
              <a:rPr lang="ru-RU" dirty="0" smtClean="0"/>
              <a:t>Создание стенда школьной газеты</a:t>
            </a:r>
          </a:p>
          <a:p>
            <a:endParaRPr lang="ru-RU" dirty="0"/>
          </a:p>
        </p:txBody>
      </p:sp>
      <p:pic>
        <p:nvPicPr>
          <p:cNvPr id="4" name="Picture 2" descr="D:\презентация\47_271_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4876800"/>
            <a:ext cx="1735455" cy="1757423"/>
          </a:xfrm>
          <a:prstGeom prst="rect">
            <a:avLst/>
          </a:prstGeom>
          <a:noFill/>
        </p:spPr>
      </p:pic>
      <p:pic>
        <p:nvPicPr>
          <p:cNvPr id="5" name="Рисунок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075" y="381000"/>
            <a:ext cx="101600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46404"/>
            <a:ext cx="3843338" cy="54023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57200"/>
            <a:ext cx="7721562" cy="54023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77082"/>
            <a:ext cx="3932793" cy="5562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TextBox 2"/>
          <p:cNvSpPr txBox="1"/>
          <p:nvPr/>
        </p:nvSpPr>
        <p:spPr>
          <a:xfrm>
            <a:off x="1143000" y="6324600"/>
            <a:ext cx="4769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Главный редактор </a:t>
            </a:r>
            <a:r>
              <a:rPr lang="ru-RU" dirty="0" err="1" smtClean="0"/>
              <a:t>Абашев</a:t>
            </a:r>
            <a:r>
              <a:rPr lang="ru-RU" dirty="0" smtClean="0"/>
              <a:t> Иван </a:t>
            </a:r>
            <a:r>
              <a:rPr lang="ru-RU" dirty="0"/>
              <a:t>С</a:t>
            </a:r>
            <a:r>
              <a:rPr lang="ru-RU" dirty="0" smtClean="0"/>
              <a:t>ергеевич</a:t>
            </a:r>
            <a:endParaRPr lang="ru-RU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82886"/>
            <a:ext cx="4400263" cy="6210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607" y="400690"/>
            <a:ext cx="8153400" cy="56693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7627" y="156090"/>
            <a:ext cx="4499167" cy="63531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92308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04800" y="1752600"/>
            <a:ext cx="8229600" cy="16002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latin typeface="+mn-lt"/>
              </a:rPr>
              <a:t>СПАСИБО ЗА ВНИМАНИЕ!</a:t>
            </a:r>
            <a:endParaRPr lang="ru-RU" sz="5400" b="1" dirty="0">
              <a:latin typeface="+mn-lt"/>
            </a:endParaRPr>
          </a:p>
        </p:txBody>
      </p:sp>
      <p:pic>
        <p:nvPicPr>
          <p:cNvPr id="2050" name="Picture 2" descr="D:\презентация\pic0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3810000"/>
            <a:ext cx="2844800" cy="213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447800"/>
            <a:ext cx="7162800" cy="4248912"/>
          </a:xfrm>
          <a:noFill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47500" lnSpcReduction="20000"/>
          </a:bodyPr>
          <a:lstStyle/>
          <a:p>
            <a:pPr algn="ctr">
              <a:buNone/>
            </a:pPr>
            <a:endParaRPr lang="ru-RU" sz="5400" i="1" dirty="0" smtClean="0"/>
          </a:p>
          <a:p>
            <a:pPr algn="ctr">
              <a:buNone/>
            </a:pPr>
            <a:r>
              <a:rPr lang="ru-RU" sz="5100" i="1" dirty="0" smtClean="0">
                <a:solidFill>
                  <a:schemeClr val="tx1"/>
                </a:solidFill>
              </a:rPr>
              <a:t>Жизнь становится интересной и полноценной только тогда,</a:t>
            </a:r>
          </a:p>
          <a:p>
            <a:pPr algn="ctr">
              <a:buNone/>
            </a:pPr>
            <a:r>
              <a:rPr lang="ru-RU" sz="5100" i="1" dirty="0" smtClean="0">
                <a:solidFill>
                  <a:schemeClr val="tx1"/>
                </a:solidFill>
              </a:rPr>
              <a:t>когда сам что – то творишь, </a:t>
            </a:r>
            <a:br>
              <a:rPr lang="ru-RU" sz="5100" i="1" dirty="0" smtClean="0">
                <a:solidFill>
                  <a:schemeClr val="tx1"/>
                </a:solidFill>
              </a:rPr>
            </a:br>
            <a:r>
              <a:rPr lang="ru-RU" sz="5100" i="1" dirty="0" smtClean="0">
                <a:solidFill>
                  <a:schemeClr val="tx1"/>
                </a:solidFill>
              </a:rPr>
              <a:t>созидаешь, действуешь.</a:t>
            </a:r>
          </a:p>
          <a:p>
            <a:pPr algn="ctr">
              <a:buNone/>
            </a:pPr>
            <a:endParaRPr lang="ru-RU" sz="7300" i="1" dirty="0" smtClean="0">
              <a:solidFill>
                <a:schemeClr val="tx1"/>
              </a:solidFill>
            </a:endParaRPr>
          </a:p>
          <a:p>
            <a:pPr algn="ctr">
              <a:buNone/>
            </a:pPr>
            <a:r>
              <a:rPr lang="ru-RU" sz="5400" i="1" dirty="0" smtClean="0">
                <a:solidFill>
                  <a:schemeClr val="tx1"/>
                </a:solidFill>
              </a:rPr>
              <a:t>                                               Д.С.Лихачёв</a:t>
            </a:r>
          </a:p>
          <a:p>
            <a:pPr algn="ctr">
              <a:buNone/>
            </a:pPr>
            <a:r>
              <a:rPr lang="ru-RU" sz="5400" i="1" dirty="0" smtClean="0">
                <a:solidFill>
                  <a:schemeClr val="tx1"/>
                </a:solidFill>
              </a:rPr>
              <a:t/>
            </a:r>
            <a:br>
              <a:rPr lang="ru-RU" sz="5400" i="1" dirty="0" smtClean="0">
                <a:solidFill>
                  <a:schemeClr val="tx1"/>
                </a:solidFill>
              </a:rPr>
            </a:br>
            <a:endParaRPr lang="ru-RU" sz="5400" i="1" dirty="0" smtClean="0">
              <a:solidFill>
                <a:schemeClr val="tx1"/>
              </a:solidFill>
            </a:endParaRPr>
          </a:p>
          <a:p>
            <a:endParaRPr lang="ru-RU" sz="5400" dirty="0" smtClean="0"/>
          </a:p>
          <a:p>
            <a:endParaRPr lang="ru-RU" dirty="0"/>
          </a:p>
        </p:txBody>
      </p:sp>
      <p:pic>
        <p:nvPicPr>
          <p:cNvPr id="1027" name="Picture 3" descr="D:\презентация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4171808"/>
            <a:ext cx="3124200" cy="1249680"/>
          </a:xfrm>
          <a:prstGeom prst="rect">
            <a:avLst/>
          </a:prstGeom>
          <a:noFill/>
        </p:spPr>
      </p:pic>
      <p:pic>
        <p:nvPicPr>
          <p:cNvPr id="4" name="Рисунок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101600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dirty="0"/>
              <a:t>Сегодня от студентов средних профессиональных учреждений требуются не только знания, но и активность, инициативность, способность принимать решения в трудной ситуации. Соответственно, необходимы такие изменения в организации процесса обучения, чтобы подросток мог применять полученные   знания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dirty="0"/>
              <a:t>Реализация новых федеральных государственных образовательных стандартов должна осуществляться в том числе посредством студенческой газеты.</a:t>
            </a:r>
          </a:p>
          <a:p>
            <a:pPr marL="0" indent="0" algn="just">
              <a:buNone/>
            </a:pPr>
            <a:r>
              <a:rPr lang="ru-RU" dirty="0"/>
              <a:t>Создание молодёжной газеты позволяет установить более тесные </a:t>
            </a:r>
            <a:r>
              <a:rPr lang="ru-RU" dirty="0" err="1"/>
              <a:t>микросоциальные</a:t>
            </a:r>
            <a:r>
              <a:rPr lang="ru-RU" dirty="0"/>
              <a:t> связи внутри  техникума. Участие обучающихся в студенческом пресс-центре поддерживает их индивидуальное развитие, так как помогает организовать себя, выразить свои мысли, распространить их среди других людей, помогает лучше познать себя, открыть мир. В процессе совместной деятельности по созданию газеты между представителями разных поколений устанавливаются отношения взаимопонимания.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Студенческая газета – современное средство воспитания патриотизма, формирования активной гражданской позиции, а также средство повышения интереса к учёбе. </a:t>
            </a:r>
          </a:p>
          <a:p>
            <a:pPr marL="0" indent="0" algn="just">
              <a:buNone/>
            </a:pPr>
            <a:endParaRPr lang="ru-RU" dirty="0" smtClean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275750" y="563563"/>
            <a:ext cx="82296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>
                <a:solidFill>
                  <a:schemeClr val="tx1"/>
                </a:solidFill>
              </a:rPr>
              <a:t>Аннотация проекта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000"/>
            <a:ext cx="101600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5750" y="563563"/>
            <a:ext cx="8229600" cy="1066800"/>
          </a:xfrm>
          <a:noFill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+mn-lt"/>
              </a:rPr>
              <a:t>Актуальность проекта</a:t>
            </a:r>
            <a:endParaRPr lang="ru-RU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133600"/>
            <a:ext cx="7153394" cy="3429000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sz="1600" dirty="0"/>
              <a:t>Современное общество характеризуется быстрым темпом развития. Образование, в свою очередь, как подсистема общества, также находится в процессе изменений. В связи с этим, современное образование находится в постоянном поиске новых форм, средств, методов обучения и воспитания. Таким образом, актуальным является вопрос творческой самореализации педагогов и обучающихся, формирования у них твердой жизненной позиции, патриотизма и культуры самоопределения, развития личности молодых людей</a:t>
            </a:r>
            <a:r>
              <a:rPr lang="ru-RU" sz="1600" dirty="0" smtClean="0"/>
              <a:t>.</a:t>
            </a:r>
          </a:p>
          <a:p>
            <a:pPr algn="just"/>
            <a:r>
              <a:rPr lang="ru-RU" sz="1600" dirty="0"/>
              <a:t>Компьютерные технологии открыли новые возможности для студенческих СМИ. Компьютер сегодня прочно вошел в жизнь подростков и молодежи, стал доступным и привлекательным. Все, что создается с использованием компьютера и оргтехники, можно охарактеризовать такими словами: эстетично, быстро, качественно, наглядно. </a:t>
            </a:r>
          </a:p>
          <a:p>
            <a:pPr algn="just"/>
            <a:r>
              <a:rPr lang="ru-RU" sz="1600" dirty="0"/>
              <a:t>Газета - важнейшее средство самовыражения подростков и молодежи. Именно школьные и студенческие газеты позволяют молодым людям научиться высказывать свои идеи, мысли, помогают лучше познать себя, открыть мир.</a:t>
            </a:r>
          </a:p>
        </p:txBody>
      </p:sp>
      <p:pic>
        <p:nvPicPr>
          <p:cNvPr id="4" name="Рисунок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000"/>
            <a:ext cx="101600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32888"/>
            <a:ext cx="6553200" cy="1277112"/>
          </a:xfrm>
        </p:spPr>
        <p:txBody>
          <a:bodyPr>
            <a:normAutofit/>
          </a:bodyPr>
          <a:lstStyle/>
          <a:p>
            <a:r>
              <a:rPr lang="ru-RU" sz="1700" dirty="0"/>
              <a:t>Отсутствие в </a:t>
            </a:r>
            <a:r>
              <a:rPr lang="ru-RU" sz="1700" dirty="0" smtClean="0"/>
              <a:t>техникуме  </a:t>
            </a:r>
            <a:r>
              <a:rPr lang="ru-RU" sz="1700" dirty="0"/>
              <a:t>собственной газеты как источника информации и средства самовыражения </a:t>
            </a:r>
            <a:r>
              <a:rPr lang="ru-RU" sz="1700" dirty="0" smtClean="0"/>
              <a:t>студентов, преподавателей, мастеров производственного обучения </a:t>
            </a:r>
            <a:r>
              <a:rPr lang="ru-RU" sz="1700" dirty="0"/>
              <a:t>и родителей.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275750" y="563563"/>
            <a:ext cx="82296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>
                <a:solidFill>
                  <a:schemeClr val="tx1"/>
                </a:solidFill>
              </a:rPr>
              <a:t>Проблема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000"/>
            <a:ext cx="101600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2438400"/>
            <a:ext cx="6705600" cy="2819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700" dirty="0" smtClean="0"/>
              <a:t>Создание  живой, активно работающей информационной среды через издание студенческой газеты,  оперативно и достоверно освещающей события и факты </a:t>
            </a:r>
            <a:r>
              <a:rPr lang="ru-RU" sz="1700" dirty="0" err="1" smtClean="0"/>
              <a:t>техникумской</a:t>
            </a:r>
            <a:r>
              <a:rPr lang="ru-RU" sz="1700" dirty="0" smtClean="0"/>
              <a:t> жизни.</a:t>
            </a:r>
            <a:endParaRPr lang="ru-RU" sz="1700" dirty="0"/>
          </a:p>
        </p:txBody>
      </p:sp>
      <p:pic>
        <p:nvPicPr>
          <p:cNvPr id="8194" name="Picture 2" descr="D:\презентация\pic_3961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5181600"/>
            <a:ext cx="2199675" cy="1371600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0" y="609600"/>
            <a:ext cx="82296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>
                <a:solidFill>
                  <a:schemeClr val="tx1"/>
                </a:solidFill>
              </a:rPr>
              <a:t>Цель проекта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" name="Рисунок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80" y="609600"/>
            <a:ext cx="101600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презентация\pic_3961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5715000"/>
            <a:ext cx="1833062" cy="1143000"/>
          </a:xfrm>
          <a:prstGeom prst="rect">
            <a:avLst/>
          </a:prstGeom>
          <a:noFill/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81000" y="2057400"/>
            <a:ext cx="6858000" cy="3881437"/>
          </a:xfrm>
        </p:spPr>
        <p:txBody>
          <a:bodyPr/>
          <a:lstStyle/>
          <a:p>
            <a:r>
              <a:rPr lang="ru-RU" sz="1600" dirty="0"/>
              <a:t>Организовать практическую, общественно и социально значимую коллективную деятельность</a:t>
            </a:r>
          </a:p>
          <a:p>
            <a:r>
              <a:rPr lang="ru-RU" sz="1600" dirty="0" smtClean="0"/>
              <a:t>Повысить </a:t>
            </a:r>
            <a:r>
              <a:rPr lang="ru-RU" sz="1600" dirty="0"/>
              <a:t>познавательную активность </a:t>
            </a:r>
            <a:r>
              <a:rPr lang="ru-RU" sz="1600" dirty="0" smtClean="0"/>
              <a:t>студентов, </a:t>
            </a:r>
            <a:r>
              <a:rPr lang="ru-RU" sz="1600" dirty="0"/>
              <a:t>научить их вовремя реагировать на события, находить источники информации</a:t>
            </a:r>
          </a:p>
          <a:p>
            <a:r>
              <a:rPr lang="ru-RU" sz="1600" dirty="0" smtClean="0"/>
              <a:t>Предоставить </a:t>
            </a:r>
            <a:r>
              <a:rPr lang="ru-RU" sz="1600" dirty="0"/>
              <a:t>подросткам возможности для «пробы пера» и реализации права «свободы слова» на страницах </a:t>
            </a:r>
            <a:r>
              <a:rPr lang="ru-RU" sz="1600" dirty="0" smtClean="0"/>
              <a:t>студенческой </a:t>
            </a:r>
            <a:r>
              <a:rPr lang="ru-RU" sz="1600" dirty="0"/>
              <a:t>газеты.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0" y="609600"/>
            <a:ext cx="82296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>
                <a:solidFill>
                  <a:schemeClr val="tx1"/>
                </a:solidFill>
              </a:rPr>
              <a:t>Задачи проекта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9" name="Рисунок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33400"/>
            <a:ext cx="101600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92993" y="5631089"/>
            <a:ext cx="7579407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ea typeface="Times New Roman" pitchFamily="18" charset="0"/>
                <a:cs typeface="Tahoma" pitchFamily="34" charset="0"/>
              </a:rPr>
              <a:t>Проанализировав результаты анкетирования, мы пришли к выводу, что большая часть опрошенных признает необходимость издания студенческой газеты.</a:t>
            </a:r>
            <a:endParaRPr kumimoji="0" lang="ru-RU" sz="4800" b="1" i="0" u="none" strike="noStrike" cap="none" normalizeH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6815" y="1723778"/>
            <a:ext cx="77724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Нужна ли нашему техникуму студенческая газета?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Заголовок 1"/>
          <p:cNvSpPr txBox="1">
            <a:spLocks noGrp="1"/>
          </p:cNvSpPr>
          <p:nvPr>
            <p:ph type="title"/>
          </p:nvPr>
        </p:nvSpPr>
        <p:spPr bwMode="auto">
          <a:xfrm>
            <a:off x="940593" y="997097"/>
            <a:ext cx="7593807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I </a:t>
            </a:r>
            <a:r>
              <a:rPr lang="ru-RU" sz="2800" dirty="0" smtClean="0">
                <a:solidFill>
                  <a:schemeClr val="tx1"/>
                </a:solidFill>
              </a:rPr>
              <a:t>этап   Организационно-подготовительный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48" t="21025" r="34755" b="21406"/>
          <a:stretch/>
        </p:blipFill>
        <p:spPr bwMode="auto">
          <a:xfrm>
            <a:off x="501353" y="2209800"/>
            <a:ext cx="3352800" cy="3252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3" name="Объект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1611121"/>
              </p:ext>
            </p:extLst>
          </p:nvPr>
        </p:nvGraphicFramePr>
        <p:xfrm>
          <a:off x="3969876" y="1905000"/>
          <a:ext cx="3802523" cy="4090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Заголовок 1"/>
          <p:cNvSpPr txBox="1">
            <a:spLocks/>
          </p:cNvSpPr>
          <p:nvPr/>
        </p:nvSpPr>
        <p:spPr bwMode="auto">
          <a:xfrm>
            <a:off x="808489" y="381000"/>
            <a:ext cx="6348413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>
                <a:solidFill>
                  <a:schemeClr val="tx1"/>
                </a:solidFill>
              </a:rPr>
              <a:t>Содержание проекта </a:t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5" name="Рисунок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04800"/>
            <a:ext cx="101600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разработать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положение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« О студенческой  газете»;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создать команду единомышленников;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обучиться основам издательского дела;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ознакомиться с компьютерной программой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Micr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o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soft </a:t>
            </a:r>
            <a:r>
              <a:rPr lang="en-US" b="1" dirty="0" err="1" smtClean="0">
                <a:solidFill>
                  <a:schemeClr val="accent2">
                    <a:lumMod val="50000"/>
                  </a:schemeClr>
                </a:solidFill>
              </a:rPr>
              <a:t>Pablisher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, в которой планируется создавать студенческую газету;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проинформировать студе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н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тов техникума о работе пресс-центра;</a:t>
            </a: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846233" y="304800"/>
            <a:ext cx="6348413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>
                <a:solidFill>
                  <a:schemeClr val="tx1"/>
                </a:solidFill>
              </a:rPr>
              <a:t>Содержание проекта </a:t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46233" y="1295400"/>
            <a:ext cx="6348413" cy="685800"/>
          </a:xfrm>
        </p:spPr>
        <p:txBody>
          <a:bodyPr/>
          <a:lstStyle/>
          <a:p>
            <a:r>
              <a:rPr lang="en-US" sz="2800" dirty="0" smtClean="0">
                <a:solidFill>
                  <a:schemeClr val="tx1"/>
                </a:solidFill>
              </a:rPr>
              <a:t>II </a:t>
            </a:r>
            <a:r>
              <a:rPr lang="ru-RU" sz="2800" dirty="0" smtClean="0">
                <a:solidFill>
                  <a:schemeClr val="tx1"/>
                </a:solidFill>
              </a:rPr>
              <a:t>этап Теоретическо-обучающий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/>
          </a:p>
        </p:txBody>
      </p:sp>
      <p:pic>
        <p:nvPicPr>
          <p:cNvPr id="6" name="Рисунок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5575"/>
            <a:ext cx="101600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О профстандарте</Template>
  <TotalTime>2482</TotalTime>
  <Words>551</Words>
  <Application>Microsoft Office PowerPoint</Application>
  <PresentationFormat>Экран (4:3)</PresentationFormat>
  <Paragraphs>66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Грань</vt:lpstr>
      <vt:lpstr>  Проект «Студенческая газета»</vt:lpstr>
      <vt:lpstr>Презентация PowerPoint</vt:lpstr>
      <vt:lpstr>Презентация PowerPoint</vt:lpstr>
      <vt:lpstr>Актуальность проекта</vt:lpstr>
      <vt:lpstr>Презентация PowerPoint</vt:lpstr>
      <vt:lpstr>Презентация PowerPoint</vt:lpstr>
      <vt:lpstr>Презентация PowerPoint</vt:lpstr>
      <vt:lpstr>I этап   Организационно-подготовительный  </vt:lpstr>
      <vt:lpstr>II этап Теоретическо-обучающий </vt:lpstr>
      <vt:lpstr>III этап  Деятельностный                  Верстка и выпуск газеты </vt:lpstr>
      <vt:lpstr>Презентация PowerPoint</vt:lpstr>
      <vt:lpstr>Перспективы развития проекта 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общеобразовательное учреждение  Ишеевская основная школа  Школьная газета Автор проекта:  Руководитель проекта: Хисметова Анастасия николаевна  Год составления – 2016</dc:title>
  <dc:creator>nastay</dc:creator>
  <cp:lastModifiedBy>Уч_2</cp:lastModifiedBy>
  <cp:revision>123</cp:revision>
  <dcterms:created xsi:type="dcterms:W3CDTF">2016-01-29T20:13:41Z</dcterms:created>
  <dcterms:modified xsi:type="dcterms:W3CDTF">2022-02-07T06:34:20Z</dcterms:modified>
</cp:coreProperties>
</file>