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642546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21E0653-1C0C-4761-B618-F82FF021DE1E}" type="datetimeFigureOut">
              <a:rPr lang="ru-RU" smtClean="0"/>
              <a:t>27.09.2022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697555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1124741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642011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14146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22158783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1309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8601994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792277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1223926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2823499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21E0653-1C0C-4761-B618-F82FF021DE1E}" type="datetimeFigureOut">
              <a:rPr lang="ru-RU" smtClean="0"/>
              <a:t>27.09.2022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1933830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21E0653-1C0C-4761-B618-F82FF021DE1E}" type="datetimeFigureOut">
              <a:rPr lang="ru-RU" smtClean="0"/>
              <a:t>27.09.2022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841859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2017579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61939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A21E0653-1C0C-4761-B618-F82FF021DE1E}" type="datetimeFigureOut">
              <a:rPr lang="ru-RU" smtClean="0"/>
              <a:t>27.09.2022</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259363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21E0653-1C0C-4761-B618-F82FF021DE1E}" type="datetimeFigureOut">
              <a:rPr lang="ru-RU" smtClean="0"/>
              <a:t>27.09.2022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993287-8E07-4E2B-A895-40ECC4960C34}" type="slidenum">
              <a:rPr lang="ru-RU" smtClean="0"/>
              <a:t>‹#›</a:t>
            </a:fld>
            <a:endParaRPr lang="ru-RU"/>
          </a:p>
        </p:txBody>
      </p:sp>
    </p:spTree>
    <p:extLst>
      <p:ext uri="{BB962C8B-B14F-4D97-AF65-F5344CB8AC3E}">
        <p14:creationId xmlns:p14="http://schemas.microsoft.com/office/powerpoint/2010/main" val="3446778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21E0653-1C0C-4761-B618-F82FF021DE1E}" type="datetimeFigureOut">
              <a:rPr lang="ru-RU" smtClean="0"/>
              <a:t>27.09.2022</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D993287-8E07-4E2B-A895-40ECC4960C34}" type="slidenum">
              <a:rPr lang="ru-RU" smtClean="0"/>
              <a:t>‹#›</a:t>
            </a:fld>
            <a:endParaRPr lang="ru-RU"/>
          </a:p>
        </p:txBody>
      </p:sp>
    </p:spTree>
    <p:extLst>
      <p:ext uri="{BB962C8B-B14F-4D97-AF65-F5344CB8AC3E}">
        <p14:creationId xmlns:p14="http://schemas.microsoft.com/office/powerpoint/2010/main" val="2765978837"/>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Задание 6</a:t>
            </a:r>
            <a:endParaRPr lang="ru-RU" dirty="0"/>
          </a:p>
        </p:txBody>
      </p:sp>
      <p:pic>
        <p:nvPicPr>
          <p:cNvPr id="4" name="Объект 3"/>
          <p:cNvPicPr>
            <a:picLocks noGrp="1" noChangeAspect="1"/>
          </p:cNvPicPr>
          <p:nvPr>
            <p:ph idx="1"/>
          </p:nvPr>
        </p:nvPicPr>
        <p:blipFill>
          <a:blip r:embed="rId2"/>
          <a:stretch>
            <a:fillRect/>
          </a:stretch>
        </p:blipFill>
        <p:spPr>
          <a:xfrm>
            <a:off x="720969" y="1151792"/>
            <a:ext cx="10805746" cy="5266593"/>
          </a:xfrm>
          <a:prstGeom prst="rect">
            <a:avLst/>
          </a:prstGeom>
        </p:spPr>
      </p:pic>
    </p:spTree>
    <p:extLst>
      <p:ext uri="{BB962C8B-B14F-4D97-AF65-F5344CB8AC3E}">
        <p14:creationId xmlns:p14="http://schemas.microsoft.com/office/powerpoint/2010/main" val="2439516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a:t>Фразеологизм</a:t>
            </a:r>
            <a:r>
              <a:rPr lang="ru-RU" sz="2400" dirty="0"/>
              <a:t> – лексически неделимое, устойчивое словосочетание (манна небесная, зарубить на носу).</a:t>
            </a:r>
            <a:endParaRPr lang="ru-RU" sz="2400" dirty="0"/>
          </a:p>
        </p:txBody>
      </p:sp>
      <p:sp>
        <p:nvSpPr>
          <p:cNvPr id="3" name="Объект 2"/>
          <p:cNvSpPr>
            <a:spLocks noGrp="1"/>
          </p:cNvSpPr>
          <p:nvPr>
            <p:ph idx="1"/>
          </p:nvPr>
        </p:nvSpPr>
        <p:spPr/>
        <p:txBody>
          <a:bodyPr>
            <a:normAutofit fontScale="92500" lnSpcReduction="20000"/>
          </a:bodyPr>
          <a:lstStyle/>
          <a:p>
            <a:r>
              <a:rPr lang="ru-RU" b="1" dirty="0" smtClean="0"/>
              <a:t>Типичными </a:t>
            </a:r>
            <a:r>
              <a:rPr lang="ru-RU" b="1" dirty="0"/>
              <a:t>ошибками в использовании фразеологизмов </a:t>
            </a:r>
            <a:r>
              <a:rPr lang="ru-RU" b="1" dirty="0" err="1"/>
              <a:t>являются:</a:t>
            </a:r>
            <a:r>
              <a:rPr lang="ru-RU" dirty="0" err="1"/>
              <a:t>Изменение</a:t>
            </a:r>
            <a:r>
              <a:rPr lang="ru-RU" dirty="0"/>
              <a:t> лексического состава фразеологизма («зарубить на лбу» вместо «зарубить на носу»);</a:t>
            </a:r>
          </a:p>
          <a:p>
            <a:r>
              <a:rPr lang="ru-RU" dirty="0"/>
              <a:t>Сокращение или расширение выражения («И яйца не стоит» вместо «И яйца выеденного не стоит», «Обратиться не по правильному адресу» вместо «Обратиться не по адресу»);</a:t>
            </a:r>
          </a:p>
          <a:p>
            <a:r>
              <a:rPr lang="ru-RU" dirty="0"/>
              <a:t>Употребление фразеологизма в несвойственном ему значении;</a:t>
            </a:r>
          </a:p>
          <a:p>
            <a:r>
              <a:rPr lang="ru-RU" b="1" dirty="0"/>
              <a:t>Примеры ошибок</a:t>
            </a:r>
            <a:r>
              <a:rPr lang="ru-RU" dirty="0"/>
              <a:t>: Он вставлял ему прутья (палки) в колеса; Она держит его в ежовых варежках (рукавицах); Иванушка рос не по дням, а по ночам (по часам); Ему досталась львиная часть (доля); Довели меня до белого колена (каления); Пока суть (суд) да дело ... ; Пора тебе взяться за свой ум (взяться за ум); Вы обратились не по правильному адресу (по адресу); Эта работа выеденного гроша не стоит (выеденного яйца или ломаного гроша); Нельзя все делать сложа рукава (спустя рукава или сложа руки);</a:t>
            </a:r>
            <a:endParaRPr lang="ru-RU" dirty="0"/>
          </a:p>
        </p:txBody>
      </p:sp>
    </p:spTree>
    <p:extLst>
      <p:ext uri="{BB962C8B-B14F-4D97-AF65-F5344CB8AC3E}">
        <p14:creationId xmlns:p14="http://schemas.microsoft.com/office/powerpoint/2010/main" val="2543096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t>Устаревшие слова в зависимости от причин устаревания делятся на две группы:</a:t>
            </a:r>
            <a:endParaRPr lang="ru-RU" sz="2800" dirty="0"/>
          </a:p>
        </p:txBody>
      </p:sp>
      <p:sp>
        <p:nvSpPr>
          <p:cNvPr id="3" name="Объект 2"/>
          <p:cNvSpPr>
            <a:spLocks noGrp="1"/>
          </p:cNvSpPr>
          <p:nvPr>
            <p:ph idx="1"/>
          </p:nvPr>
        </p:nvSpPr>
        <p:spPr/>
        <p:txBody>
          <a:bodyPr/>
          <a:lstStyle/>
          <a:p>
            <a:r>
              <a:rPr lang="ru-RU" b="1" dirty="0"/>
              <a:t>Историзмы</a:t>
            </a:r>
            <a:r>
              <a:rPr lang="ru-RU" dirty="0"/>
              <a:t> - это слова, обозначающие исчезнувшие из современной жизни предметы, явления, ставшие неактуальными понятия (кольчуга, треуголка, барщина и </a:t>
            </a:r>
            <a:r>
              <a:rPr lang="ru-RU" dirty="0" err="1"/>
              <a:t>т.д</a:t>
            </a:r>
            <a:r>
              <a:rPr lang="ru-RU" dirty="0"/>
              <a:t>)</a:t>
            </a:r>
          </a:p>
          <a:p>
            <a:r>
              <a:rPr lang="ru-RU" b="1" dirty="0"/>
              <a:t>Архаизмы</a:t>
            </a:r>
            <a:r>
              <a:rPr lang="ru-RU" dirty="0"/>
              <a:t> – слова, устаревшие по языковой причине, вышли из употребления, так как были заменены синонимами (ланиты – щёки, очи – глаза, лицедей - актер).</a:t>
            </a:r>
          </a:p>
          <a:p>
            <a:r>
              <a:rPr lang="ru-RU" dirty="0"/>
              <a:t>***Историзмы и архаизмы употребляются в текстах, в которых речь идет о прошлом (художественная литература, исторические исследования).</a:t>
            </a:r>
            <a:endParaRPr lang="ru-RU" dirty="0"/>
          </a:p>
        </p:txBody>
      </p:sp>
    </p:spTree>
    <p:extLst>
      <p:ext uri="{BB962C8B-B14F-4D97-AF65-F5344CB8AC3E}">
        <p14:creationId xmlns:p14="http://schemas.microsoft.com/office/powerpoint/2010/main" val="2525944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b="1" dirty="0"/>
              <a:t>Неологизмы </a:t>
            </a:r>
            <a:r>
              <a:rPr lang="ru-RU" dirty="0"/>
              <a:t>– новые слова, ещё не занявшие место в активной лексике. Неологизмы появляются в языке вместе с обозначаемыми реалиями (спутник, ноутбук).</a:t>
            </a:r>
          </a:p>
          <a:p>
            <a:r>
              <a:rPr lang="ru-RU" b="1" dirty="0"/>
              <a:t>Диалектизм</a:t>
            </a:r>
            <a:r>
              <a:rPr lang="ru-RU" dirty="0"/>
              <a:t> - лексическая единица, употребление которой ограничено определенной территорией.</a:t>
            </a:r>
          </a:p>
          <a:p>
            <a:r>
              <a:rPr lang="ru-RU" b="1" dirty="0"/>
              <a:t>Заимствованные слова</a:t>
            </a:r>
            <a:r>
              <a:rPr lang="ru-RU" dirty="0"/>
              <a:t> – слова, пришедшие в язык из других языков.</a:t>
            </a:r>
          </a:p>
          <a:p>
            <a:endParaRPr lang="ru-RU" dirty="0"/>
          </a:p>
        </p:txBody>
      </p:sp>
    </p:spTree>
    <p:extLst>
      <p:ext uri="{BB962C8B-B14F-4D97-AF65-F5344CB8AC3E}">
        <p14:creationId xmlns:p14="http://schemas.microsoft.com/office/powerpoint/2010/main" val="3557805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Примеры ошибок:</a:t>
            </a:r>
            <a:endParaRPr lang="ru-RU" dirty="0"/>
          </a:p>
        </p:txBody>
      </p:sp>
      <p:sp>
        <p:nvSpPr>
          <p:cNvPr id="3" name="Объект 2"/>
          <p:cNvSpPr>
            <a:spLocks noGrp="1"/>
          </p:cNvSpPr>
          <p:nvPr>
            <p:ph idx="1"/>
          </p:nvPr>
        </p:nvSpPr>
        <p:spPr/>
        <p:txBody>
          <a:bodyPr>
            <a:normAutofit fontScale="92500" lnSpcReduction="20000"/>
          </a:bodyPr>
          <a:lstStyle/>
          <a:p>
            <a:r>
              <a:rPr lang="ru-RU" dirty="0"/>
              <a:t>Она пошла к врачу, потому что у нее </a:t>
            </a:r>
            <a:r>
              <a:rPr lang="ru-RU" dirty="0" smtClean="0"/>
              <a:t>болели </a:t>
            </a:r>
            <a:r>
              <a:rPr lang="ru-RU" dirty="0"/>
              <a:t>очи (вместо глаза);</a:t>
            </a:r>
            <a:r>
              <a:rPr lang="ru-RU" b="1" i="1" dirty="0"/>
              <a:t> </a:t>
            </a:r>
            <a:r>
              <a:rPr lang="ru-RU" dirty="0"/>
              <a:t>Лиза была домработницей (служанкой) у Фамусова; Практиканты, облаченные в средства защиты, приступили к работе (одетые); Покоряет человеческая теплота, заботливая внимательность, с которыми здесь привечают друзей (встречают); Чичиков за свои махинации был сокращен с работы. Чичиков сумел всех объегорить (обмануть). «Тихий Дон» - интересная книжица (книга). Учёные научно-исследовательского института в ближайшее время должны покумекать над новыми машинами для расфасовки чая (подумать). После окончания лицея Пушкин был принят на работу в Коллегию иностранных дел (поступил на службу). В сочинении мне охота написать о любимом герое; Своевременная и качественная прополка бураков способствует хорошему урожаю (свеклы); Его представили этаким полиглотом: он и физик, и математик, и поэт. (Полиглот – человек, владеющий многими языками - Лексическая ошибка связана с непониманием значения заимствованного слова</a:t>
            </a:r>
            <a:endParaRPr lang="ru-RU" dirty="0"/>
          </a:p>
        </p:txBody>
      </p:sp>
    </p:spTree>
    <p:extLst>
      <p:ext uri="{BB962C8B-B14F-4D97-AF65-F5344CB8AC3E}">
        <p14:creationId xmlns:p14="http://schemas.microsoft.com/office/powerpoint/2010/main" val="1949608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a:t>Алогизм</a:t>
            </a:r>
            <a:r>
              <a:rPr lang="ru-RU" sz="2400" dirty="0"/>
              <a:t> - тип логической (речевой) ошибки, состоящей из нарушений логических связей в тексте, сочетание противоречащих друг другу понятий.</a:t>
            </a:r>
            <a:endParaRPr lang="ru-RU" sz="2400" dirty="0"/>
          </a:p>
        </p:txBody>
      </p:sp>
      <p:sp>
        <p:nvSpPr>
          <p:cNvPr id="3" name="Объект 2"/>
          <p:cNvSpPr>
            <a:spLocks noGrp="1"/>
          </p:cNvSpPr>
          <p:nvPr>
            <p:ph idx="1"/>
          </p:nvPr>
        </p:nvSpPr>
        <p:spPr/>
        <p:txBody>
          <a:bodyPr/>
          <a:lstStyle/>
          <a:p>
            <a:r>
              <a:rPr lang="ru-RU" b="1" dirty="0"/>
              <a:t>Примеры алогизмов:</a:t>
            </a:r>
            <a:r>
              <a:rPr lang="ru-RU" dirty="0"/>
              <a:t> Благодаря плохой погоде мы не поехали на экскурсию (из-за плохой погоды). Клюв лесного рябчика по цвету не отличается от обыкновенного рябчика. (Клюв лесного рябчика по цвету не отличается от клюва обыкновенного рябчика); Будучи под давлением своих товарищей, герой стал активным членом общества и добровольно участвовал в сходках (нельзя под давлением добровольно участвовать).</a:t>
            </a:r>
            <a:r>
              <a:rPr lang="ru-RU" dirty="0"/>
              <a:t/>
            </a:r>
            <a:br>
              <a:rPr lang="ru-RU" dirty="0"/>
            </a:br>
            <a:r>
              <a:rPr lang="ru-RU" i="1" dirty="0"/>
              <a:t>*В литературных произведениях алогизмы часто используются в качестве художественного приема.</a:t>
            </a:r>
            <a:endParaRPr lang="ru-RU" dirty="0"/>
          </a:p>
        </p:txBody>
      </p:sp>
    </p:spTree>
    <p:extLst>
      <p:ext uri="{BB962C8B-B14F-4D97-AF65-F5344CB8AC3E}">
        <p14:creationId xmlns:p14="http://schemas.microsoft.com/office/powerpoint/2010/main" val="6386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Паронимы</a:t>
            </a:r>
            <a:endParaRPr lang="ru-RU" dirty="0"/>
          </a:p>
        </p:txBody>
      </p:sp>
      <p:sp>
        <p:nvSpPr>
          <p:cNvPr id="3" name="Объект 2"/>
          <p:cNvSpPr>
            <a:spLocks noGrp="1"/>
          </p:cNvSpPr>
          <p:nvPr>
            <p:ph idx="1"/>
          </p:nvPr>
        </p:nvSpPr>
        <p:spPr/>
        <p:txBody>
          <a:bodyPr/>
          <a:lstStyle/>
          <a:p>
            <a:r>
              <a:rPr lang="ru-RU" b="1" dirty="0"/>
              <a:t>Паронимы</a:t>
            </a:r>
            <a:r>
              <a:rPr lang="ru-RU" dirty="0"/>
              <a:t> – слова, сходные по звучанию, но не совпадающие по значению (длинный и длительный, горный и гористый, водный и водяной, эффектный и эффективный)</a:t>
            </a:r>
            <a:endParaRPr lang="ru-RU" dirty="0"/>
          </a:p>
        </p:txBody>
      </p:sp>
    </p:spTree>
    <p:extLst>
      <p:ext uri="{BB962C8B-B14F-4D97-AF65-F5344CB8AC3E}">
        <p14:creationId xmlns:p14="http://schemas.microsoft.com/office/powerpoint/2010/main" val="2326107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t>Отредактируйте предложение: исправьте лексическую ошибку, </a:t>
            </a:r>
            <a:r>
              <a:rPr lang="ru-RU" sz="2800" b="1" dirty="0"/>
              <a:t>исключив</a:t>
            </a:r>
            <a:r>
              <a:rPr lang="ru-RU" sz="2800" dirty="0"/>
              <a:t> лишнее слово.</a:t>
            </a:r>
            <a:endParaRPr lang="ru-RU" sz="2800" dirty="0"/>
          </a:p>
        </p:txBody>
      </p:sp>
      <p:sp>
        <p:nvSpPr>
          <p:cNvPr id="3" name="Объект 2"/>
          <p:cNvSpPr>
            <a:spLocks noGrp="1"/>
          </p:cNvSpPr>
          <p:nvPr>
            <p:ph idx="1"/>
          </p:nvPr>
        </p:nvSpPr>
        <p:spPr/>
        <p:txBody>
          <a:bodyPr/>
          <a:lstStyle/>
          <a:p>
            <a:r>
              <a:rPr lang="ru-RU" dirty="0"/>
              <a:t>Для более четкой, объективной и ясной картины широко применяются такие методы психологии труда, как «фотография» рабочего дня и хронометраж времени. </a:t>
            </a:r>
            <a:endParaRPr lang="ru-RU" dirty="0"/>
          </a:p>
        </p:txBody>
      </p:sp>
    </p:spTree>
    <p:extLst>
      <p:ext uri="{BB962C8B-B14F-4D97-AF65-F5344CB8AC3E}">
        <p14:creationId xmlns:p14="http://schemas.microsoft.com/office/powerpoint/2010/main" val="2466507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На протяжении всей нашей жизни в наш мозг каждую секунду времени поступает множество сенсорных сигналов.</a:t>
            </a:r>
            <a:endParaRPr lang="ru-RU" dirty="0"/>
          </a:p>
        </p:txBody>
      </p:sp>
    </p:spTree>
    <p:extLst>
      <p:ext uri="{BB962C8B-B14F-4D97-AF65-F5344CB8AC3E}">
        <p14:creationId xmlns:p14="http://schemas.microsoft.com/office/powerpoint/2010/main" val="2199265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Сейчас, когда эмоции схлынули и весь азартный запал пропал, мирным торговцам было трудно заставить себя снова рисковать своей жизнью. </a:t>
            </a:r>
            <a:endParaRPr lang="ru-RU" dirty="0"/>
          </a:p>
        </p:txBody>
      </p:sp>
    </p:spTree>
    <p:extLst>
      <p:ext uri="{BB962C8B-B14F-4D97-AF65-F5344CB8AC3E}">
        <p14:creationId xmlns:p14="http://schemas.microsoft.com/office/powerpoint/2010/main" val="3076507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Свою музыкальную пьесу композитор решил закончить в весёлом мажоре, чтобы у публики сохранилось приподнятое настроение.</a:t>
            </a:r>
            <a:endParaRPr lang="ru-RU" dirty="0"/>
          </a:p>
        </p:txBody>
      </p:sp>
    </p:spTree>
    <p:extLst>
      <p:ext uri="{BB962C8B-B14F-4D97-AF65-F5344CB8AC3E}">
        <p14:creationId xmlns:p14="http://schemas.microsoft.com/office/powerpoint/2010/main" val="1255772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Для успешного выполнения задания необходимо:</a:t>
            </a:r>
            <a:endParaRPr lang="ru-RU" dirty="0"/>
          </a:p>
        </p:txBody>
      </p:sp>
      <p:sp>
        <p:nvSpPr>
          <p:cNvPr id="3" name="Объект 2"/>
          <p:cNvSpPr>
            <a:spLocks noGrp="1"/>
          </p:cNvSpPr>
          <p:nvPr>
            <p:ph idx="1"/>
          </p:nvPr>
        </p:nvSpPr>
        <p:spPr/>
        <p:txBody>
          <a:bodyPr/>
          <a:lstStyle/>
          <a:p>
            <a:r>
              <a:rPr lang="ru-RU" dirty="0"/>
              <a:t>понимать лексическое значение слова и употреблять его в соответствии с данным значением;</a:t>
            </a:r>
          </a:p>
          <a:p>
            <a:r>
              <a:rPr lang="ru-RU" dirty="0"/>
              <a:t>учитывать особенности сочетаемости слов;</a:t>
            </a:r>
          </a:p>
          <a:p>
            <a:r>
              <a:rPr lang="ru-RU" dirty="0"/>
              <a:t>правильно употреблять синонимы, антонимы и омонимы;</a:t>
            </a:r>
          </a:p>
          <a:p>
            <a:r>
              <a:rPr lang="ru-RU" dirty="0"/>
              <a:t>избегать речевой избыточности;</a:t>
            </a:r>
          </a:p>
          <a:p>
            <a:r>
              <a:rPr lang="ru-RU" dirty="0"/>
              <a:t>не допускать речевой недостаточности;</a:t>
            </a:r>
          </a:p>
          <a:p>
            <a:r>
              <a:rPr lang="ru-RU" dirty="0"/>
              <a:t>учитывать сферу употребления лексики и стилистическую окраску.</a:t>
            </a:r>
          </a:p>
          <a:p>
            <a:endParaRPr lang="ru-RU" dirty="0"/>
          </a:p>
        </p:txBody>
      </p:sp>
    </p:spTree>
    <p:extLst>
      <p:ext uri="{BB962C8B-B14F-4D97-AF65-F5344CB8AC3E}">
        <p14:creationId xmlns:p14="http://schemas.microsoft.com/office/powerpoint/2010/main" val="11140389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Молниеносная война невозможна только военными силами, как бы ни превосходил нападающий агрессор жертву в области военных сил. </a:t>
            </a:r>
            <a:endParaRPr lang="ru-RU" dirty="0"/>
          </a:p>
        </p:txBody>
      </p:sp>
    </p:spTree>
    <p:extLst>
      <p:ext uri="{BB962C8B-B14F-4D97-AF65-F5344CB8AC3E}">
        <p14:creationId xmlns:p14="http://schemas.microsoft.com/office/powerpoint/2010/main" val="1744701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Из всего многообразия комнатных цветов можно выбрать такие виды, которые не только украсят внутренний интерьер вашего дома, но и будут полезны для здоровья. </a:t>
            </a:r>
            <a:endParaRPr lang="ru-RU" dirty="0"/>
          </a:p>
        </p:txBody>
      </p:sp>
    </p:spTree>
    <p:extLst>
      <p:ext uri="{BB962C8B-B14F-4D97-AF65-F5344CB8AC3E}">
        <p14:creationId xmlns:p14="http://schemas.microsoft.com/office/powerpoint/2010/main" val="2788212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Митридат VI </a:t>
            </a:r>
            <a:r>
              <a:rPr lang="ru-RU" dirty="0" err="1"/>
              <a:t>Евпатор</a:t>
            </a:r>
            <a:r>
              <a:rPr lang="ru-RU" dirty="0"/>
              <a:t> вошел в историю, как тиран, типичный авторитарный деспот, наделенный, однако, рядом уникальных способностей. </a:t>
            </a:r>
            <a:endParaRPr lang="ru-RU" dirty="0"/>
          </a:p>
        </p:txBody>
      </p:sp>
    </p:spTree>
    <p:extLst>
      <p:ext uri="{BB962C8B-B14F-4D97-AF65-F5344CB8AC3E}">
        <p14:creationId xmlns:p14="http://schemas.microsoft.com/office/powerpoint/2010/main" val="1292174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Он дважды продублировал фразу, сказанную им десять минут назад высокому парню, которого он хорошо знал. </a:t>
            </a:r>
            <a:endParaRPr lang="ru-RU" dirty="0"/>
          </a:p>
        </p:txBody>
      </p:sp>
    </p:spTree>
    <p:extLst>
      <p:ext uri="{BB962C8B-B14F-4D97-AF65-F5344CB8AC3E}">
        <p14:creationId xmlns:p14="http://schemas.microsoft.com/office/powerpoint/2010/main" val="4247337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В мае 1820 года А.С. Пушкин с семьей генерала Раевского направляется на Кавказские Минеральные Воды, в Таганроге путешественники останавливаются в доме городского градоначальника. </a:t>
            </a:r>
            <a:endParaRPr lang="ru-RU" dirty="0"/>
          </a:p>
        </p:txBody>
      </p:sp>
    </p:spTree>
    <p:extLst>
      <p:ext uri="{BB962C8B-B14F-4D97-AF65-F5344CB8AC3E}">
        <p14:creationId xmlns:p14="http://schemas.microsoft.com/office/powerpoint/2010/main" val="17242273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Летом 1913 года некий неизвестный инкогнито написал письмо, в котором предложил владельцу художественной галереи во Флоренции </a:t>
            </a:r>
            <a:r>
              <a:rPr lang="ru-RU" dirty="0" err="1"/>
              <a:t>Альфредо</a:t>
            </a:r>
            <a:r>
              <a:rPr lang="ru-RU" dirty="0"/>
              <a:t> </a:t>
            </a:r>
            <a:r>
              <a:rPr lang="ru-RU" dirty="0" err="1"/>
              <a:t>Джери</a:t>
            </a:r>
            <a:r>
              <a:rPr lang="ru-RU" dirty="0"/>
              <a:t> купить "Джоконду". </a:t>
            </a:r>
            <a:endParaRPr lang="ru-RU" dirty="0"/>
          </a:p>
        </p:txBody>
      </p:sp>
    </p:spTree>
    <p:extLst>
      <p:ext uri="{BB962C8B-B14F-4D97-AF65-F5344CB8AC3E}">
        <p14:creationId xmlns:p14="http://schemas.microsoft.com/office/powerpoint/2010/main" val="36593531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А.А. Алехин вошел в число сильнейших шахматистов мира перед Первой мировой войной, заняв третье место на петербургском турнире 1914 года, в ранге гроссмейстера впервые дебютировал на международном турнире в Мангейме, который был прерван после 11-го тура в связи с началом Первой мировой войны. </a:t>
            </a:r>
            <a:endParaRPr lang="ru-RU" dirty="0"/>
          </a:p>
        </p:txBody>
      </p:sp>
    </p:spTree>
    <p:extLst>
      <p:ext uri="{BB962C8B-B14F-4D97-AF65-F5344CB8AC3E}">
        <p14:creationId xmlns:p14="http://schemas.microsoft.com/office/powerpoint/2010/main" val="42844772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Жители маленькой иркутской деревушки ещё долго будут вспоминать эту студёную стужу, когда от холода трескались стволы деревьев.</a:t>
            </a:r>
            <a:endParaRPr lang="ru-RU" dirty="0"/>
          </a:p>
        </p:txBody>
      </p:sp>
    </p:spTree>
    <p:extLst>
      <p:ext uri="{BB962C8B-B14F-4D97-AF65-F5344CB8AC3E}">
        <p14:creationId xmlns:p14="http://schemas.microsoft.com/office/powerpoint/2010/main" val="40677645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smtClean="0"/>
              <a:t>Тайной </a:t>
            </a:r>
            <a:r>
              <a:rPr lang="ru-RU" dirty="0"/>
              <a:t>интригой можно назвать тайные, закулисные действия, направленные на достижение требуемого результата. </a:t>
            </a:r>
            <a:endParaRPr lang="ru-RU" dirty="0"/>
          </a:p>
        </p:txBody>
      </p:sp>
    </p:spTree>
    <p:extLst>
      <p:ext uri="{BB962C8B-B14F-4D97-AF65-F5344CB8AC3E}">
        <p14:creationId xmlns:p14="http://schemas.microsoft.com/office/powerpoint/2010/main" val="12585176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Дипломатическая почта, следующая транзитом, и дипкурьер, который получил транзитную визу, пользуются неприкосновенным иммунитетом. </a:t>
            </a:r>
            <a:endParaRPr lang="ru-RU" dirty="0"/>
          </a:p>
        </p:txBody>
      </p:sp>
    </p:spTree>
    <p:extLst>
      <p:ext uri="{BB962C8B-B14F-4D97-AF65-F5344CB8AC3E}">
        <p14:creationId xmlns:p14="http://schemas.microsoft.com/office/powerpoint/2010/main" val="3486681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Формулировка 1 (из демоверсии ЕГЭ):</a:t>
            </a:r>
            <a:endParaRPr lang="ru-RU" dirty="0"/>
          </a:p>
        </p:txBody>
      </p:sp>
      <p:sp>
        <p:nvSpPr>
          <p:cNvPr id="3" name="Объект 2"/>
          <p:cNvSpPr>
            <a:spLocks noGrp="1"/>
          </p:cNvSpPr>
          <p:nvPr>
            <p:ph idx="1"/>
          </p:nvPr>
        </p:nvSpPr>
        <p:spPr/>
        <p:txBody>
          <a:bodyPr>
            <a:normAutofit/>
          </a:bodyPr>
          <a:lstStyle/>
          <a:p>
            <a:r>
              <a:rPr lang="ru-RU" dirty="0"/>
              <a:t>Отредактируйте предложение: исправьте лексическую ошибку, </a:t>
            </a:r>
            <a:r>
              <a:rPr lang="ru-RU" b="1" dirty="0"/>
              <a:t>исключив</a:t>
            </a:r>
            <a:r>
              <a:rPr lang="ru-RU" dirty="0"/>
              <a:t> лишнее слово. Выпишите это слово.</a:t>
            </a:r>
            <a:r>
              <a:rPr lang="ru-RU" dirty="0" smtClean="0"/>
              <a:t/>
            </a:r>
            <a:br>
              <a:rPr lang="ru-RU" dirty="0" smtClean="0"/>
            </a:br>
            <a:r>
              <a:rPr lang="ru-RU" dirty="0" smtClean="0"/>
              <a:t/>
            </a:r>
            <a:br>
              <a:rPr lang="ru-RU" dirty="0" smtClean="0"/>
            </a:br>
            <a:r>
              <a:rPr lang="ru-RU" i="1" dirty="0"/>
              <a:t>Посев семян хвойных пород необходимо проводить в очень оптимальные сроки, когда почва влажная и температура её верхних слоёв достигает 6 8 °С для кедра и 8 10 °С для ели и пихты.</a:t>
            </a:r>
            <a:r>
              <a:rPr lang="ru-RU" dirty="0" smtClean="0"/>
              <a:t/>
            </a:r>
            <a:br>
              <a:rPr lang="ru-RU" dirty="0" smtClean="0"/>
            </a:br>
            <a:r>
              <a:rPr lang="ru-RU" dirty="0" smtClean="0"/>
              <a:t/>
            </a:r>
            <a:br>
              <a:rPr lang="ru-RU" dirty="0" smtClean="0"/>
            </a:br>
            <a:r>
              <a:rPr lang="ru-RU" b="1" dirty="0"/>
              <a:t>Ответ:</a:t>
            </a:r>
            <a:r>
              <a:rPr lang="ru-RU" dirty="0"/>
              <a:t> очень (слово "очень" можно употреблять с качественными прилагательными, поскольку оно обозначает степень, относительные же прилагательные не имеют степени, потому не могут соседствовать со словами вроде "очень", "слишком" и др.)</a:t>
            </a:r>
          </a:p>
        </p:txBody>
      </p:sp>
    </p:spTree>
    <p:extLst>
      <p:ext uri="{BB962C8B-B14F-4D97-AF65-F5344CB8AC3E}">
        <p14:creationId xmlns:p14="http://schemas.microsoft.com/office/powerpoint/2010/main" val="39018195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EBEBEB"/>
                </a:solidFill>
              </a:rPr>
              <a:t>Отредактируйте предложение: исправьте лексическую ошибку, </a:t>
            </a:r>
            <a:r>
              <a:rPr lang="ru-RU" sz="2800" b="1" dirty="0">
                <a:solidFill>
                  <a:srgbClr val="EBEBEB"/>
                </a:solidFill>
              </a:rPr>
              <a:t>исключив</a:t>
            </a:r>
            <a:r>
              <a:rPr lang="ru-RU" sz="2800" dirty="0">
                <a:solidFill>
                  <a:srgbClr val="EBEBEB"/>
                </a:solidFill>
              </a:rPr>
              <a:t> лишнее слово.</a:t>
            </a:r>
            <a:endParaRPr lang="ru-RU" dirty="0"/>
          </a:p>
        </p:txBody>
      </p:sp>
      <p:sp>
        <p:nvSpPr>
          <p:cNvPr id="3" name="Объект 2"/>
          <p:cNvSpPr>
            <a:spLocks noGrp="1"/>
          </p:cNvSpPr>
          <p:nvPr>
            <p:ph idx="1"/>
          </p:nvPr>
        </p:nvSpPr>
        <p:spPr/>
        <p:txBody>
          <a:bodyPr/>
          <a:lstStyle/>
          <a:p>
            <a:r>
              <a:rPr lang="ru-RU" dirty="0"/>
              <a:t>Сатирическая карикатура разоблачает и осмеивает отрицательные, отвратительные черты человека и общества. </a:t>
            </a:r>
            <a:endParaRPr lang="ru-RU" dirty="0"/>
          </a:p>
        </p:txBody>
      </p:sp>
    </p:spTree>
    <p:extLst>
      <p:ext uri="{BB962C8B-B14F-4D97-AF65-F5344CB8AC3E}">
        <p14:creationId xmlns:p14="http://schemas.microsoft.com/office/powerpoint/2010/main" val="30846444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t>Отредактируйте предложение: исправьте лексическую ошибку, </a:t>
            </a:r>
            <a:r>
              <a:rPr lang="ru-RU" sz="2000" b="1" dirty="0"/>
              <a:t>ЗАМЕНИВ</a:t>
            </a:r>
            <a:r>
              <a:rPr lang="ru-RU" sz="2000" dirty="0"/>
              <a:t> неверно употребленное слово. Запишите подобранное слово, соблюдая нормы современного русского литературного языка.</a:t>
            </a:r>
            <a:endParaRPr lang="ru-RU" sz="2000" dirty="0"/>
          </a:p>
        </p:txBody>
      </p:sp>
      <p:sp>
        <p:nvSpPr>
          <p:cNvPr id="3" name="Объект 2"/>
          <p:cNvSpPr>
            <a:spLocks noGrp="1"/>
          </p:cNvSpPr>
          <p:nvPr>
            <p:ph idx="1"/>
          </p:nvPr>
        </p:nvSpPr>
        <p:spPr/>
        <p:txBody>
          <a:bodyPr/>
          <a:lstStyle/>
          <a:p>
            <a:r>
              <a:rPr lang="ru-RU" dirty="0"/>
              <a:t>Компании, причастные к инциденту с разливом нефти в Мексиканском заливе, сделали ряд решений по предотвращению подобных случаев в дальнейшем.  </a:t>
            </a:r>
            <a:endParaRPr lang="ru-RU" dirty="0"/>
          </a:p>
        </p:txBody>
      </p:sp>
    </p:spTree>
    <p:extLst>
      <p:ext uri="{BB962C8B-B14F-4D97-AF65-F5344CB8AC3E}">
        <p14:creationId xmlns:p14="http://schemas.microsoft.com/office/powerpoint/2010/main" val="1952775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В возникновении болезни играют значение многочисленные клеточные и внеклеточные факторы, которые регулируют обмен кальция. </a:t>
            </a:r>
            <a:endParaRPr lang="ru-RU" dirty="0"/>
          </a:p>
        </p:txBody>
      </p:sp>
    </p:spTree>
    <p:extLst>
      <p:ext uri="{BB962C8B-B14F-4D97-AF65-F5344CB8AC3E}">
        <p14:creationId xmlns:p14="http://schemas.microsoft.com/office/powerpoint/2010/main" val="2562608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Выход в свет романа «Обломов» и громадный успех его у читателей дали И.А. Гончарову славу одного из самых выдающихся русских писателей. </a:t>
            </a:r>
            <a:endParaRPr lang="ru-RU" dirty="0"/>
          </a:p>
        </p:txBody>
      </p:sp>
    </p:spTree>
    <p:extLst>
      <p:ext uri="{BB962C8B-B14F-4D97-AF65-F5344CB8AC3E}">
        <p14:creationId xmlns:p14="http://schemas.microsoft.com/office/powerpoint/2010/main" val="1311047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Врут все, но это не имеет роли, потому что никто не слушает. </a:t>
            </a:r>
            <a:endParaRPr lang="ru-RU" dirty="0"/>
          </a:p>
        </p:txBody>
      </p:sp>
    </p:spTree>
    <p:extLst>
      <p:ext uri="{BB962C8B-B14F-4D97-AF65-F5344CB8AC3E}">
        <p14:creationId xmlns:p14="http://schemas.microsoft.com/office/powerpoint/2010/main" val="38156705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Важно понять, кому из героев рассказа больше всего импонирует автор произведения. </a:t>
            </a:r>
            <a:endParaRPr lang="ru-RU" dirty="0"/>
          </a:p>
        </p:txBody>
      </p:sp>
    </p:spTree>
    <p:extLst>
      <p:ext uri="{BB962C8B-B14F-4D97-AF65-F5344CB8AC3E}">
        <p14:creationId xmlns:p14="http://schemas.microsoft.com/office/powerpoint/2010/main" val="4282686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В 1609 г. был заключен договор со Швецией, по которому шведы готовы были дать поддержку России в обмен на ее отказ от претензий на побережье Балтики. </a:t>
            </a:r>
            <a:endParaRPr lang="ru-RU" dirty="0"/>
          </a:p>
        </p:txBody>
      </p:sp>
    </p:spTree>
    <p:extLst>
      <p:ext uri="{BB962C8B-B14F-4D97-AF65-F5344CB8AC3E}">
        <p14:creationId xmlns:p14="http://schemas.microsoft.com/office/powerpoint/2010/main" val="11349709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smtClean="0"/>
              <a:t>Андрей </a:t>
            </a:r>
            <a:r>
              <a:rPr lang="ru-RU" dirty="0"/>
              <a:t>бросил беглый глаз на гостя — тот был аккуратно одет, причёсан</a:t>
            </a:r>
            <a:endParaRPr lang="ru-RU" dirty="0"/>
          </a:p>
        </p:txBody>
      </p:sp>
    </p:spTree>
    <p:extLst>
      <p:ext uri="{BB962C8B-B14F-4D97-AF65-F5344CB8AC3E}">
        <p14:creationId xmlns:p14="http://schemas.microsoft.com/office/powerpoint/2010/main" val="30452467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Чтобы стать чемпионом, надо было одержать первенство с определенным, причем крупным счетом. </a:t>
            </a:r>
            <a:endParaRPr lang="ru-RU" dirty="0"/>
          </a:p>
        </p:txBody>
      </p:sp>
    </p:spTree>
    <p:extLst>
      <p:ext uri="{BB962C8B-B14F-4D97-AF65-F5344CB8AC3E}">
        <p14:creationId xmlns:p14="http://schemas.microsoft.com/office/powerpoint/2010/main" val="27108426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В любом историческом романе присутствует художественны вымысел: реальные лица могут делать поступки, которые не подтверждает ни один исторический документ. </a:t>
            </a:r>
            <a:endParaRPr lang="ru-RU" dirty="0"/>
          </a:p>
        </p:txBody>
      </p:sp>
    </p:spTree>
    <p:extLst>
      <p:ext uri="{BB962C8B-B14F-4D97-AF65-F5344CB8AC3E}">
        <p14:creationId xmlns:p14="http://schemas.microsoft.com/office/powerpoint/2010/main" val="1184904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Формулировка 2 (из демоверсии ЕГЭ):</a:t>
            </a:r>
            <a:endParaRPr lang="ru-RU" dirty="0"/>
          </a:p>
        </p:txBody>
      </p:sp>
      <p:sp>
        <p:nvSpPr>
          <p:cNvPr id="3" name="Объект 2"/>
          <p:cNvSpPr>
            <a:spLocks noGrp="1"/>
          </p:cNvSpPr>
          <p:nvPr>
            <p:ph idx="1"/>
          </p:nvPr>
        </p:nvSpPr>
        <p:spPr/>
        <p:txBody>
          <a:bodyPr/>
          <a:lstStyle/>
          <a:p>
            <a:pPr marL="0" indent="0">
              <a:buNone/>
            </a:pPr>
            <a:r>
              <a:rPr lang="ru-RU" dirty="0"/>
              <a:t>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a:t>
            </a:r>
            <a:r>
              <a:rPr lang="ru-RU" dirty="0" smtClean="0"/>
              <a:t/>
            </a:r>
            <a:br>
              <a:rPr lang="ru-RU" dirty="0" smtClean="0"/>
            </a:br>
            <a:r>
              <a:rPr lang="ru-RU" dirty="0" smtClean="0"/>
              <a:t/>
            </a:r>
            <a:br>
              <a:rPr lang="ru-RU" dirty="0" smtClean="0"/>
            </a:br>
            <a:r>
              <a:rPr lang="ru-RU" i="1" dirty="0"/>
              <a:t>В конце XVII столетия сторонники царевны Софии одержали поражение в битве с войсками молодого преобразователя России Петра Великого.</a:t>
            </a:r>
            <a:r>
              <a:rPr lang="ru-RU" dirty="0" smtClean="0"/>
              <a:t/>
            </a:r>
            <a:br>
              <a:rPr lang="ru-RU" dirty="0" smtClean="0"/>
            </a:br>
            <a:r>
              <a:rPr lang="ru-RU" dirty="0" smtClean="0"/>
              <a:t/>
            </a:r>
            <a:br>
              <a:rPr lang="ru-RU" dirty="0" smtClean="0"/>
            </a:br>
            <a:r>
              <a:rPr lang="ru-RU" b="1" dirty="0"/>
              <a:t>Ответ:</a:t>
            </a:r>
            <a:r>
              <a:rPr lang="ru-RU" dirty="0"/>
              <a:t> потерпели (нарушение лексической сочетаемости: одержать победу/ потерпеть поражение)</a:t>
            </a:r>
          </a:p>
        </p:txBody>
      </p:sp>
    </p:spTree>
    <p:extLst>
      <p:ext uri="{BB962C8B-B14F-4D97-AF65-F5344CB8AC3E}">
        <p14:creationId xmlns:p14="http://schemas.microsoft.com/office/powerpoint/2010/main" val="19379759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Детские страхи – вполне реальные, достаточно сильные переживания, которые могут портить жизнь ребенка, заставляя его постоянно быть в поле внимания родителей. </a:t>
            </a:r>
            <a:endParaRPr lang="ru-RU" dirty="0"/>
          </a:p>
        </p:txBody>
      </p:sp>
    </p:spTree>
    <p:extLst>
      <p:ext uri="{BB962C8B-B14F-4D97-AF65-F5344CB8AC3E}">
        <p14:creationId xmlns:p14="http://schemas.microsoft.com/office/powerpoint/2010/main" val="22295997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Некоторые образы, эпизоды и идейные мотивы последнего романа Ф.М. Достоевского «Братья Карамазовы» берут истоки во всех последующих произведениях, начиная с «Бедных людей» и заканчивая «Дневником писателя» и «Подростком». </a:t>
            </a:r>
            <a:endParaRPr lang="ru-RU" dirty="0"/>
          </a:p>
        </p:txBody>
      </p:sp>
    </p:spTree>
    <p:extLst>
      <p:ext uri="{BB962C8B-B14F-4D97-AF65-F5344CB8AC3E}">
        <p14:creationId xmlns:p14="http://schemas.microsoft.com/office/powerpoint/2010/main" val="11932831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Летом обычно идет дождь, состоящий из крупных капель, потому что в это время земная поверхность интенсивно нагревается и насыщенный влагой воздух стремительно ползет вверх. </a:t>
            </a:r>
            <a:endParaRPr lang="ru-RU" dirty="0"/>
          </a:p>
        </p:txBody>
      </p:sp>
    </p:spTree>
    <p:extLst>
      <p:ext uri="{BB962C8B-B14F-4D97-AF65-F5344CB8AC3E}">
        <p14:creationId xmlns:p14="http://schemas.microsoft.com/office/powerpoint/2010/main" val="17591717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Юрисконсульту фирмы поручили в течение двух недель выразить свой ответ на предложения о сотрудничестве, поступившие от концерна «Астра». </a:t>
            </a:r>
            <a:endParaRPr lang="ru-RU" dirty="0"/>
          </a:p>
        </p:txBody>
      </p:sp>
    </p:spTree>
    <p:extLst>
      <p:ext uri="{BB962C8B-B14F-4D97-AF65-F5344CB8AC3E}">
        <p14:creationId xmlns:p14="http://schemas.microsoft.com/office/powerpoint/2010/main" val="34002366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Если назначить слишком дешевые цены, то организация не сможет покрыть свои издержки и не сумеет выжить. </a:t>
            </a:r>
            <a:endParaRPr lang="ru-RU" dirty="0"/>
          </a:p>
        </p:txBody>
      </p:sp>
    </p:spTree>
    <p:extLst>
      <p:ext uri="{BB962C8B-B14F-4D97-AF65-F5344CB8AC3E}">
        <p14:creationId xmlns:p14="http://schemas.microsoft.com/office/powerpoint/2010/main" val="25447591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«Туземцы, — рассказывает Форстер, — сообщили нам, что они собирают растущую на камнях ядовитую траву, смешивают ее с какими-то ракушками и бросают в море, как только увидят стаю рыбы». </a:t>
            </a:r>
            <a:endParaRPr lang="ru-RU" dirty="0"/>
          </a:p>
        </p:txBody>
      </p:sp>
    </p:spTree>
    <p:extLst>
      <p:ext uri="{BB962C8B-B14F-4D97-AF65-F5344CB8AC3E}">
        <p14:creationId xmlns:p14="http://schemas.microsoft.com/office/powerpoint/2010/main" val="34184562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Изучая архивные материалы, писатель подчас узнает и оценивает такие факты, которым, может быть, даже значения не уделял тот человек, о котором написана книга. </a:t>
            </a:r>
            <a:endParaRPr lang="ru-RU" dirty="0"/>
          </a:p>
        </p:txBody>
      </p:sp>
    </p:spTree>
    <p:extLst>
      <p:ext uri="{BB962C8B-B14F-4D97-AF65-F5344CB8AC3E}">
        <p14:creationId xmlns:p14="http://schemas.microsoft.com/office/powerpoint/2010/main" val="5032897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Улучшение технологии позволяет национальному хозяйству повысить выпуск продукции при том же уровне затрат за счет увеличения производительности факторов производства. </a:t>
            </a:r>
            <a:endParaRPr lang="ru-RU" dirty="0"/>
          </a:p>
        </p:txBody>
      </p:sp>
    </p:spTree>
    <p:extLst>
      <p:ext uri="{BB962C8B-B14F-4D97-AF65-F5344CB8AC3E}">
        <p14:creationId xmlns:p14="http://schemas.microsoft.com/office/powerpoint/2010/main" val="6114480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Многолетней верной службой </a:t>
            </a:r>
            <a:r>
              <a:rPr lang="ru-RU" dirty="0" err="1"/>
              <a:t>Бахтеев</a:t>
            </a:r>
            <a:r>
              <a:rPr lang="ru-RU" dirty="0"/>
              <a:t> хотел загладить свою ответственность за опрометчивый поступок, совершённый в юности. </a:t>
            </a:r>
            <a:endParaRPr lang="ru-RU" dirty="0"/>
          </a:p>
        </p:txBody>
      </p:sp>
    </p:spTree>
    <p:extLst>
      <p:ext uri="{BB962C8B-B14F-4D97-AF65-F5344CB8AC3E}">
        <p14:creationId xmlns:p14="http://schemas.microsoft.com/office/powerpoint/2010/main" val="18471126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a:t>Правильная устная и письменная речь поможет приобрести уважение окружающих. </a:t>
            </a:r>
            <a:endParaRPr lang="ru-RU"/>
          </a:p>
        </p:txBody>
      </p:sp>
    </p:spTree>
    <p:extLst>
      <p:ext uri="{BB962C8B-B14F-4D97-AF65-F5344CB8AC3E}">
        <p14:creationId xmlns:p14="http://schemas.microsoft.com/office/powerpoint/2010/main" val="1554098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 Алгоритм выполнения задания 6</a:t>
            </a:r>
            <a:br>
              <a:rPr lang="ru-RU" b="1" dirty="0"/>
            </a:br>
            <a:endParaRPr lang="ru-RU" dirty="0"/>
          </a:p>
        </p:txBody>
      </p:sp>
      <p:sp>
        <p:nvSpPr>
          <p:cNvPr id="3" name="Объект 2"/>
          <p:cNvSpPr>
            <a:spLocks noGrp="1"/>
          </p:cNvSpPr>
          <p:nvPr>
            <p:ph idx="1"/>
          </p:nvPr>
        </p:nvSpPr>
        <p:spPr/>
        <p:txBody>
          <a:bodyPr/>
          <a:lstStyle/>
          <a:p>
            <a:r>
              <a:rPr lang="ru-RU" b="1" dirty="0"/>
              <a:t>1.</a:t>
            </a:r>
            <a:r>
              <a:rPr lang="ru-RU" dirty="0"/>
              <a:t> Прочитайте предложение, определите значение каждого слова;</a:t>
            </a:r>
            <a:r>
              <a:rPr lang="ru-RU" dirty="0" smtClean="0"/>
              <a:t/>
            </a:r>
            <a:br>
              <a:rPr lang="ru-RU" dirty="0" smtClean="0"/>
            </a:br>
            <a:r>
              <a:rPr lang="ru-RU" b="1" dirty="0"/>
              <a:t>2.</a:t>
            </a:r>
            <a:r>
              <a:rPr lang="ru-RU" dirty="0"/>
              <a:t> Найди смысловое (семантическое) противоречие (сигнал ошибки).</a:t>
            </a:r>
            <a:r>
              <a:rPr lang="ru-RU" dirty="0" smtClean="0"/>
              <a:t/>
            </a:r>
            <a:br>
              <a:rPr lang="ru-RU" dirty="0" smtClean="0"/>
            </a:br>
            <a:r>
              <a:rPr lang="ru-RU" b="1" dirty="0"/>
              <a:t>3.</a:t>
            </a:r>
            <a:r>
              <a:rPr lang="ru-RU" dirty="0"/>
              <a:t> Распознай ошибку, укажи ее вид (не смешивать со средствами выразительности).</a:t>
            </a:r>
            <a:r>
              <a:rPr lang="ru-RU" dirty="0" smtClean="0"/>
              <a:t/>
            </a:r>
            <a:br>
              <a:rPr lang="ru-RU" dirty="0" smtClean="0"/>
            </a:br>
            <a:r>
              <a:rPr lang="ru-RU" b="1" dirty="0"/>
              <a:t>4.</a:t>
            </a:r>
            <a:r>
              <a:rPr lang="ru-RU" dirty="0"/>
              <a:t> Если это ошибка, исправь ее.</a:t>
            </a:r>
          </a:p>
        </p:txBody>
      </p:sp>
    </p:spTree>
    <p:extLst>
      <p:ext uri="{BB962C8B-B14F-4D97-AF65-F5344CB8AC3E}">
        <p14:creationId xmlns:p14="http://schemas.microsoft.com/office/powerpoint/2010/main" val="13312201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В сюжете произведений А.П. Чехова первую скрипку исполняли изменения душевного состояния героя, динамика его противостояния обстоятельствам, бытовой рутине. </a:t>
            </a:r>
            <a:endParaRPr lang="ru-RU" dirty="0"/>
          </a:p>
        </p:txBody>
      </p:sp>
    </p:spTree>
    <p:extLst>
      <p:ext uri="{BB962C8B-B14F-4D97-AF65-F5344CB8AC3E}">
        <p14:creationId xmlns:p14="http://schemas.microsoft.com/office/powerpoint/2010/main" val="31919510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solidFill>
                  <a:srgbClr val="EBEBEB"/>
                </a:solidFill>
              </a:rPr>
              <a:t>Отредактируйте предложение: исправьте лексическую ошибку, </a:t>
            </a:r>
            <a:r>
              <a:rPr lang="ru-RU" sz="2000" b="1" dirty="0">
                <a:solidFill>
                  <a:srgbClr val="EBEBEB"/>
                </a:solidFill>
              </a:rPr>
              <a:t>ЗАМЕНИВ</a:t>
            </a:r>
            <a:r>
              <a:rPr lang="ru-RU" sz="2000" dirty="0">
                <a:solidFill>
                  <a:srgbClr val="EBEBEB"/>
                </a:solidFill>
              </a:rPr>
              <a:t> неверно употребленное слово. Запишите подобранное слово, соблюдая нормы современного русского литературного языка.</a:t>
            </a:r>
            <a:endParaRPr lang="ru-RU" dirty="0"/>
          </a:p>
        </p:txBody>
      </p:sp>
      <p:sp>
        <p:nvSpPr>
          <p:cNvPr id="3" name="Объект 2"/>
          <p:cNvSpPr>
            <a:spLocks noGrp="1"/>
          </p:cNvSpPr>
          <p:nvPr>
            <p:ph idx="1"/>
          </p:nvPr>
        </p:nvSpPr>
        <p:spPr/>
        <p:txBody>
          <a:bodyPr/>
          <a:lstStyle/>
          <a:p>
            <a:r>
              <a:rPr lang="ru-RU" dirty="0"/>
              <a:t>Для того, чтобы оказать заботу, не так уж много нужно: слово ободрения, когда у кого- то неприятности, немного нежности, когда другой выглядит печальным, вовремя прийти на помощь тому, кто устал.  </a:t>
            </a:r>
            <a:endParaRPr lang="ru-RU" dirty="0"/>
          </a:p>
        </p:txBody>
      </p:sp>
    </p:spTree>
    <p:extLst>
      <p:ext uri="{BB962C8B-B14F-4D97-AF65-F5344CB8AC3E}">
        <p14:creationId xmlns:p14="http://schemas.microsoft.com/office/powerpoint/2010/main" val="2265141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Лексические нормы</a:t>
            </a:r>
            <a:endParaRPr lang="ru-RU" dirty="0"/>
          </a:p>
        </p:txBody>
      </p:sp>
      <p:sp>
        <p:nvSpPr>
          <p:cNvPr id="3" name="Объект 2"/>
          <p:cNvSpPr>
            <a:spLocks noGrp="1"/>
          </p:cNvSpPr>
          <p:nvPr>
            <p:ph idx="1"/>
          </p:nvPr>
        </p:nvSpPr>
        <p:spPr/>
        <p:txBody>
          <a:bodyPr/>
          <a:lstStyle/>
          <a:p>
            <a:r>
              <a:rPr lang="ru-RU" b="1" dirty="0"/>
              <a:t>Лексические нормы</a:t>
            </a:r>
            <a:r>
              <a:rPr lang="ru-RU" dirty="0"/>
              <a:t> (или нормы словоупотребления) – это нормы, определяющие правильность выбора слова из ряда единиц, близких ему по значению или по форме, а также употребление его в тех значениях, которые оно имеет в литературном языке. </a:t>
            </a:r>
            <a:endParaRPr lang="ru-RU" dirty="0"/>
          </a:p>
        </p:txBody>
      </p:sp>
    </p:spTree>
    <p:extLst>
      <p:ext uri="{BB962C8B-B14F-4D97-AF65-F5344CB8AC3E}">
        <p14:creationId xmlns:p14="http://schemas.microsoft.com/office/powerpoint/2010/main" val="3747957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a:t>Плеоназмы</a:t>
            </a:r>
            <a:r>
              <a:rPr lang="ru-RU" sz="2400" dirty="0"/>
              <a:t> - словосочетания, в которых значение одного компонента целиком входит в значение другого.</a:t>
            </a:r>
            <a:endParaRPr lang="ru-RU" sz="2400" dirty="0"/>
          </a:p>
        </p:txBody>
      </p:sp>
      <p:sp>
        <p:nvSpPr>
          <p:cNvPr id="3" name="Объект 2"/>
          <p:cNvSpPr>
            <a:spLocks noGrp="1"/>
          </p:cNvSpPr>
          <p:nvPr>
            <p:ph idx="1"/>
          </p:nvPr>
        </p:nvSpPr>
        <p:spPr/>
        <p:txBody>
          <a:bodyPr/>
          <a:lstStyle/>
          <a:p>
            <a:r>
              <a:rPr lang="ru-RU" b="1" dirty="0"/>
              <a:t>Примеры плеоназмов:</a:t>
            </a:r>
            <a:r>
              <a:rPr lang="ru-RU" dirty="0"/>
              <a:t> май месяц, период времени, коллеги по работе, хронометраж времени, прейскурант цен, библиотека книг, биография жизни, основной костяк, главная суть, памятные сувениры, народный фольклор, выгодные преимущества, своя автобиография,  первый дебют, большой мегаполис, огромная масса, горячий кипяток, мемориальный памятник, необычный феномен, главный лейтмотив, внутренний интерьер, местные аборигены, глубокая бездна, наружная внешность, впервые познакомиться, очень прекрасный/огромный, успели вовремя, продолжай дальше, смело рисковал, заранее планировали, промахнулся мимо, сразу вдруг, дефекты и недочеты, коррективы и поправки. и др.</a:t>
            </a:r>
            <a:endParaRPr lang="ru-RU" dirty="0"/>
          </a:p>
        </p:txBody>
      </p:sp>
    </p:spTree>
    <p:extLst>
      <p:ext uri="{BB962C8B-B14F-4D97-AF65-F5344CB8AC3E}">
        <p14:creationId xmlns:p14="http://schemas.microsoft.com/office/powerpoint/2010/main" val="2916555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a:t>Тавтология</a:t>
            </a:r>
            <a:r>
              <a:rPr lang="ru-RU" sz="2400" dirty="0"/>
              <a:t> (разновидность плеоназмов) - неоправданное употребление однокоренных слов.</a:t>
            </a:r>
            <a:endParaRPr lang="ru-RU" sz="2400" dirty="0"/>
          </a:p>
        </p:txBody>
      </p:sp>
      <p:sp>
        <p:nvSpPr>
          <p:cNvPr id="3" name="Объект 2"/>
          <p:cNvSpPr>
            <a:spLocks noGrp="1"/>
          </p:cNvSpPr>
          <p:nvPr>
            <p:ph idx="1"/>
          </p:nvPr>
        </p:nvSpPr>
        <p:spPr/>
        <p:txBody>
          <a:bodyPr/>
          <a:lstStyle/>
          <a:p>
            <a:r>
              <a:rPr lang="ru-RU" b="1" dirty="0"/>
              <a:t>Примеры тавтологии:</a:t>
            </a:r>
            <a:r>
              <a:rPr lang="ru-RU" dirty="0"/>
              <a:t> Заданное задание мы выполнили; гостеприимно приняли; соединить воедино; организовать организацию; желаю долгого творческого долголетия; бездонная бездна; кружок вновь возобновил работу; учащиеся выполнили заданное домашнее задание; характерные для Чацкого черты характера; К недостаткам книги можно отнести недостаточное количество иллюстраций;</a:t>
            </a:r>
            <a:endParaRPr lang="ru-RU" dirty="0"/>
          </a:p>
        </p:txBody>
      </p:sp>
    </p:spTree>
    <p:extLst>
      <p:ext uri="{BB962C8B-B14F-4D97-AF65-F5344CB8AC3E}">
        <p14:creationId xmlns:p14="http://schemas.microsoft.com/office/powerpoint/2010/main" val="2829231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b="1" dirty="0">
                <a:solidFill>
                  <a:schemeClr val="tx1"/>
                </a:solidFill>
                <a:latin typeface="Montserrat"/>
              </a:rPr>
              <a:t>Лексическая сочетаемость слов</a:t>
            </a:r>
            <a:r>
              <a:rPr lang="ru-RU" sz="2000" dirty="0">
                <a:solidFill>
                  <a:schemeClr val="tx1"/>
                </a:solidFill>
                <a:latin typeface="Montserrat"/>
              </a:rPr>
              <a:t> – это способность слов соединяться друг с другом. Если не учитывать значение слов, может возникнуть лексическая </a:t>
            </a:r>
            <a:r>
              <a:rPr lang="ru-RU" sz="2000" dirty="0" err="1">
                <a:solidFill>
                  <a:schemeClr val="tx1"/>
                </a:solidFill>
                <a:latin typeface="Montserrat"/>
              </a:rPr>
              <a:t>несочетаемость</a:t>
            </a:r>
            <a:r>
              <a:rPr lang="ru-RU" sz="2000" dirty="0">
                <a:solidFill>
                  <a:schemeClr val="tx1"/>
                </a:solidFill>
                <a:latin typeface="Montserrat"/>
              </a:rPr>
              <a:t>. Например, слова могут не сочетаться из-за их лексической несовместимости.</a:t>
            </a:r>
            <a:endParaRPr lang="ru-RU" sz="2000" dirty="0">
              <a:solidFill>
                <a:schemeClr val="tx1"/>
              </a:solidFill>
            </a:endParaRPr>
          </a:p>
        </p:txBody>
      </p:sp>
      <p:sp>
        <p:nvSpPr>
          <p:cNvPr id="3" name="Объект 2"/>
          <p:cNvSpPr>
            <a:spLocks noGrp="1"/>
          </p:cNvSpPr>
          <p:nvPr>
            <p:ph idx="1"/>
          </p:nvPr>
        </p:nvSpPr>
        <p:spPr/>
        <p:txBody>
          <a:bodyPr/>
          <a:lstStyle/>
          <a:p>
            <a:r>
              <a:rPr lang="ru-RU" b="1" dirty="0"/>
              <a:t>Примеры нарушения лексической сочетаемости:</a:t>
            </a:r>
            <a:r>
              <a:rPr lang="ru-RU" dirty="0"/>
              <a:t> сделать решение (принять решение); играть значение (иметь значение, играть роль); роман дал автору славу (принес славу); дать поддержку (оказать поддержку), одержать первенство (одержать победу или завоевать первенство); делать поступки (совершать поступки); в поле внимания (в поле зрения или в центре внимания); табун рыб (табун лошадей или косяк рыб); приобрести уважение окружающих (заслужить уважение); ученый сделал гипотезу (выдвинул) и т.д.</a:t>
            </a:r>
            <a:endParaRPr lang="ru-RU" dirty="0"/>
          </a:p>
        </p:txBody>
      </p:sp>
    </p:spTree>
    <p:extLst>
      <p:ext uri="{BB962C8B-B14F-4D97-AF65-F5344CB8AC3E}">
        <p14:creationId xmlns:p14="http://schemas.microsoft.com/office/powerpoint/2010/main" val="2082949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docProps/app.xml><?xml version="1.0" encoding="utf-8"?>
<Properties xmlns="http://schemas.openxmlformats.org/officeDocument/2006/extended-properties" xmlns:vt="http://schemas.openxmlformats.org/officeDocument/2006/docPropsVTypes">
  <Template>Ion</Template>
  <TotalTime>25</TotalTime>
  <Words>1212</Words>
  <Application>Microsoft Office PowerPoint</Application>
  <PresentationFormat>Широкоэкранный</PresentationFormat>
  <Paragraphs>112</Paragraphs>
  <Slides>51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51</vt:i4>
      </vt:variant>
    </vt:vector>
  </HeadingPairs>
  <TitlesOfParts>
    <vt:vector size="56" baseType="lpstr">
      <vt:lpstr>Arial</vt:lpstr>
      <vt:lpstr>Century Gothic</vt:lpstr>
      <vt:lpstr>Montserrat</vt:lpstr>
      <vt:lpstr>Wingdings 3</vt:lpstr>
      <vt:lpstr>Ион</vt:lpstr>
      <vt:lpstr>Задание 6</vt:lpstr>
      <vt:lpstr>Для успешного выполнения задания необходимо:</vt:lpstr>
      <vt:lpstr>Формулировка 1 (из демоверсии ЕГЭ):</vt:lpstr>
      <vt:lpstr>Формулировка 2 (из демоверсии ЕГЭ):</vt:lpstr>
      <vt:lpstr> Алгоритм выполнения задания 6 </vt:lpstr>
      <vt:lpstr>Лексические нормы</vt:lpstr>
      <vt:lpstr>Плеоназмы - словосочетания, в которых значение одного компонента целиком входит в значение другого.</vt:lpstr>
      <vt:lpstr>Тавтология (разновидность плеоназмов) - неоправданное употребление однокоренных слов.</vt:lpstr>
      <vt:lpstr>Лексическая сочетаемость слов – это способность слов соединяться друг с другом. Если не учитывать значение слов, может возникнуть лексическая несочетаемость. Например, слова могут не сочетаться из-за их лексической несовместимости.</vt:lpstr>
      <vt:lpstr>Фразеологизм – лексически неделимое, устойчивое словосочетание (манна небесная, зарубить на носу).</vt:lpstr>
      <vt:lpstr>Устаревшие слова в зависимости от причин устаревания делятся на две группы:</vt:lpstr>
      <vt:lpstr>Презентация PowerPoint</vt:lpstr>
      <vt:lpstr>Примеры ошибок:</vt:lpstr>
      <vt:lpstr>Алогизм - тип логической (речевой) ошибки, состоящей из нарушений логических связей в тексте, сочетание противоречащих друг другу понятий.</vt:lpstr>
      <vt:lpstr>Паронимы</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исключив лишнее слово.</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lpstr>Отредактируйте предложение: исправьте лексическую ошибку, ЗАМЕНИВ неверно употребленное слово. Запишите подобранное слово, соблюдая нормы современного русского литературного языка.</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Задание 6</dc:title>
  <dc:creator>Пользователь Windows</dc:creator>
  <cp:lastModifiedBy>Пользователь Windows</cp:lastModifiedBy>
  <cp:revision>3</cp:revision>
  <dcterms:created xsi:type="dcterms:W3CDTF">2022-09-27T06:06:18Z</dcterms:created>
  <dcterms:modified xsi:type="dcterms:W3CDTF">2022-09-27T06:32:08Z</dcterms:modified>
</cp:coreProperties>
</file>