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3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>
        <p:scale>
          <a:sx n="90" d="100"/>
          <a:sy n="90" d="100"/>
        </p:scale>
        <p:origin x="-126" y="-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20995"/>
            <a:ext cx="9491330" cy="298896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altLang="en-US" sz="8000" dirty="0"/>
              <a:t>Основы финансовой грамотности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523228" cy="267117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altLang="en-US" dirty="0"/>
          </a:p>
          <a:p>
            <a:r>
              <a:rPr lang="ru-RU" altLang="en-US" sz="6000" dirty="0"/>
              <a:t>Опыт </a:t>
            </a:r>
            <a:r>
              <a:rPr lang="ru-RU" altLang="en-US" sz="6000" dirty="0" smtClean="0"/>
              <a:t>учителя</a:t>
            </a:r>
          </a:p>
          <a:p>
            <a:r>
              <a:rPr lang="ru-RU" altLang="en-US" sz="1200" dirty="0" smtClean="0"/>
              <a:t>Учитель истории и обществознания Рябова Э.Р. ,  МОУ «СОШ № 50» г. Магнитогорск</a:t>
            </a:r>
            <a:endParaRPr lang="ru-RU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altLang="en-US" dirty="0" smtClean="0"/>
              <a:t>Необходимость формирования финансовой грамотности обучающихся:</a:t>
            </a:r>
            <a:endParaRPr lang="ru-RU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3806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altLang="en-US" dirty="0" smtClean="0"/>
              <a:t>Отсутствие у обучающихся знаний и опыта в сфере управления личными финансами при необходимости включения в </a:t>
            </a:r>
            <a:r>
              <a:rPr lang="ru-RU" altLang="en-US" dirty="0" err="1" smtClean="0"/>
              <a:t>товаро</a:t>
            </a:r>
            <a:r>
              <a:rPr lang="ru-RU" altLang="en-US" dirty="0" smtClean="0"/>
              <a:t>-денежные отношения</a:t>
            </a:r>
            <a:endParaRPr lang="ru-RU" altLang="en-US" dirty="0"/>
          </a:p>
          <a:p>
            <a:r>
              <a:rPr lang="ru-RU" altLang="en-US" dirty="0" smtClean="0"/>
              <a:t>Особенности молодежной культуры, пропагандирующей высокую потребительскую активность, а не сбережение и инвестирование</a:t>
            </a:r>
            <a:endParaRPr lang="ru-RU" altLang="en-US" dirty="0"/>
          </a:p>
          <a:p>
            <a:r>
              <a:rPr lang="ru-RU" altLang="en-US" dirty="0" smtClean="0"/>
              <a:t>Доверие к финансовой информации рекламного характера, обусловленное юным возрастом</a:t>
            </a:r>
            <a:endParaRPr lang="ru-RU" altLang="en-US" dirty="0"/>
          </a:p>
          <a:p>
            <a:r>
              <a:rPr lang="ru-RU" altLang="en-US" dirty="0" smtClean="0"/>
              <a:t>Желание заработать больше и быстрее</a:t>
            </a:r>
            <a:endParaRPr lang="ru-RU" altLang="en-US" dirty="0"/>
          </a:p>
          <a:p>
            <a:endParaRPr lang="ru-RU" altLang="en-US" dirty="0"/>
          </a:p>
          <a:p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254842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altLang="en-US"/>
              <a:t>Формы и содержание занятий в 5 классе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7075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 lnSpcReduction="10000"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ru-RU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Доверительная беседа (вводный и последующие уроки)</a:t>
            </a:r>
          </a:p>
          <a:p>
            <a:pPr algn="ctr"/>
            <a:r>
              <a:rPr lang="ru-RU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Ролевая игра («Бартер», «Глава семьи», «Кредиторы», «Мошенники»)</a:t>
            </a:r>
          </a:p>
          <a:p>
            <a:pPr algn="ctr"/>
            <a:r>
              <a:rPr lang="ru-RU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Викторина (Загадки, Блиц-опрос, слова по алфавиту)</a:t>
            </a:r>
          </a:p>
          <a:p>
            <a:pPr algn="ctr"/>
            <a:r>
              <a:rPr lang="ru-RU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Игра-путешествие («Древнейшие деньги», «История копейки и рубля», </a:t>
            </a:r>
          </a:p>
          <a:p>
            <a:pPr marL="0" indent="0" algn="ctr">
              <a:buNone/>
            </a:pPr>
            <a:r>
              <a:rPr lang="ru-RU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</a:t>
            </a:r>
            <a:r>
              <a:rPr lang="ru-RU" altLang="en-US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Валюты разных </a:t>
            </a:r>
            <a:r>
              <a:rPr lang="ru-RU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стран»)</a:t>
            </a:r>
          </a:p>
          <a:p>
            <a:pPr algn="ctr"/>
            <a:r>
              <a:rPr lang="ru-RU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Мозговой штурм </a:t>
            </a:r>
            <a:r>
              <a:rPr lang="ru-RU" altLang="en-US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(«Как </a:t>
            </a:r>
            <a:r>
              <a:rPr lang="ru-RU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сделать бюджет </a:t>
            </a:r>
            <a:r>
              <a:rPr lang="ru-RU" altLang="en-US" dirty="0" err="1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профицитным</a:t>
            </a:r>
            <a:r>
              <a:rPr lang="ru-RU" altLang="en-US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», «Кем </a:t>
            </a:r>
            <a:r>
              <a:rPr lang="ru-RU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быть чтобы </a:t>
            </a:r>
            <a:r>
              <a:rPr lang="ru-RU" altLang="en-US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получать», «Выгодные стипендии»)</a:t>
            </a:r>
            <a:endParaRPr lang="ru-RU" altLang="en-US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Деловая игра («Съезд банкиров», «Совещание у министра финансов»)</a:t>
            </a:r>
          </a:p>
          <a:p>
            <a:pPr algn="ctr"/>
            <a:r>
              <a:rPr lang="ru-RU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Экскурсия (к завхозу, в библиотеку, в банк)</a:t>
            </a:r>
          </a:p>
          <a:p>
            <a:pPr algn="ctr"/>
            <a:r>
              <a:rPr lang="ru-RU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Финансовый </a:t>
            </a:r>
            <a:r>
              <a:rPr lang="ru-RU" altLang="en-US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квест</a:t>
            </a:r>
            <a:r>
              <a:rPr lang="ru-RU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или игра-</a:t>
            </a:r>
            <a:r>
              <a:rPr lang="ru-RU" altLang="en-US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ходилка</a:t>
            </a:r>
            <a:endParaRPr lang="ru-RU" altLang="en-US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Коллективный проект </a:t>
            </a:r>
          </a:p>
          <a:p>
            <a:pPr algn="ctr"/>
            <a:endParaRPr lang="ru-RU" altLang="en-US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0975"/>
            <a:ext cx="10515600" cy="1703705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altLang="en-US"/>
              <a:t>Первый урок по предмету «Основы финансовой грамотности» как мотиватор учащихся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24710"/>
            <a:ext cx="10515600" cy="451675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altLang="en-US" dirty="0"/>
              <a:t>Доверительная беседа «учитель-ученики» на первом занятии</a:t>
            </a:r>
          </a:p>
          <a:p>
            <a:r>
              <a:rPr lang="ru-RU" altLang="en-US" dirty="0" smtClean="0"/>
              <a:t>Учитель-друг: непринужденная </a:t>
            </a:r>
            <a:r>
              <a:rPr lang="ru-RU" altLang="en-US" dirty="0"/>
              <a:t>обстановка и </a:t>
            </a:r>
            <a:r>
              <a:rPr lang="ru-RU" altLang="en-US" dirty="0" smtClean="0"/>
              <a:t>открытые эмоции</a:t>
            </a:r>
            <a:endParaRPr lang="ru-RU" altLang="en-US" dirty="0"/>
          </a:p>
          <a:p>
            <a:r>
              <a:rPr lang="ru-RU" altLang="en-US" dirty="0"/>
              <a:t>Обсуждение «неудобных вопросов» и выяснение детских финансовых проблем</a:t>
            </a:r>
          </a:p>
          <a:p>
            <a:r>
              <a:rPr lang="ru-RU" altLang="en-US" dirty="0"/>
              <a:t>Открытие «секретов» программы </a:t>
            </a:r>
            <a:r>
              <a:rPr lang="ru-RU" altLang="en-US" dirty="0" smtClean="0"/>
              <a:t>обучения как </a:t>
            </a:r>
            <a:r>
              <a:rPr lang="ru-RU" altLang="en-US" dirty="0"/>
              <a:t>мотивация</a:t>
            </a:r>
          </a:p>
          <a:p>
            <a:r>
              <a:rPr lang="ru-RU" altLang="en-US" dirty="0"/>
              <a:t>Переход </a:t>
            </a:r>
            <a:r>
              <a:rPr lang="ru-RU" altLang="en-US" dirty="0" smtClean="0"/>
              <a:t>на занятии к </a:t>
            </a:r>
            <a:r>
              <a:rPr lang="ru-RU" altLang="en-US" dirty="0"/>
              <a:t>«партнерским» отношениям из мира финансов</a:t>
            </a:r>
          </a:p>
          <a:p>
            <a:r>
              <a:rPr lang="ru-RU" altLang="en-US" dirty="0"/>
              <a:t>«Плавное погружение» в темы финансовых отношений</a:t>
            </a:r>
          </a:p>
          <a:p>
            <a:r>
              <a:rPr lang="ru-RU" altLang="en-US" dirty="0"/>
              <a:t>Работа с терминами - важный компонент каждого занятия</a:t>
            </a:r>
          </a:p>
          <a:p>
            <a:r>
              <a:rPr lang="ru-RU" altLang="en-US" dirty="0"/>
              <a:t>Примеры из </a:t>
            </a:r>
            <a:r>
              <a:rPr lang="ru-RU" altLang="en-US" dirty="0" smtClean="0"/>
              <a:t>жизни как </a:t>
            </a:r>
            <a:r>
              <a:rPr lang="ru-RU" altLang="en-US" dirty="0" err="1" smtClean="0"/>
              <a:t>мотиваторы</a:t>
            </a:r>
            <a:r>
              <a:rPr lang="ru-RU" altLang="en-US" dirty="0" smtClean="0"/>
              <a:t> к познанию</a:t>
            </a:r>
            <a:endParaRPr lang="ru-RU" altLang="en-US" dirty="0"/>
          </a:p>
          <a:p>
            <a:endParaRPr lang="ru-RU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4105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altLang="en-US"/>
              <a:t>Деловая игра «Съезд банкиров»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1005"/>
            <a:ext cx="10515600" cy="485267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altLang="en-US" sz="2400" dirty="0" err="1" smtClean="0"/>
              <a:t>Дресс</a:t>
            </a:r>
            <a:r>
              <a:rPr lang="ru-RU" altLang="en-US" sz="2400" dirty="0" smtClean="0"/>
              <a:t>-код для учеников, </a:t>
            </a:r>
            <a:r>
              <a:rPr lang="ru-RU" altLang="en-US" sz="2400" dirty="0"/>
              <a:t>деловое общение, </a:t>
            </a:r>
            <a:r>
              <a:rPr lang="ru-RU" altLang="en-US" sz="2400" dirty="0" smtClean="0"/>
              <a:t>формальности </a:t>
            </a:r>
            <a:endParaRPr lang="ru-RU" altLang="en-US" sz="2400" dirty="0"/>
          </a:p>
          <a:p>
            <a:r>
              <a:rPr lang="ru-RU" altLang="en-US" sz="2400" dirty="0"/>
              <a:t>Выбираем город и названия банков </a:t>
            </a:r>
            <a:r>
              <a:rPr lang="ru-RU" altLang="en-US" sz="2400" dirty="0" smtClean="0"/>
              <a:t>(готовим таблички</a:t>
            </a:r>
            <a:r>
              <a:rPr lang="ru-RU" altLang="en-US" sz="2400" dirty="0"/>
              <a:t>)</a:t>
            </a:r>
          </a:p>
          <a:p>
            <a:r>
              <a:rPr lang="ru-RU" altLang="en-US" sz="2400" dirty="0"/>
              <a:t>Подготовка докладов банкиров (из </a:t>
            </a:r>
            <a:r>
              <a:rPr lang="ru-RU" altLang="en-US" sz="2400" dirty="0" smtClean="0"/>
              <a:t>д/з, по желанию)</a:t>
            </a:r>
            <a:endParaRPr lang="ru-RU" altLang="en-US" sz="2400" dirty="0"/>
          </a:p>
          <a:p>
            <a:r>
              <a:rPr lang="ru-RU" altLang="en-US" sz="2400" dirty="0"/>
              <a:t>Работа конференции: </a:t>
            </a:r>
          </a:p>
          <a:p>
            <a:pPr>
              <a:buFont typeface="Wingdings" panose="05000000000000000000" charset="0"/>
              <a:buChar char="q"/>
            </a:pPr>
            <a:r>
              <a:rPr lang="ru-RU" altLang="en-US" sz="2400" dirty="0"/>
              <a:t>кто такой «банкир»,</a:t>
            </a:r>
          </a:p>
          <a:p>
            <a:pPr>
              <a:buFont typeface="Wingdings" panose="05000000000000000000" charset="0"/>
              <a:buChar char="q"/>
            </a:pPr>
            <a:r>
              <a:rPr lang="ru-RU" altLang="en-US" sz="2400" dirty="0"/>
              <a:t>для чего нужны банки, </a:t>
            </a:r>
          </a:p>
          <a:p>
            <a:pPr>
              <a:buFont typeface="Wingdings" panose="05000000000000000000" charset="0"/>
              <a:buChar char="q"/>
            </a:pPr>
            <a:r>
              <a:rPr lang="ru-RU" altLang="en-US" sz="2400" dirty="0"/>
              <a:t>обсуждение проблем «банкиров», </a:t>
            </a:r>
          </a:p>
          <a:p>
            <a:pPr>
              <a:buFont typeface="Wingdings" panose="05000000000000000000" charset="0"/>
              <a:buChar char="q"/>
            </a:pPr>
            <a:r>
              <a:rPr lang="ru-RU" altLang="en-US" sz="2400" dirty="0"/>
              <a:t>какого сотрудника принять на работу в банк, образование, компетенции</a:t>
            </a:r>
          </a:p>
          <a:p>
            <a:r>
              <a:rPr lang="ru-RU" altLang="en-US" sz="2400" dirty="0"/>
              <a:t>«Свободный микрофон» для «банкиров</a:t>
            </a:r>
            <a:r>
              <a:rPr lang="ru-RU" altLang="en-US" sz="2400" dirty="0" smtClean="0"/>
              <a:t>» (высказываем свои мысли, проблемы)</a:t>
            </a:r>
            <a:endParaRPr lang="ru-RU" altLang="en-US" sz="2400" dirty="0"/>
          </a:p>
          <a:p>
            <a:r>
              <a:rPr lang="ru-RU" altLang="en-US" sz="2400" dirty="0"/>
              <a:t>Рефлексия (Банк-организатор следующего съезда и актуальные темы </a:t>
            </a:r>
            <a:r>
              <a:rPr lang="ru-RU" altLang="en-US" sz="2400" dirty="0" smtClean="0"/>
              <a:t>для</a:t>
            </a:r>
            <a:endParaRPr lang="ru-RU" altLang="en-US" sz="2400" dirty="0"/>
          </a:p>
          <a:p>
            <a:pPr marL="0" indent="0">
              <a:buNone/>
            </a:pPr>
            <a:r>
              <a:rPr lang="ru-RU" altLang="en-US" sz="2400" dirty="0"/>
              <a:t>   обсуждений)</a:t>
            </a:r>
          </a:p>
          <a:p>
            <a:pPr marL="0" indent="0">
              <a:buNone/>
            </a:pPr>
            <a:r>
              <a:rPr lang="ru-RU" altLang="en-US" sz="2400" dirty="0" smtClean="0"/>
              <a:t>«Очень серьезное и деловое домашнее </a:t>
            </a:r>
            <a:r>
              <a:rPr lang="ru-RU" altLang="en-US" sz="2400" dirty="0"/>
              <a:t>задание»</a:t>
            </a:r>
          </a:p>
          <a:p>
            <a:pPr marL="0" indent="0">
              <a:buNone/>
            </a:pPr>
            <a:endParaRPr lang="ru-RU" altLang="en-US" sz="2400" dirty="0"/>
          </a:p>
          <a:p>
            <a:pPr marL="0" indent="0">
              <a:buNone/>
            </a:pPr>
            <a:endParaRPr lang="ru-RU" altLang="en-US" sz="2400" dirty="0"/>
          </a:p>
          <a:p>
            <a:endParaRPr lang="ru-RU" altLang="en-US" dirty="0"/>
          </a:p>
          <a:p>
            <a:endParaRPr lang="ru-RU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altLang="en-US"/>
              <a:t>«Финансовые экскурсии»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/>
            <a:endParaRPr lang="ru-RU" altLang="en-US" sz="3600" dirty="0"/>
          </a:p>
          <a:p>
            <a:pPr algn="l"/>
            <a:r>
              <a:rPr lang="ru-RU" altLang="en-US" sz="3600" dirty="0"/>
              <a:t>К завхозу школы (из чего формируется школьный бюджет, как сохранить имущество школы)</a:t>
            </a:r>
          </a:p>
          <a:p>
            <a:pPr algn="l"/>
            <a:r>
              <a:rPr lang="ru-RU" altLang="en-US" sz="3600" dirty="0"/>
              <a:t>В школьную или районную библиотеку на тематический лекторий</a:t>
            </a:r>
          </a:p>
          <a:p>
            <a:pPr algn="l"/>
            <a:r>
              <a:rPr lang="ru-RU" altLang="en-US" sz="3600" dirty="0"/>
              <a:t>В финансовое учреждение </a:t>
            </a:r>
            <a:r>
              <a:rPr lang="ru-RU" altLang="en-US" sz="3600" dirty="0" smtClean="0"/>
              <a:t>(банк)</a:t>
            </a:r>
            <a:endParaRPr lang="ru-RU" altLang="en-US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altLang="en-US" dirty="0"/>
              <a:t>Мультфильмы с образовательным подтекстом: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altLang="en-US" sz="3200" dirty="0"/>
              <a:t>«</a:t>
            </a:r>
            <a:r>
              <a:rPr lang="ru-RU" altLang="en-US" sz="3200" dirty="0" err="1"/>
              <a:t>Смешарики</a:t>
            </a:r>
            <a:r>
              <a:rPr lang="ru-RU" altLang="en-US" sz="3200" dirty="0"/>
              <a:t>» о кредитах, договорах, накоплениях, инвестициях</a:t>
            </a:r>
          </a:p>
          <a:p>
            <a:r>
              <a:rPr lang="ru-RU" altLang="en-US" sz="3200" dirty="0"/>
              <a:t>«</a:t>
            </a:r>
            <a:r>
              <a:rPr lang="ru-RU" altLang="en-US" sz="3200" dirty="0" err="1"/>
              <a:t>Фиксики</a:t>
            </a:r>
            <a:r>
              <a:rPr lang="ru-RU" altLang="en-US" sz="3200" dirty="0"/>
              <a:t>»: откуда взялись деньги и почему из-за них нельзя ссориться</a:t>
            </a:r>
          </a:p>
          <a:p>
            <a:r>
              <a:rPr lang="ru-RU" altLang="en-US" sz="3200" dirty="0"/>
              <a:t>«Три кота»: как правильно вести себя во время похода в магазин</a:t>
            </a:r>
          </a:p>
          <a:p>
            <a:r>
              <a:rPr lang="ru-RU" altLang="en-US" sz="3200" dirty="0"/>
              <a:t>«Азбука денег тетушки совы» и другие.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altLang="en-US" dirty="0"/>
              <a:t>Мои «фишки</a:t>
            </a:r>
            <a:r>
              <a:rPr lang="ru-RU" altLang="en-US" dirty="0" smtClean="0"/>
              <a:t>»:</a:t>
            </a:r>
            <a:endParaRPr lang="ru-RU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3806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altLang="en-US" dirty="0"/>
              <a:t>Загадки-разминки «Из мира денег</a:t>
            </a:r>
            <a:r>
              <a:rPr lang="ru-RU" altLang="en-US" dirty="0" smtClean="0"/>
              <a:t>» на каждом занятии</a:t>
            </a:r>
            <a:endParaRPr lang="ru-RU" altLang="en-US" dirty="0"/>
          </a:p>
          <a:p>
            <a:r>
              <a:rPr lang="ru-RU" altLang="en-US" dirty="0"/>
              <a:t>Доверительные беседы и выяснение интересов учеников</a:t>
            </a:r>
          </a:p>
          <a:p>
            <a:r>
              <a:rPr lang="ru-RU" altLang="en-US" dirty="0" smtClean="0"/>
              <a:t>Партнерское, деловое </a:t>
            </a:r>
            <a:r>
              <a:rPr lang="ru-RU" altLang="en-US" dirty="0"/>
              <a:t>общение с учениками</a:t>
            </a:r>
          </a:p>
          <a:p>
            <a:r>
              <a:rPr lang="ru-RU" altLang="en-US" dirty="0"/>
              <a:t>Ролевые и деловые игры</a:t>
            </a:r>
          </a:p>
          <a:p>
            <a:r>
              <a:rPr lang="ru-RU" altLang="en-US" dirty="0"/>
              <a:t>Плавная работа с финансовой терминологией, ведение «финансового словаря»</a:t>
            </a:r>
          </a:p>
          <a:p>
            <a:r>
              <a:rPr lang="ru-RU" altLang="en-US" dirty="0"/>
              <a:t>Постоянные жизненные примеры, в том числе на каждый новый термин</a:t>
            </a:r>
          </a:p>
          <a:p>
            <a:r>
              <a:rPr lang="ru-RU" altLang="en-US" dirty="0"/>
              <a:t>Обсуждение школьных, классных и индивидуальных финансовых проектов, а также проектов собственных финансовых </a:t>
            </a:r>
            <a:r>
              <a:rPr lang="ru-RU" altLang="en-US" dirty="0" smtClean="0"/>
              <a:t>занятий (</a:t>
            </a:r>
            <a:r>
              <a:rPr lang="ru-RU" altLang="en-US" smtClean="0"/>
              <a:t>когда ученики-инициаторы)</a:t>
            </a:r>
            <a:endParaRPr lang="ru-RU" altLang="en-US" dirty="0"/>
          </a:p>
          <a:p>
            <a:r>
              <a:rPr lang="ru-RU" altLang="en-US" dirty="0"/>
              <a:t>«От легкого к серьезному» на основе интересов учеников</a:t>
            </a:r>
          </a:p>
          <a:p>
            <a:endParaRPr lang="ru-RU" altLang="en-US" dirty="0"/>
          </a:p>
          <a:p>
            <a:endParaRPr lang="ru-RU" altLang="en-US" dirty="0"/>
          </a:p>
          <a:p>
            <a:endParaRPr lang="ru-RU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516</Words>
  <Application>Microsoft Office PowerPoint</Application>
  <PresentationFormat>Произвольный</PresentationFormat>
  <Paragraphs>64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Основы финансовой грамотности</vt:lpstr>
      <vt:lpstr>Необходимость формирования финансовой грамотности обучающихся:</vt:lpstr>
      <vt:lpstr>Формы и содержание занятий в 5 классе</vt:lpstr>
      <vt:lpstr>Первый урок по предмету «Основы финансовой грамотности» как мотиватор учащихся</vt:lpstr>
      <vt:lpstr>Деловая игра «Съезд банкиров»</vt:lpstr>
      <vt:lpstr>«Финансовые экскурсии»</vt:lpstr>
      <vt:lpstr>Мультфильмы с образовательным подтекстом:</vt:lpstr>
      <vt:lpstr>Мои «фишки»: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финансовой грамотности</dc:title>
  <dc:creator>Эльвира</dc:creator>
  <cp:lastModifiedBy>Эльвира</cp:lastModifiedBy>
  <cp:revision>12</cp:revision>
  <dcterms:created xsi:type="dcterms:W3CDTF">2022-11-15T15:03:00Z</dcterms:created>
  <dcterms:modified xsi:type="dcterms:W3CDTF">2022-11-17T07:12:21Z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472442A3A2EE4620AFA554D458CD444B</vt:lpwstr>
  </property>
  <property fmtid="{D5CDD505-2E9C-101B-9397-08002B2CF9AE}" pid="3" name="KSOProductBuildVer">
    <vt:lpwstr>1033-11.2.0.11214</vt:lpwstr>
  </property>
</Properties>
</file>