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57"/>
  </p:notesMasterIdLst>
  <p:sldIdLst>
    <p:sldId id="256" r:id="rId6"/>
    <p:sldId id="336" r:id="rId7"/>
    <p:sldId id="257" r:id="rId8"/>
    <p:sldId id="350" r:id="rId9"/>
    <p:sldId id="351" r:id="rId10"/>
    <p:sldId id="268" r:id="rId11"/>
    <p:sldId id="308" r:id="rId12"/>
    <p:sldId id="307" r:id="rId13"/>
    <p:sldId id="267" r:id="rId14"/>
    <p:sldId id="299" r:id="rId15"/>
    <p:sldId id="313" r:id="rId16"/>
    <p:sldId id="314" r:id="rId17"/>
    <p:sldId id="315" r:id="rId18"/>
    <p:sldId id="357" r:id="rId19"/>
    <p:sldId id="354" r:id="rId20"/>
    <p:sldId id="266" r:id="rId21"/>
    <p:sldId id="311" r:id="rId22"/>
    <p:sldId id="265" r:id="rId23"/>
    <p:sldId id="264" r:id="rId24"/>
    <p:sldId id="309" r:id="rId25"/>
    <p:sldId id="358" r:id="rId26"/>
    <p:sldId id="263" r:id="rId27"/>
    <p:sldId id="272" r:id="rId28"/>
    <p:sldId id="277" r:id="rId29"/>
    <p:sldId id="352" r:id="rId30"/>
    <p:sldId id="278" r:id="rId31"/>
    <p:sldId id="279" r:id="rId32"/>
    <p:sldId id="290" r:id="rId33"/>
    <p:sldId id="316" r:id="rId34"/>
    <p:sldId id="338" r:id="rId35"/>
    <p:sldId id="340" r:id="rId36"/>
    <p:sldId id="342" r:id="rId37"/>
    <p:sldId id="276" r:id="rId38"/>
    <p:sldId id="258" r:id="rId39"/>
    <p:sldId id="259" r:id="rId40"/>
    <p:sldId id="273" r:id="rId41"/>
    <p:sldId id="296" r:id="rId42"/>
    <p:sldId id="281" r:id="rId43"/>
    <p:sldId id="317" r:id="rId44"/>
    <p:sldId id="284" r:id="rId45"/>
    <p:sldId id="287" r:id="rId46"/>
    <p:sldId id="285" r:id="rId47"/>
    <p:sldId id="288" r:id="rId48"/>
    <p:sldId id="353" r:id="rId49"/>
    <p:sldId id="343" r:id="rId50"/>
    <p:sldId id="344" r:id="rId51"/>
    <p:sldId id="345" r:id="rId52"/>
    <p:sldId id="346" r:id="rId53"/>
    <p:sldId id="347" r:id="rId54"/>
    <p:sldId id="356" r:id="rId55"/>
    <p:sldId id="349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598" autoAdjust="0"/>
  </p:normalViewPr>
  <p:slideViewPr>
    <p:cSldViewPr>
      <p:cViewPr varScale="1">
        <p:scale>
          <a:sx n="98" d="100"/>
          <a:sy n="98" d="100"/>
        </p:scale>
        <p:origin x="3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889AA-C0E5-4629-AA4A-E0E936C06A15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CFA99-A096-426C-B7FB-A5E7D002D1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780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00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8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14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17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365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40939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600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57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1514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924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62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590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31823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268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014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242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45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1230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04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603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676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9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740283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284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2555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56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731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4447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6360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365580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650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274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559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9276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862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6916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361398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0448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5329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4839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072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417524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448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632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155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7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957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1212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37466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609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382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85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271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329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6048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4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66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87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24.03.2020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2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60;&#1086;&#1088;&#1084;&#1072;%20&#1044;&#1055;&#1057;.mp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55;&#1054;&#1044;&#1043;&#1054;&#1058;&#1054;&#1042;&#1050;&#1040;%20&#1042;&#1054;&#1044;&#1048;&#1058;&#1045;&#1051;&#1045;&#1049;\&#1055;&#1044;&#1044;\2.%20&#1054;&#1073;&#1103;&#1079;&#1072;&#1085;&#1085;&#1086;&#1089;&#1090;&#1080;%20&#1074;&#1086;&#1076;&#1080;&#1090;&#1077;&#1083;&#1103;\&#1047;&#1072;&#1095;&#1077;&#1084;%20&#1085;&#1091;&#1078;&#1085;&#1099;%20&#1088;&#1077;&#1084;&#1085;&#1080;%20&#1073;&#1077;&#1079;&#1086;&#1087;&#1072;&#1089;&#1085;&#1086;&#1089;&#1090;&#1080;1.avi" TargetMode="External"/><Relationship Id="rId1" Type="http://schemas.microsoft.com/office/2007/relationships/media" Target="file:///G:\&#1055;&#1054;&#1044;&#1043;&#1054;&#1058;&#1054;&#1042;&#1050;&#1040;%20&#1042;&#1054;&#1044;&#1048;&#1058;&#1045;&#1051;&#1045;&#1049;\&#1055;&#1044;&#1044;\2.%20&#1054;&#1073;&#1103;&#1079;&#1072;&#1085;&#1085;&#1086;&#1089;&#1090;&#1080;%20&#1074;&#1086;&#1076;&#1080;&#1090;&#1077;&#1083;&#1103;\&#1047;&#1072;&#1095;&#1077;&#1084;%20&#1085;&#1091;&#1078;&#1085;&#1099;%20&#1088;&#1077;&#1084;&#1085;&#1080;%20&#1073;&#1077;&#1079;&#1086;&#1087;&#1072;&#1089;&#1085;&#1086;&#1089;&#1090;&#1080;1.avi" TargetMode="Externa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55;&#1054;&#1044;&#1043;&#1054;&#1058;&#1054;&#1042;&#1050;&#1040;%20&#1042;&#1054;&#1044;&#1048;&#1058;&#1045;&#1051;&#1045;&#1049;\&#1055;&#1044;&#1044;\2.%20&#1054;&#1073;&#1103;&#1079;&#1072;&#1085;&#1085;&#1086;&#1089;&#1090;&#1080;%20&#1074;&#1086;&#1076;&#1080;&#1090;&#1077;&#1083;&#1103;\&#1040;&#1083;&#1075;&#1086;&#1088;&#1080;&#1090;&#1084;%20&#1076;&#1077;&#1081;&#1089;&#1090;&#1074;&#1080;&#1081;%20&#1087;&#1088;&#1080;%20&#1044;&#1058;&#1055;.mp4" TargetMode="External"/><Relationship Id="rId1" Type="http://schemas.microsoft.com/office/2007/relationships/media" Target="file:///G:\&#1055;&#1054;&#1044;&#1043;&#1054;&#1058;&#1054;&#1042;&#1050;&#1040;%20&#1042;&#1054;&#1044;&#1048;&#1058;&#1045;&#1051;&#1045;&#1049;\&#1055;&#1044;&#1044;\2.%20&#1054;&#1073;&#1103;&#1079;&#1072;&#1085;&#1085;&#1086;&#1089;&#1090;&#1080;%20&#1074;&#1086;&#1076;&#1080;&#1090;&#1077;&#1083;&#1103;\&#1040;&#1083;&#1075;&#1086;&#1088;&#1080;&#1090;&#1084;%20&#1076;&#1077;&#1081;&#1089;&#1090;&#1074;&#1080;&#1081;%20&#1087;&#1088;&#1080;%20&#1044;&#1058;&#1055;.mp4" TargetMode="Externa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55;&#1054;&#1044;&#1043;&#1054;&#1058;&#1054;&#1042;&#1050;&#1040;%20&#1042;&#1054;&#1044;&#1048;&#1058;&#1045;&#1051;&#1045;&#1049;\&#1055;&#1044;&#1044;\2.%20&#1054;&#1073;&#1103;&#1079;&#1072;&#1085;&#1085;&#1086;&#1089;&#1090;&#1080;%20&#1074;&#1086;&#1076;&#1080;&#1090;&#1077;&#1083;&#1103;\&#1047;&#1072;&#1087;&#1088;&#1077;&#1097;&#1077;&#1085;&#1085;&#1099;&#1077;%20&#1090;&#1072;&#1073;&#1083;&#1077;&#1090;&#1082;&#1080;.mp4" TargetMode="External"/><Relationship Id="rId1" Type="http://schemas.microsoft.com/office/2007/relationships/media" Target="file:///G:\&#1055;&#1054;&#1044;&#1043;&#1054;&#1058;&#1054;&#1042;&#1050;&#1040;%20&#1042;&#1054;&#1044;&#1048;&#1058;&#1045;&#1051;&#1045;&#1049;\&#1055;&#1044;&#1044;\2.%20&#1054;&#1073;&#1103;&#1079;&#1072;&#1085;&#1085;&#1086;&#1089;&#1090;&#1080;%20&#1074;&#1086;&#1076;&#1080;&#1090;&#1077;&#1083;&#1103;\&#1047;&#1072;&#1087;&#1088;&#1077;&#1097;&#1077;&#1085;&#1085;&#1099;&#1077;%20&#1090;&#1072;&#1073;&#1083;&#1077;&#1090;&#1082;&#1080;.mp4" TargetMode="Externa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&#1074;&#1088;&#1077;&#1076;%20&#1089;&#1072;&#1084;&#1086;&#1083;&#1077;&#1095;&#1077;&#1085;&#1080;&#1103;.mp4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0"/>
            <a:ext cx="8686800" cy="1026840"/>
          </a:xfrm>
          <a:effectLst/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Курс лекций </a:t>
            </a:r>
            <a:br>
              <a:rPr lang="ru-RU" sz="2800" b="1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i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800" i="1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i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Правилам дорожного движения</a:t>
            </a:r>
            <a:r>
              <a:rPr lang="ru-RU" sz="2800" i="1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i="1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616624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«Общие обязанности водителя»</a:t>
            </a:r>
          </a:p>
          <a:p>
            <a:pPr marL="0" indent="0" algn="ct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(ПДД РФ §2)</a:t>
            </a: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Разработал </a:t>
            </a: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2800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спец. </a:t>
            </a: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дисциплин</a:t>
            </a:r>
            <a:r>
              <a:rPr lang="ru-RU" sz="2800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4400" b="1" i="1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Паршин И.С.</a:t>
            </a:r>
            <a:endParaRPr lang="ru-RU" sz="2800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40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22793" y="-191988"/>
            <a:ext cx="9144000" cy="1028700"/>
          </a:xfrm>
        </p:spPr>
        <p:txBody>
          <a:bodyPr/>
          <a:lstStyle/>
          <a:p>
            <a:pPr algn="ctr"/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Страховой полис 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ОСАГО или </a:t>
            </a:r>
            <a:r>
              <a:rPr lang="ru-RU" b="1" cap="none" dirty="0" err="1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эОСАГО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4913"/>
            <a:ext cx="4165291" cy="606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65292" y="1196752"/>
            <a:ext cx="497870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Выдается на 1 год или полгода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 ограниченным кругом лиц (до 5 чел.)</a:t>
            </a:r>
          </a:p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 круга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</a:t>
            </a:r>
          </a:p>
          <a:p>
            <a:pPr marL="457200" indent="-457200" algn="ctr">
              <a:buFontTx/>
              <a:buChar char="-"/>
            </a:pP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полис или на бумажном носители </a:t>
            </a:r>
            <a:endParaRPr lang="ru-RU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97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12" y="692696"/>
            <a:ext cx="819654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636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4E3B30"/>
                </a:solidFill>
                <a:effectLst>
                  <a:reflection endPos="0" dist="508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Путевой лист</a:t>
            </a:r>
            <a:endParaRPr lang="ru-RU" b="1" dirty="0">
              <a:effectLst>
                <a:reflection endPos="0" dist="508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20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85773"/>
            <a:ext cx="3995936" cy="549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2520280"/>
            <a:ext cx="5052053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-27384"/>
            <a:ext cx="48600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Разрешение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осуществление деятельности по перевозке пассажиров и багажа легковым такси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26621"/>
            <a:ext cx="3923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Лицензионная карточка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5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05" y="764704"/>
            <a:ext cx="8195951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2738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4E3B30"/>
                </a:solidFill>
                <a:effectLst>
                  <a:reflection endPos="0" dist="508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Документы на груз</a:t>
            </a:r>
            <a:endParaRPr lang="ru-RU" b="1" dirty="0">
              <a:solidFill>
                <a:prstClr val="black"/>
              </a:solidFill>
              <a:effectLst>
                <a:reflection endPos="0" dist="508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8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47269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Правом остановки ТС имеют </a:t>
            </a:r>
          </a:p>
          <a:p>
            <a:pPr algn="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сотрудники ДПС</a:t>
            </a: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Правом проверки документов имеют</a:t>
            </a:r>
          </a:p>
          <a:p>
            <a:pPr algn="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сотрудники полиции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29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Форма ДПС.</a:t>
            </a:r>
            <a:r>
              <a:rPr lang="en-US" dirty="0" smtClean="0">
                <a:hlinkClick r:id="rId2" action="ppaction://hlinkfile"/>
              </a:rPr>
              <a:t>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81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rmAutofit/>
          </a:bodyPr>
          <a:lstStyle/>
          <a:p>
            <a:pPr algn="ctr"/>
            <a:r>
              <a:rPr lang="ru-RU" sz="4400" b="1" i="1" cap="none" dirty="0" smtClean="0">
                <a:solidFill>
                  <a:srgbClr val="00B0F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Водитель </a:t>
            </a:r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механического 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обязан: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124744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перед выездом 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проверить и в пути обеспечить исправное техническое состояние </a:t>
            </a: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ТС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265" y="2201962"/>
            <a:ext cx="6205469" cy="465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3212976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1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4082" y="3140968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2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3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5229200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4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8058" y="5169386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5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rmAutofit/>
          </a:bodyPr>
          <a:lstStyle/>
          <a:p>
            <a:pPr algn="ctr"/>
            <a:r>
              <a:rPr lang="ru-RU" sz="4400" b="1" i="1" cap="none" dirty="0" smtClean="0">
                <a:solidFill>
                  <a:srgbClr val="00B0F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Водитель </a:t>
            </a:r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механического 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обязан: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980728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при движении 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ТС, 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оборудованном ремнями безопасности, быть пристегнутым и не перевозить пассажиров, не пристегнутых ремнями. </a:t>
            </a:r>
            <a:endParaRPr lang="ru-RU" sz="3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при управлении 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мотоциклом быть в застегнутом мотошлеме и не перевозить пассажиров без застегнутого мотошлема.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32126"/>
            <a:ext cx="4474468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32127"/>
            <a:ext cx="4257386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6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52" y="0"/>
            <a:ext cx="9134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спользования ремней безопасности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ачем нужны ремни безопасности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857232"/>
            <a:ext cx="9144000" cy="575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75585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Правила пользования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ремнями безопасности: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822172"/>
            <a:ext cx="91440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проверяем целостность ремня и исправность его замка;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располагаем ремень на костях таза и по середине плеча как можно ближе к телу (при наличии теплой одежды её расстегиваем);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убираем из карманов все острые предметы.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303001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ОБЯЗАННОСТЬ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-и, ж. </a:t>
            </a:r>
            <a:endParaRPr lang="ru-RU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Круг 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действий, возложенных на 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кого-нибудь 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безусловных для 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выполнения.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0792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Толковый словарь Ожегова</a:t>
            </a:r>
          </a:p>
        </p:txBody>
      </p:sp>
    </p:spTree>
    <p:extLst>
      <p:ext uri="{BB962C8B-B14F-4D97-AF65-F5344CB8AC3E}">
        <p14:creationId xmlns:p14="http://schemas.microsoft.com/office/powerpoint/2010/main" val="280321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9939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endParaRPr lang="ru-RU" sz="3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беременных женщин: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6" b="10337"/>
          <a:stretch/>
        </p:blipFill>
        <p:spPr bwMode="auto">
          <a:xfrm>
            <a:off x="1751571" y="3361060"/>
            <a:ext cx="5640857" cy="3496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47" y="105273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занять 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сиденье вертикальное 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переднее 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сиденье 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максимально отодвинуть </a:t>
            </a:r>
            <a:r>
              <a:rPr lang="ru-RU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 панели 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приборов;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ремень расположить под животом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y-ivanycha.ru/wp-content/uploads/Pravilnyiy_vyibor_tsveta_svetootrazhayusche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vazweb.ru/wp-content/uploads/2018/01/kurtka-zhilet-zhilet-nakidk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79927"/>
            <a:ext cx="2520280" cy="58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n--80adbhunc2aa3al.xn--80asehdb/upload/000/u0/000/ca48fd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6" y="283009"/>
            <a:ext cx="662558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286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cap="none" dirty="0" smtClean="0">
                <a:solidFill>
                  <a:srgbClr val="00B0F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Водители </a:t>
            </a:r>
            <a:b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обязаны предоставлять </a:t>
            </a:r>
            <a:r>
              <a:rPr lang="ru-RU" sz="4000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своё </a:t>
            </a:r>
            <a: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ТС:</a:t>
            </a:r>
            <a:endParaRPr lang="ru-RU" sz="4000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 fontScale="92500"/>
          </a:bodyPr>
          <a:lstStyle/>
          <a:p>
            <a:pPr marL="1435100" indent="0">
              <a:buNone/>
            </a:pP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) сотрудникам полиции;</a:t>
            </a:r>
          </a:p>
          <a:p>
            <a:pPr marL="1435100" indent="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б) сотрудникам органов гос. охраны;</a:t>
            </a:r>
          </a:p>
          <a:p>
            <a:pPr marL="1435100" indent="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в) сотрудникам ФСБ.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для проезда к месту стихийного бедствия.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для проезда к месту ДТП.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для доставления в лечебные учреждения граждан, нуждающихся в срочной медицинской помощи.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в случаях преследования лиц, совершивших преступления.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для транспортировки повреждённых при ДТП ТС.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286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cap="none" dirty="0" smtClean="0">
                <a:solidFill>
                  <a:srgbClr val="00B0F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b="1" cap="none" dirty="0" smtClean="0">
                <a:solidFill>
                  <a:srgbClr val="4E3B3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dirty="0" smtClean="0">
                <a:solidFill>
                  <a:srgbClr val="4E3B3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Водители </a:t>
            </a:r>
            <a:br>
              <a:rPr lang="ru-RU" sz="4000" b="1" cap="none" dirty="0" smtClean="0">
                <a:solidFill>
                  <a:srgbClr val="4E3B3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solidFill>
                  <a:srgbClr val="4E3B3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обязаны </a:t>
            </a:r>
            <a:r>
              <a:rPr lang="ru-RU" sz="4000" b="1" cap="none" dirty="0">
                <a:solidFill>
                  <a:srgbClr val="4E3B3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предоставлять своё ТС:</a:t>
            </a:r>
            <a:endParaRPr lang="ru-RU" sz="4000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+mj-lt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медицинским 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фармацевтическим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работникам</a:t>
            </a:r>
            <a:endParaRPr lang="ru-RU" sz="3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для 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перевозки граждан в ближайшее лечебно-профилактическое учреждение в случаях, угрожающих их жизни.</a:t>
            </a:r>
          </a:p>
        </p:txBody>
      </p:sp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cap="none" dirty="0" smtClean="0">
                <a:solidFill>
                  <a:srgbClr val="00B0F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Действия водителя при ДТП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НЕМЕДЛЕННО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ДТП: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остановить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(не трогать с места)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ТС;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включить 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аварийку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», выставить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знак аварийной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остановки;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не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перемещать предметы, имеющие отношение к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происшествию;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определить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наличие погибших или раненых в результате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ДТП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49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Алгоритм действий при ДТП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2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Имеются погибшие или 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раненые:</a:t>
            </a:r>
            <a:endParaRPr lang="ru-RU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принять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меры к оказанию первой помощи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пострадавшим, вызвать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скорую»;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сообщить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 происшествии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полицию;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записать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фамилии, адреса, контактные телефоны очевидцев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происшествия;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экстренном случае, при наличии возможности, отправить пострадавших на попутном транспорте в ближайшую медицинскую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организацию.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96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Доставка пострадавших </a:t>
            </a:r>
            <a:b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 больницу на своём ТС</a:t>
            </a:r>
            <a:endParaRPr lang="ru-RU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- доставить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пострадавшего на своем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в ближайшую медицинскую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организацию;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приемном отделении медицинской организации сообщить о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случившемся;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- сообщить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фамилию и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Госномер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ТС;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- предъявить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документ, удостоверяющий личность, или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в/у и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регистрационный документ на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ТС;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- возвратиться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на своем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ТС на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ДТП.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74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ТС создает препятствие </a:t>
            </a: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движению </a:t>
            </a:r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других ТС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принять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возможные меры к сохранению следов и предметов, имеющих отношение к ДТП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зафиксировать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 том числе средствами фотосъемки или видеозаписи: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номера ТС,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при их отсутствии идентификационные номера (VIN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б) места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повреждения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ТС;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взаимное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расположение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ТС участников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ДТП с привязкой к объектам транспортной инфраструктуры или иным неперемещаемым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объектам;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г) номера ТС свидетелей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ДТП (при наличии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д) записать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данные очевидцев происшествия, при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наличии;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е) освободить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проезжую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20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 t="1447" r="1127" b="1499"/>
          <a:stretch/>
        </p:blipFill>
        <p:spPr bwMode="auto">
          <a:xfrm>
            <a:off x="14150" y="175333"/>
            <a:ext cx="9129850" cy="6422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23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rmAutofit/>
          </a:bodyPr>
          <a:lstStyle/>
          <a:p>
            <a:pPr algn="ctr"/>
            <a:r>
              <a:rPr lang="ru-RU" sz="4400" b="1" i="1" cap="none" dirty="0" smtClean="0">
                <a:solidFill>
                  <a:srgbClr val="00B0F0"/>
                </a:solidFill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cap="none" dirty="0" smtClean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Водитель </a:t>
            </a:r>
            <a:r>
              <a:rPr lang="ru-RU" b="1" cap="none" dirty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механического </a:t>
            </a:r>
            <a:r>
              <a:rPr lang="ru-RU" b="1" cap="none" dirty="0" smtClean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b="1" cap="none" dirty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обязан: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иметь при себе и по требованию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сотрудников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полиции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передавать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 для проверки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документы: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водительское удостоверение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свидетельство о регистрации ТС и 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прицеп при его наличии  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(кроме 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мопедов);</a:t>
            </a:r>
            <a:endParaRPr lang="ru-R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страховой полис 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ОСАГО (кроме мопедов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3154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Admin\Мои документы\Мои рисунки\Новая папка\shema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027" y="-858"/>
            <a:ext cx="9160027" cy="6858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867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-1"/>
            <a:ext cx="6500858" cy="683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2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1084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Кроме извещения в страховой Вам потребуются:</a:t>
            </a:r>
          </a:p>
          <a:p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Все документы на автомобиль (ПТС, свидетельство о регистрации, полис ОСАГО).</a:t>
            </a:r>
          </a:p>
          <a:p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Ваши документы (водительское удостоверение, паспорт, доверенность и т.д.).</a:t>
            </a:r>
          </a:p>
          <a:p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Распечатанные на листе банковские реквизиты Вашего счета (если Вы не хотите ремонтировать автомобиль, а хотите получить деньги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 smtClean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запрещается:</a:t>
            </a:r>
            <a:endParaRPr lang="ru-RU" b="1" cap="none" dirty="0">
              <a:solidFill>
                <a:srgbClr val="FF0000"/>
              </a:solidFill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управлять ТС в состоянии опьянения (алкогольного, наркотического или иного);</a:t>
            </a: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алкоголь в крови – не более 0,16 промилле;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наркотические средства – не допускаются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2"/>
          <a:stretch/>
        </p:blipFill>
        <p:spPr bwMode="auto">
          <a:xfrm>
            <a:off x="434487" y="4365104"/>
            <a:ext cx="226530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7" t="5219"/>
          <a:stretch/>
        </p:blipFill>
        <p:spPr bwMode="auto">
          <a:xfrm>
            <a:off x="6372201" y="4380854"/>
            <a:ext cx="2304255" cy="2288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380854"/>
            <a:ext cx="2256140" cy="228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38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cap="none" dirty="0" smtClean="0"/>
              <a:t/>
            </a:r>
            <a:br>
              <a:rPr lang="ru-RU" sz="3100" cap="none" dirty="0" smtClean="0"/>
            </a:br>
            <a:r>
              <a:rPr lang="ru-RU" sz="31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Факторы, которые увеличивают время выведения алкоголя из организма:</a:t>
            </a:r>
            <a:br>
              <a:rPr lang="ru-RU" sz="31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количество выпитого алкоголя;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крепость алкогольного напитка;</a:t>
            </a:r>
          </a:p>
          <a:p>
            <a:pPr marL="0" lvl="0" indent="0">
              <a:buClr>
                <a:srgbClr val="F0A22E"/>
              </a:buClr>
              <a:buNone/>
            </a:pPr>
            <a:r>
              <a:rPr lang="ru-RU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вес,</a:t>
            </a:r>
          </a:p>
          <a:p>
            <a:pPr marL="0" lvl="0" indent="0">
              <a:buClr>
                <a:srgbClr val="F0A22E"/>
              </a:buClr>
              <a:buNone/>
            </a:pPr>
            <a:r>
              <a:rPr lang="ru-RU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возраст,</a:t>
            </a:r>
          </a:p>
          <a:p>
            <a:pPr marL="0" lvl="0" indent="0">
              <a:buClr>
                <a:srgbClr val="F0A22E"/>
              </a:buClr>
              <a:buNone/>
            </a:pPr>
            <a:r>
              <a:rPr lang="ru-RU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наличия заболеваний,</a:t>
            </a:r>
          </a:p>
          <a:p>
            <a:pPr marL="0" lvl="0" indent="0">
              <a:buClr>
                <a:srgbClr val="F0A22E"/>
              </a:buClr>
              <a:buNone/>
            </a:pPr>
            <a:r>
              <a:rPr lang="ru-RU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регулярность употребления спиртного,</a:t>
            </a:r>
          </a:p>
          <a:p>
            <a:pPr marL="0" lvl="0" indent="0">
              <a:buClr>
                <a:srgbClr val="F0A22E"/>
              </a:buClr>
              <a:buNone/>
            </a:pPr>
            <a:r>
              <a:rPr lang="ru-RU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- для женщин время выведения алкоголя в среднем на 20 % больше, чем у мужчин.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dirty="0" smtClean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Таблица вывода алкоголя </a:t>
            </a:r>
            <a:r>
              <a:rPr lang="ru-RU" b="1" cap="none" dirty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b="1" cap="none" dirty="0" smtClean="0"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организма (ориентировочно)</a:t>
            </a:r>
            <a:endParaRPr lang="ru-RU" b="1" cap="none" dirty="0">
              <a:effectLst>
                <a:reflection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" t="16304" r="21702" b="18441"/>
          <a:stretch/>
        </p:blipFill>
        <p:spPr bwMode="auto">
          <a:xfrm>
            <a:off x="0" y="1184409"/>
            <a:ext cx="9144000" cy="562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99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solidFill>
                  <a:srgbClr val="FF0000"/>
                </a:solidFill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</a:t>
            </a:r>
            <a:r>
              <a:rPr lang="ru-RU" b="1" cap="none" dirty="0" smtClean="0">
                <a:solidFill>
                  <a:srgbClr val="FF0000"/>
                </a:solidFill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запрещается:</a:t>
            </a:r>
            <a:endParaRPr lang="ru-RU" b="1" cap="none" dirty="0">
              <a:solidFill>
                <a:srgbClr val="FF0000"/>
              </a:solidFill>
              <a:effectLst>
                <a:reflection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управлять ТС под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воздействием лекарственных препаратов, ухудшающих внимание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реакцию;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такие как: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обезболивающие, заканчивающиеся на –ин;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 простуды;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 кашля;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 боли в сердце;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  диареи;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содержащие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фенобарбитол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кодеин,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метадон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др., указанные в постановлении  РФ №681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данные вещества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выводятся из организма 1-3 суток</a:t>
            </a:r>
            <a:endParaRPr lang="ru-RU" sz="3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924943"/>
            <a:ext cx="1971263" cy="176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0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апрещенные таблетк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32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solidFill>
                  <a:srgbClr val="FF0000"/>
                </a:solidFill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</a:t>
            </a:r>
            <a:r>
              <a:rPr lang="ru-RU" b="1" cap="none" dirty="0" smtClean="0">
                <a:solidFill>
                  <a:srgbClr val="FF0000"/>
                </a:solidFill>
                <a:effectLst>
                  <a:reflection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запрещается:</a:t>
            </a:r>
            <a:endParaRPr lang="ru-RU" b="1" cap="none" dirty="0">
              <a:solidFill>
                <a:srgbClr val="FF0000"/>
              </a:solidFill>
              <a:effectLst>
                <a:reflection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47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управлять ТС 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в болезненном или утомлённом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состоянии;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признаки утомления: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притупление внимания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ослабевание памяти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резь в глазах, сонливость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легкое головокружение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повышенная потливость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период сонливости может смениться раздражительностью, перевозбуждением и наоборот</a:t>
            </a:r>
          </a:p>
          <a:p>
            <a:pPr marL="0" indent="0">
              <a:buNone/>
            </a:pPr>
            <a:r>
              <a:rPr lang="ru-RU" sz="33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реакция на информацию может быть как заторможенной, так и слишком быстрой, но не всегда правильной</a:t>
            </a:r>
            <a:endParaRPr lang="ru-RU" sz="33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05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опия жесткого\ПРЕЗЕНТАЦИИ УРОКОВ\ПДД\2. Обязанности водителя\tahograf-e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7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91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428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разрешение на 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перевозку 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пассажиров и багажа легковым такси;</a:t>
            </a: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документ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подтверждающий факт установления инвалидности, в случае управления 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ТС, 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 котором установлен опознавательный знак "Инвалид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";</a:t>
            </a: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путевой лист;</a:t>
            </a: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документы на перевозимый груз;</a:t>
            </a: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разрешение/лицензионную 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карточку;</a:t>
            </a:r>
          </a:p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документы на перевозку </a:t>
            </a:r>
            <a:r>
              <a:rPr lang="ru-RU" sz="36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крупногабаритных, тяжеловесных и опасных грузов </a:t>
            </a:r>
          </a:p>
        </p:txBody>
      </p:sp>
    </p:spTree>
    <p:extLst>
      <p:ext uri="{BB962C8B-B14F-4D97-AF65-F5344CB8AC3E}">
        <p14:creationId xmlns:p14="http://schemas.microsoft.com/office/powerpoint/2010/main" val="323076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</a:t>
            </a:r>
            <a:r>
              <a:rPr lang="ru-RU" b="1" cap="none" dirty="0" smtClean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запрещается:</a:t>
            </a:r>
            <a:endParaRPr lang="ru-RU" b="1" cap="none" dirty="0">
              <a:solidFill>
                <a:srgbClr val="FF0000"/>
              </a:solidFill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805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передавать управление лицам, не имеющим при себе соответствующего водительского удостоверения.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26216"/>
            <a:ext cx="7361948" cy="415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45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</a:t>
            </a:r>
            <a:r>
              <a:rPr lang="ru-RU" b="1" cap="none" dirty="0" smtClean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запрещается:</a:t>
            </a:r>
            <a:endParaRPr lang="ru-RU" b="1" cap="none" dirty="0">
              <a:solidFill>
                <a:srgbClr val="FF0000"/>
              </a:solidFill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употреблять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алкогольные напитки, наркотические, психотропные или иные одурманивающие вещества после ДТП, к которому он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причастен,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 также после того, как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ТС остановил сотрудник полиции;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</a:t>
            </a:r>
            <a:r>
              <a:rPr lang="ru-RU" b="1" cap="none" dirty="0" smtClean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запрещается:</a:t>
            </a:r>
            <a:endParaRPr lang="ru-RU" b="1" cap="none" dirty="0">
              <a:solidFill>
                <a:srgbClr val="FF0000"/>
              </a:solidFill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6)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пересекать организованные пешие и транспортные колонны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занимать место в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006093"/>
            <a:ext cx="47625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858" y="3068960"/>
            <a:ext cx="425214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16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Водителю </a:t>
            </a:r>
            <a:r>
              <a:rPr lang="ru-RU" b="1" cap="none" dirty="0" smtClean="0">
                <a:solidFill>
                  <a:srgbClr val="FF0000"/>
                </a:solidFill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запрещается:</a:t>
            </a:r>
            <a:endParaRPr lang="ru-RU" b="1" cap="none" dirty="0">
              <a:solidFill>
                <a:srgbClr val="FF0000"/>
              </a:solidFill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7)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пользоваться во время движения телефоном, не оборудованным техническим устройством, позволяющим вести переговоры без использования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рук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034" y="3645024"/>
            <a:ext cx="4634602" cy="307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5" y="3645024"/>
            <a:ext cx="3296757" cy="307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27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вред самолечения.</a:t>
            </a:r>
            <a:r>
              <a:rPr lang="en-US" dirty="0" smtClean="0">
                <a:hlinkClick r:id="rId2" action="ppaction://hlinkfile"/>
              </a:rPr>
              <a:t>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093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52369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Тестовые задания</a:t>
            </a:r>
            <a:endParaRPr lang="ru-RU" sz="8800" b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35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738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Надо подумать</a:t>
            </a: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/>
          </a:p>
        </p:txBody>
      </p:sp>
      <p:pic>
        <p:nvPicPr>
          <p:cNvPr id="1026" name="Picture 2" descr="D:\ПДД\Задачи из журнала За рулем\x_b05592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r="2573"/>
          <a:stretch/>
        </p:blipFill>
        <p:spPr bwMode="auto">
          <a:xfrm>
            <a:off x="382086" y="618947"/>
            <a:ext cx="8379827" cy="623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62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8721"/>
            <a:ext cx="9144000" cy="188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15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ДД\Задачи из журнала За рулем\x_ecd2626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" r="3294"/>
          <a:stretch/>
        </p:blipFill>
        <p:spPr bwMode="auto">
          <a:xfrm>
            <a:off x="398138" y="618947"/>
            <a:ext cx="8347721" cy="623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27384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Надо подумать…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97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0804"/>
            <a:ext cx="9144000" cy="391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13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482"/>
            <a:ext cx="9144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проверки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работниками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Федеральной службы по надзору в сфере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транспорта:</a:t>
            </a:r>
          </a:p>
          <a:p>
            <a:pPr algn="ctr"/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карточку 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допуска на </a:t>
            </a:r>
            <a:r>
              <a:rPr lang="ru-RU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ТС для 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осуществления международных автомобильных перевозок, </a:t>
            </a:r>
            <a:endParaRPr lang="ru-RU" sz="3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путевой 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лист и документы на перевозимый груз, </a:t>
            </a:r>
            <a:endParaRPr lang="ru-RU" sz="3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специальные разрешения о движение 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 автомобильным дорогам тяжеловесного и (или) крупногабаритного </a:t>
            </a:r>
            <a:r>
              <a:rPr lang="ru-RU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ТС, </a:t>
            </a:r>
          </a:p>
          <a:p>
            <a:pPr algn="ctr"/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разрешение на перевозку </a:t>
            </a:r>
            <a:r>
              <a:rPr lang="ru-RU" sz="3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опасных грузов, </a:t>
            </a:r>
            <a:endParaRPr lang="ru-RU" sz="3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также предоставлять </a:t>
            </a:r>
            <a:r>
              <a:rPr lang="ru-RU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ТС </a:t>
            </a:r>
            <a:r>
              <a:rPr lang="ru-RU" sz="3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для осуществления весового и габаритного контроля. </a:t>
            </a:r>
          </a:p>
        </p:txBody>
      </p:sp>
    </p:spTree>
    <p:extLst>
      <p:ext uri="{BB962C8B-B14F-4D97-AF65-F5344CB8AC3E}">
        <p14:creationId xmlns:p14="http://schemas.microsoft.com/office/powerpoint/2010/main" val="10912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208" y="-27384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ctr"/>
            <a:endParaRPr lang="ru-RU" sz="4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Записать порядок действий водителя при ДТП</a:t>
            </a:r>
          </a:p>
          <a:p>
            <a:pPr algn="ctr"/>
            <a:r>
              <a:rPr lang="ru-RU" sz="4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(задание для каждого студента выдает преподаватель)</a:t>
            </a:r>
            <a:endParaRPr lang="ru-RU" sz="40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1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00808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8800" b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83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Водительское удостоверение</a:t>
            </a:r>
            <a:endParaRPr lang="ru-RU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" t="3998" r="1586" b="3987"/>
          <a:stretch/>
        </p:blipFill>
        <p:spPr bwMode="auto">
          <a:xfrm>
            <a:off x="0" y="1064909"/>
            <a:ext cx="9144000" cy="582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53096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Водительское удостоверение</a:t>
            </a:r>
            <a:b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(обратная сторона)</a:t>
            </a:r>
            <a:endParaRPr lang="ru-RU" sz="3100" b="1" cap="none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85" y="1052736"/>
            <a:ext cx="7265411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27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83741"/>
            <a:ext cx="892899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в/у считается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недействительным и подлежит аннулированию в следующих случаях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если истек срок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действия;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если изменились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персональные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данные его владельца;</a:t>
            </a: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пришло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негодность для дальнейшего использования вследствие износа, повреждения или других причин и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сведения невозможно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определить визуально;</a:t>
            </a: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если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выдано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основании документов, которые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были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признаны подложными (поддельными) либо выданы с нарушением установленного настоящими Правилами порядка;</a:t>
            </a: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д) если поступило заявление об утрате (хищении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е) если выдано новое в/у;</a:t>
            </a:r>
          </a:p>
          <a:p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ж) если подтверждено наличие у водителя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ТС медицинских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противопоказаний либо ранее не выявлявшихся медицинских ограничений к управлению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ТС.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-27384"/>
            <a:ext cx="89289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Срок действия 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водительского удостоверения 10 лет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47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90"/>
            <a:ext cx="9144000" cy="1028646"/>
          </a:xfrm>
        </p:spPr>
        <p:txBody>
          <a:bodyPr/>
          <a:lstStyle/>
          <a:p>
            <a:pPr algn="ctr"/>
            <a:r>
              <a:rPr lang="ru-RU" b="1" cap="none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Свидетельство о </a:t>
            </a:r>
            <a:r>
              <a:rPr lang="ru-RU" b="1" cap="none" dirty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регистрации ТС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860032" y="1154763"/>
            <a:ext cx="4032448" cy="568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12"/>
          <a:stretch/>
        </p:blipFill>
        <p:spPr bwMode="auto">
          <a:xfrm>
            <a:off x="236429" y="1154764"/>
            <a:ext cx="3975531" cy="570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7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резентация c кнопкам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3336</TotalTime>
  <Words>1283</Words>
  <Application>Microsoft Office PowerPoint</Application>
  <PresentationFormat>Экран (4:3)</PresentationFormat>
  <Paragraphs>191</Paragraphs>
  <Slides>51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51</vt:i4>
      </vt:variant>
    </vt:vector>
  </HeadingPairs>
  <TitlesOfParts>
    <vt:vector size="62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1_Трек</vt:lpstr>
      <vt:lpstr>Презентация c кнопками</vt:lpstr>
      <vt:lpstr>2_Трек</vt:lpstr>
      <vt:lpstr>3_Трек</vt:lpstr>
      <vt:lpstr>Курс лекций  по «Правилам дорожного движения»</vt:lpstr>
      <vt:lpstr>Презентация PowerPoint</vt:lpstr>
      <vt:lpstr>1) Водитель механического ТС обязан:</vt:lpstr>
      <vt:lpstr>Презентация PowerPoint</vt:lpstr>
      <vt:lpstr>Презентация PowerPoint</vt:lpstr>
      <vt:lpstr>Водительское удостоверение</vt:lpstr>
      <vt:lpstr>Водительское удостоверение (обратная сторона)</vt:lpstr>
      <vt:lpstr>Презентация PowerPoint</vt:lpstr>
      <vt:lpstr>Свидетельство о регистрации ТС</vt:lpstr>
      <vt:lpstr>Страховой полис ОСАГО или эОСАГО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2) Водитель механического ТС обязан:</vt:lpstr>
      <vt:lpstr>3) Водитель механического ТС обязан:</vt:lpstr>
      <vt:lpstr>Презентация PowerPoint</vt:lpstr>
      <vt:lpstr>Презентация PowerPoint</vt:lpstr>
      <vt:lpstr>Презентация PowerPoint</vt:lpstr>
      <vt:lpstr>Презентация PowerPoint</vt:lpstr>
      <vt:lpstr>4) Водители  обязаны предоставлять своё ТС:</vt:lpstr>
      <vt:lpstr>4) Водители  обязаны предоставлять своё ТС:</vt:lpstr>
      <vt:lpstr>5) Действия водителя при ДТП </vt:lpstr>
      <vt:lpstr>Презентация PowerPoint</vt:lpstr>
      <vt:lpstr>Имеются погибшие или раненые:</vt:lpstr>
      <vt:lpstr>Доставка пострадавших  в больницу на своём ТС</vt:lpstr>
      <vt:lpstr>ТС создает препятствие  движению других ТС</vt:lpstr>
      <vt:lpstr>Презентация PowerPoint</vt:lpstr>
      <vt:lpstr>Презентация PowerPoint</vt:lpstr>
      <vt:lpstr>Презентация PowerPoint</vt:lpstr>
      <vt:lpstr>Презентация PowerPoint</vt:lpstr>
      <vt:lpstr>Водителю запрещается:</vt:lpstr>
      <vt:lpstr> Факторы, которые увеличивают время выведения алкоголя из организма: </vt:lpstr>
      <vt:lpstr>Таблица вывода алкоголя из организма (ориентировочно)</vt:lpstr>
      <vt:lpstr>Водителю запрещается:</vt:lpstr>
      <vt:lpstr>Презентация PowerPoint</vt:lpstr>
      <vt:lpstr>Водителю запрещается:</vt:lpstr>
      <vt:lpstr>Презентация PowerPoint</vt:lpstr>
      <vt:lpstr>Водителю запрещается:</vt:lpstr>
      <vt:lpstr>Водителю запрещается:</vt:lpstr>
      <vt:lpstr>Водителю запрещается:</vt:lpstr>
      <vt:lpstr>Водителю запрещается: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 лекций  по «Правилам дорожного движения»</dc:title>
  <dc:creator>сервер</dc:creator>
  <cp:lastModifiedBy>Пользователь</cp:lastModifiedBy>
  <cp:revision>140</cp:revision>
  <dcterms:created xsi:type="dcterms:W3CDTF">2015-08-31T09:03:36Z</dcterms:created>
  <dcterms:modified xsi:type="dcterms:W3CDTF">2020-03-24T09:51:12Z</dcterms:modified>
</cp:coreProperties>
</file>