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50"/>
  </p:notesMasterIdLst>
  <p:sldIdLst>
    <p:sldId id="285" r:id="rId3"/>
    <p:sldId id="257" r:id="rId4"/>
    <p:sldId id="258" r:id="rId5"/>
    <p:sldId id="297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86" r:id="rId19"/>
    <p:sldId id="271" r:id="rId20"/>
    <p:sldId id="272" r:id="rId21"/>
    <p:sldId id="288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96" r:id="rId35"/>
    <p:sldId id="291" r:id="rId36"/>
    <p:sldId id="292" r:id="rId37"/>
    <p:sldId id="294" r:id="rId38"/>
    <p:sldId id="295" r:id="rId39"/>
    <p:sldId id="298" r:id="rId40"/>
    <p:sldId id="301" r:id="rId41"/>
    <p:sldId id="302" r:id="rId42"/>
    <p:sldId id="304" r:id="rId43"/>
    <p:sldId id="305" r:id="rId44"/>
    <p:sldId id="306" r:id="rId45"/>
    <p:sldId id="307" r:id="rId46"/>
    <p:sldId id="309" r:id="rId47"/>
    <p:sldId id="308" r:id="rId48"/>
    <p:sldId id="310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22" autoAdjust="0"/>
    <p:restoredTop sz="94660"/>
  </p:normalViewPr>
  <p:slideViewPr>
    <p:cSldViewPr>
      <p:cViewPr varScale="1">
        <p:scale>
          <a:sx n="64" d="100"/>
          <a:sy n="64" d="100"/>
        </p:scale>
        <p:origin x="-6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94E693-16B7-48FB-839E-3142FACE5072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96C33-425C-4B6C-9284-BE5AE86E9D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63453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96C33-425C-4B6C-9284-BE5AE86E9DF2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17759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5491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82347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40052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67177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163655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="" xmlns:p14="http://schemas.microsoft.com/office/powerpoint/2010/main" val="16409399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66006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366570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11514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69240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0162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67569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40318239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192685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6201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="" xmlns:p14="http://schemas.microsoft.com/office/powerpoint/2010/main" val="4033630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72427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51370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60463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236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716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2687119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908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11.10.2017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3668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1087;&#1072;&#1088;&#1082;&#1086;&#1074;&#1082;&#1072;&#1082;%20&#1085;&#1072;%20&#1086;&#1089;&#1090;&#1088;&#1086;&#1074;&#1082;&#1077;%20&#1073;&#1077;&#1079;&#1086;&#1087;&#1072;&#1089;&#1085;&#1086;&#1089;&#1090;&#1080;1.mp4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&#1057;&#1083;&#1077;&#1076;&#1080;&#1090;&#1077;%20&#1079;&#1072;%20&#1088;&#1072;&#1079;&#1084;&#1077;&#1090;&#1082;&#1086;&#1081;.mp4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88.png"/><Relationship Id="rId7" Type="http://schemas.openxmlformats.org/officeDocument/2006/relationships/image" Target="../media/image92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Relationship Id="rId9" Type="http://schemas.openxmlformats.org/officeDocument/2006/relationships/image" Target="../media/image9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7.png"/><Relationship Id="rId4" Type="http://schemas.openxmlformats.org/officeDocument/2006/relationships/image" Target="../media/image10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&#1050;&#1086;&#1085;&#1082;&#1091;&#1088;&#1089;%20&#1055;&#1044;&#1044;%20&#1086;&#1073;&#1098;&#1077;&#1079;&#1076;%20&#1044;&#1058;&#1055;%20&#1095;&#1077;&#1088;&#1077;&#1079;%20&#1089;&#1087;&#1083;&#1086;&#1096;&#1085;&#1091;&#1102;.mp4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26840"/>
          </a:xfrm>
          <a:effectLst/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effectLst/>
                <a:latin typeface="Times New Roman" pitchFamily="18" charset="0"/>
                <a:cs typeface="Times New Roman" pitchFamily="18" charset="0"/>
              </a:rPr>
              <a:t>Курс лекций </a:t>
            </a:r>
            <a:br>
              <a:rPr lang="ru-RU" sz="28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i="1" cap="none" dirty="0" smtClean="0">
                <a:effectLst/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ru-RU" sz="2800" i="1" dirty="0" smtClean="0">
                <a:effectLst/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800" i="1" cap="none" dirty="0" smtClean="0">
                <a:effectLst/>
                <a:latin typeface="Times New Roman" pitchFamily="18" charset="0"/>
                <a:cs typeface="Times New Roman" pitchFamily="18" charset="0"/>
              </a:rPr>
              <a:t>Правилам дорожного движения</a:t>
            </a:r>
            <a:r>
              <a:rPr lang="ru-RU" sz="2800" i="1" dirty="0" smtClean="0">
                <a:effectLst/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i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616624"/>
          </a:xfrm>
        </p:spPr>
        <p:txBody>
          <a:bodyPr/>
          <a:lstStyle/>
          <a:p>
            <a:pPr marL="0" indent="0"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ТЕМА:</a:t>
            </a:r>
          </a:p>
          <a:p>
            <a:pPr marL="0" indent="0" algn="ctr">
              <a:buNone/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«Дорожная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разметка»</a:t>
            </a:r>
          </a:p>
          <a:p>
            <a:pPr marL="0" indent="0" algn="ctr"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(ПДД РФ Прилож.2)</a:t>
            </a:r>
          </a:p>
          <a:p>
            <a:pPr marL="0" lvl="0" indent="0" algn="r">
              <a:buClr>
                <a:srgbClr val="F0A22E"/>
              </a:buClr>
              <a:buNone/>
            </a:pPr>
            <a:endParaRPr lang="ru-RU" sz="2800" b="1" i="1" dirty="0" smtClean="0">
              <a:solidFill>
                <a:srgbClr val="4E3B3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r">
              <a:buClr>
                <a:srgbClr val="F0A22E"/>
              </a:buClr>
              <a:buNone/>
            </a:pPr>
            <a:r>
              <a:rPr lang="ru-RU" sz="2800" b="1" i="1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Разработал </a:t>
            </a:r>
            <a:endParaRPr lang="ru-RU" sz="2800" b="1" i="1" dirty="0">
              <a:solidFill>
                <a:srgbClr val="4E3B3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r">
              <a:buClr>
                <a:srgbClr val="F0A22E"/>
              </a:buClr>
              <a:buNone/>
            </a:pPr>
            <a:r>
              <a:rPr lang="ru-RU" sz="2800" b="1" i="1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преподаватель </a:t>
            </a:r>
            <a:r>
              <a:rPr lang="ru-RU" sz="2800" b="1" i="1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спец. </a:t>
            </a:r>
            <a:r>
              <a:rPr lang="ru-RU" sz="2800" b="1" i="1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дисциплин:</a:t>
            </a:r>
            <a:endParaRPr lang="ru-RU" sz="2400" b="1" i="1" dirty="0">
              <a:solidFill>
                <a:srgbClr val="4E3B3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r">
              <a:buClr>
                <a:srgbClr val="F0A22E"/>
              </a:buClr>
              <a:buNone/>
            </a:pPr>
            <a:r>
              <a:rPr lang="ru-RU" b="1" i="1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Паршин И.С.</a:t>
            </a:r>
            <a:endParaRPr lang="ru-RU" b="1" i="1" dirty="0">
              <a:solidFill>
                <a:srgbClr val="4E3B3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207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52400"/>
            <a:ext cx="9010650" cy="838200"/>
          </a:xfrm>
        </p:spPr>
        <p:txBody>
          <a:bodyPr/>
          <a:lstStyle/>
          <a:p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Стоп-линия</a:t>
            </a:r>
            <a:endParaRPr lang="ru-RU" b="1" cap="none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8440" y="55712"/>
            <a:ext cx="3700064" cy="925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1412776"/>
            <a:ext cx="4547873" cy="1843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12777"/>
            <a:ext cx="4464496" cy="1843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645024"/>
            <a:ext cx="5305853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4624"/>
            <a:ext cx="1160101" cy="1160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95571" y="5661248"/>
            <a:ext cx="547521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останавливаемся </a:t>
            </a:r>
          </a:p>
          <a:p>
            <a:pPr algn="ctr"/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когда движение запрещено</a:t>
            </a:r>
            <a:endParaRPr lang="ru-RU" sz="3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75362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4450"/>
            <a:ext cx="9021763" cy="838200"/>
          </a:xfrm>
        </p:spPr>
        <p:txBody>
          <a:bodyPr>
            <a:noAutofit/>
          </a:bodyPr>
          <a:lstStyle/>
          <a:p>
            <a:pPr algn="ctr"/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Место, </a:t>
            </a:r>
            <a:b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где уступаем дорогу</a:t>
            </a:r>
            <a:endParaRPr lang="ru-RU" b="1" cap="none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393" y="1610954"/>
            <a:ext cx="5190713" cy="1297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11" y="3356992"/>
            <a:ext cx="8813479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40160" cy="1301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364771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2117" y="-27384"/>
            <a:ext cx="9101883" cy="838200"/>
          </a:xfrm>
        </p:spPr>
        <p:txBody>
          <a:bodyPr/>
          <a:lstStyle/>
          <a:p>
            <a:pPr algn="ctr"/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Пешеходный переход</a:t>
            </a:r>
            <a:endParaRPr lang="ru-RU" b="1" cap="none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1196975"/>
            <a:ext cx="8964613" cy="488315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</a:t>
            </a: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- ширина до 6 м;</a:t>
            </a:r>
          </a:p>
          <a:p>
            <a:pPr marL="0" indent="0"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ширина более 6 м -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6248" y="3098825"/>
            <a:ext cx="5193018" cy="1973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229200"/>
            <a:ext cx="1458768" cy="1458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229200"/>
            <a:ext cx="1440160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2159" y="5109064"/>
            <a:ext cx="4438313" cy="170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7" y="1052736"/>
            <a:ext cx="5193018" cy="1994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528409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16632"/>
            <a:ext cx="9144000" cy="838200"/>
          </a:xfrm>
        </p:spPr>
        <p:txBody>
          <a:bodyPr/>
          <a:lstStyle/>
          <a:p>
            <a:pPr algn="ctr"/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Пересечение с велодорожкой</a:t>
            </a:r>
            <a:endParaRPr lang="ru-RU" b="1" cap="none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693" y="3501008"/>
            <a:ext cx="8337771" cy="3168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9240" y="1196752"/>
            <a:ext cx="2180675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471767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4450"/>
            <a:ext cx="8939213" cy="838200"/>
          </a:xfrm>
        </p:spPr>
        <p:txBody>
          <a:bodyPr>
            <a:noAutofit/>
          </a:bodyPr>
          <a:lstStyle/>
          <a:p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Искусственная </a:t>
            </a:r>
            <a:b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неровность</a:t>
            </a:r>
            <a:endParaRPr lang="ru-RU" b="1" cap="none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9" name="Picture 5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21163"/>
            <a:ext cx="1268413" cy="185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1412775"/>
            <a:ext cx="6632317" cy="252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197" y="4293096"/>
            <a:ext cx="6651422" cy="2527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829" y="1511749"/>
            <a:ext cx="161531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4623"/>
            <a:ext cx="3096344" cy="1161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893819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495" y="-27384"/>
            <a:ext cx="9108505" cy="838200"/>
          </a:xfrm>
        </p:spPr>
        <p:txBody>
          <a:bodyPr/>
          <a:lstStyle/>
          <a:p>
            <a:pPr algn="ctr"/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Парковочные места</a:t>
            </a:r>
            <a:endParaRPr lang="ru-RU" b="1" cap="none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57200" y="1554163"/>
            <a:ext cx="8686800" cy="5187950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endParaRPr lang="ru-RU" dirty="0" smtClean="0"/>
          </a:p>
          <a:p>
            <a:pPr marL="0" indent="0" algn="ctr">
              <a:buNone/>
            </a:pPr>
            <a:endParaRPr lang="ru-RU" dirty="0" smtClean="0">
              <a:solidFill>
                <a:srgbClr val="00B050"/>
              </a:solidFill>
              <a:latin typeface="+mj-lt"/>
            </a:endParaRPr>
          </a:p>
          <a:p>
            <a:pPr marL="0" indent="0" algn="ctr">
              <a:buNone/>
            </a:pPr>
            <a:endParaRPr lang="ru-RU" dirty="0">
              <a:solidFill>
                <a:srgbClr val="00B050"/>
              </a:solidFill>
              <a:latin typeface="+mj-lt"/>
            </a:endParaRPr>
          </a:p>
          <a:p>
            <a:pPr marL="0" indent="0" algn="ctr">
              <a:buNone/>
            </a:pPr>
            <a:r>
              <a:rPr lang="ru-RU" sz="35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пересекать и наезжать можно</a:t>
            </a:r>
            <a:endParaRPr lang="ru-RU" sz="35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1196752"/>
            <a:ext cx="5874337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573016"/>
            <a:ext cx="5874337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214318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88913"/>
            <a:ext cx="7019925" cy="838200"/>
          </a:xfrm>
        </p:spPr>
        <p:txBody>
          <a:bodyPr/>
          <a:lstStyle/>
          <a:p>
            <a:pPr algn="ctr"/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Направляющие островки</a:t>
            </a:r>
            <a:endParaRPr lang="ru-RU" b="1" cap="none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05064"/>
            <a:ext cx="4392488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005064"/>
            <a:ext cx="425844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48" y="1124744"/>
            <a:ext cx="438854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50" y="44624"/>
            <a:ext cx="2688518" cy="998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24744"/>
            <a:ext cx="425844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256275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>
                <a:hlinkClick r:id="rId2" action="ppaction://hlinkfile"/>
              </a:rPr>
              <a:t>парковкак</a:t>
            </a:r>
            <a:r>
              <a:rPr lang="ru-RU" dirty="0" smtClean="0">
                <a:hlinkClick r:id="rId2" action="ppaction://hlinkfile"/>
              </a:rPr>
              <a:t> на островке безопасности1.</a:t>
            </a:r>
            <a:r>
              <a:rPr lang="en-US" dirty="0" smtClean="0">
                <a:hlinkClick r:id="rId2" action="ppaction://hlinkfile"/>
              </a:rPr>
              <a:t>mp4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7459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115888"/>
            <a:ext cx="8686800" cy="838200"/>
          </a:xfrm>
        </p:spPr>
        <p:txBody>
          <a:bodyPr/>
          <a:lstStyle/>
          <a:p>
            <a:pPr algn="ctr"/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Стрелки на проезжей части</a:t>
            </a:r>
            <a:endParaRPr lang="ru-RU" b="1" cap="none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20" y="1124744"/>
            <a:ext cx="4556580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24744"/>
            <a:ext cx="4330452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5" y="2996952"/>
            <a:ext cx="4550575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2996952"/>
            <a:ext cx="4310275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953" y="5012239"/>
            <a:ext cx="4330081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265077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188913"/>
            <a:ext cx="8686800" cy="838200"/>
          </a:xfrm>
        </p:spPr>
        <p:txBody>
          <a:bodyPr/>
          <a:lstStyle/>
          <a:p>
            <a:pPr algn="ctr"/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Сужение дороги</a:t>
            </a:r>
            <a:endParaRPr lang="ru-RU" b="1" cap="none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1206"/>
            <a:ext cx="4572000" cy="1853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1441206"/>
            <a:ext cx="4434181" cy="1862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3385520"/>
            <a:ext cx="4427985" cy="1862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9913" y="5339037"/>
            <a:ext cx="1932846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29000"/>
            <a:ext cx="4464496" cy="181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656433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14536"/>
            <a:ext cx="9144000" cy="838200"/>
          </a:xfrm>
        </p:spPr>
        <p:txBody>
          <a:bodyPr>
            <a:normAutofit/>
          </a:bodyPr>
          <a:lstStyle/>
          <a:p>
            <a:pPr algn="ctr"/>
            <a:r>
              <a:rPr lang="ru-RU" sz="4400" b="1" cap="none" dirty="0" smtClean="0">
                <a:effectLst/>
                <a:latin typeface="Times New Roman" pitchFamily="18" charset="0"/>
                <a:cs typeface="Times New Roman" pitchFamily="18" charset="0"/>
              </a:rPr>
              <a:t>Горизонтальная разметка</a:t>
            </a:r>
            <a:endParaRPr lang="ru-RU" sz="4400" b="1" cap="none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1423317"/>
            <a:ext cx="91440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Имеет следующие цвета:</a:t>
            </a:r>
          </a:p>
          <a:p>
            <a:pPr marL="0" indent="0"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- белый - постоянная;</a:t>
            </a:r>
          </a:p>
          <a:p>
            <a:pPr marL="0" indent="0"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- оранжевая - временная;</a:t>
            </a:r>
          </a:p>
          <a:p>
            <a:pPr marL="0" indent="0"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- желтый - линии</a:t>
            </a:r>
          </a:p>
          <a:p>
            <a:pPr marL="0" indent="0">
              <a:buNone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0" indent="0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1.4                  1.10                 1.17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1713" b="34144"/>
          <a:stretch/>
        </p:blipFill>
        <p:spPr bwMode="auto">
          <a:xfrm>
            <a:off x="6398136" y="4235067"/>
            <a:ext cx="2734776" cy="778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4669"/>
          <a:stretch/>
        </p:blipFill>
        <p:spPr bwMode="auto">
          <a:xfrm>
            <a:off x="-1" y="4299882"/>
            <a:ext cx="3037959" cy="641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74571"/>
          <a:stretch/>
        </p:blipFill>
        <p:spPr bwMode="auto">
          <a:xfrm>
            <a:off x="3131840" y="4262988"/>
            <a:ext cx="3200398" cy="678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59863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file"/>
              </a:rPr>
              <a:t>Следите за разметкой.</a:t>
            </a:r>
            <a:r>
              <a:rPr lang="en-US" dirty="0" smtClean="0">
                <a:hlinkClick r:id="rId2" action="ppaction://hlinkfile"/>
              </a:rPr>
              <a:t>mp4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966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188913"/>
            <a:ext cx="8686800" cy="838200"/>
          </a:xfrm>
        </p:spPr>
        <p:txBody>
          <a:bodyPr/>
          <a:lstStyle/>
          <a:p>
            <a:pPr algn="ctr"/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Надписи на проезжей части</a:t>
            </a:r>
            <a:endParaRPr lang="ru-RU" b="1" cap="none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1370263"/>
            <a:ext cx="4560535" cy="1868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645" y="3318233"/>
            <a:ext cx="4454725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220" y="5661247"/>
            <a:ext cx="2161542" cy="1080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5198" y="5656684"/>
            <a:ext cx="1808890" cy="1085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3730" y="5061100"/>
            <a:ext cx="1344734" cy="1680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898" y="1370264"/>
            <a:ext cx="4423606" cy="1868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2380603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4450"/>
            <a:ext cx="9010650" cy="838200"/>
          </a:xfrm>
        </p:spPr>
        <p:txBody>
          <a:bodyPr>
            <a:noAutofit/>
          </a:bodyPr>
          <a:lstStyle/>
          <a:p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Символы </a:t>
            </a:r>
            <a:b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на проезжей части</a:t>
            </a:r>
            <a:endParaRPr lang="ru-RU" b="1" cap="none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060848"/>
            <a:ext cx="4377044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0" y="4005064"/>
            <a:ext cx="454770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05064"/>
            <a:ext cx="4347096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082" y="44624"/>
            <a:ext cx="5102423" cy="1884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0" y="2060848"/>
            <a:ext cx="454770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453583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88913"/>
            <a:ext cx="9144000" cy="838200"/>
          </a:xfrm>
        </p:spPr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Разметка желтого цвета</a:t>
            </a:r>
            <a:endParaRPr lang="ru-RU" b="1" cap="none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9039"/>
          <a:stretch/>
        </p:blipFill>
        <p:spPr bwMode="auto">
          <a:xfrm>
            <a:off x="35496" y="1124744"/>
            <a:ext cx="4536504" cy="1804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19878"/>
            <a:ext cx="440246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006504"/>
            <a:ext cx="440246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848969"/>
            <a:ext cx="440246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033996"/>
            <a:ext cx="4536504" cy="1782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998" y="4895439"/>
            <a:ext cx="28575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998" y="5420180"/>
            <a:ext cx="28575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998" y="5949280"/>
            <a:ext cx="28575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576408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4445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Временная разметка –</a:t>
            </a:r>
            <a:b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оранжевого цвета</a:t>
            </a:r>
            <a:endParaRPr lang="ru-RU" b="1" cap="none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204864"/>
            <a:ext cx="6739629" cy="2561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5167349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если оранжевые линии противоречат белым, то руководствуемся оранжевыми линиями</a:t>
            </a:r>
            <a:endParaRPr lang="ru-RU" sz="3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43798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16632"/>
            <a:ext cx="9144000" cy="838200"/>
          </a:xfrm>
        </p:spPr>
        <p:txBody>
          <a:bodyPr/>
          <a:lstStyle/>
          <a:p>
            <a:pPr algn="ctr"/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Вертикальная разметка</a:t>
            </a:r>
            <a:endParaRPr lang="ru-RU" b="1" cap="none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1052513"/>
            <a:ext cx="8883650" cy="561657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наносится на дорожные сооружения: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опоры мостовых сооружений, опоры освещения и даже деревья (если они расположены в пределах обочины);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пролетные строения мостовых сооружений и порталов тоннелей;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разделительные полосы, приподнятые направляющие островки, островки безопасности, бордюры;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круглые тумбы, расположенные на разделительных полосах, а также на приподнятых направляющих островках или приподнятых островках безопасности;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сигнальные столбики;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дорожные ограждения.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07757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1196975"/>
            <a:ext cx="91440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Разметку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2.1.1 наносят на препятствие, которое можно объехать только справа.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Разметку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2.1.2 наносят на препятствие, которое можно объехать с обеих сторон.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Разметку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2.1.3 наносят на препятствие, которое можно объехать только слева.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448" y="44625"/>
            <a:ext cx="3528392" cy="1268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264" y="4005064"/>
            <a:ext cx="6840760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3728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57200" y="1554163"/>
            <a:ext cx="8686800" cy="5114925"/>
          </a:xfrm>
        </p:spPr>
        <p:txBody>
          <a:bodyPr>
            <a:normAutofit lnSpcReduction="10000"/>
          </a:bodyPr>
          <a:lstStyle/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нижний край мостов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расположенных ниже 5 м над дорогой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594" y="44624"/>
            <a:ext cx="3179574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72816"/>
            <a:ext cx="7920880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458881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188913"/>
            <a:ext cx="8686800" cy="838200"/>
          </a:xfrm>
        </p:spPr>
        <p:txBody>
          <a:bodyPr/>
          <a:lstStyle/>
          <a:p>
            <a:pPr algn="ctr"/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Обозначение тумб</a:t>
            </a:r>
            <a:endParaRPr lang="ru-RU" b="1" cap="none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44623"/>
            <a:ext cx="1512168" cy="1875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085356"/>
            <a:ext cx="6480720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193646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11588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Сигнальные</a:t>
            </a:r>
            <a:b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(направляющие) столбики</a:t>
            </a:r>
            <a:endParaRPr lang="ru-RU" b="1" cap="none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387" y="2209234"/>
            <a:ext cx="6649815" cy="2659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1250" t="20725" r="27500" b="20328"/>
          <a:stretch/>
        </p:blipFill>
        <p:spPr bwMode="auto">
          <a:xfrm>
            <a:off x="8146584" y="1196752"/>
            <a:ext cx="934496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500" t="20198" r="61052" b="20329"/>
          <a:stretch/>
        </p:blipFill>
        <p:spPr bwMode="auto">
          <a:xfrm>
            <a:off x="53295" y="1181682"/>
            <a:ext cx="946343" cy="3687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5301208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устанавливают на обочине на расстоянии не менее 1,0 метра от края проезжей части.</a:t>
            </a:r>
          </a:p>
        </p:txBody>
      </p:sp>
    </p:spTree>
    <p:extLst>
      <p:ext uri="{BB962C8B-B14F-4D97-AF65-F5344CB8AC3E}">
        <p14:creationId xmlns="" xmlns:p14="http://schemas.microsoft.com/office/powerpoint/2010/main" val="34850391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15888"/>
            <a:ext cx="9144000" cy="838200"/>
          </a:xfrm>
        </p:spPr>
        <p:txBody>
          <a:bodyPr/>
          <a:lstStyle/>
          <a:p>
            <a:pPr algn="ctr"/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Сплошные линии</a:t>
            </a:r>
            <a:endParaRPr lang="ru-RU" b="1" cap="none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73365"/>
            <a:ext cx="4595129" cy="1833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43951"/>
            <a:ext cx="4427984" cy="1850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84963"/>
            <a:ext cx="4595129" cy="1833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307" y="3084963"/>
            <a:ext cx="4414225" cy="1847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07186"/>
            <a:ext cx="4594773" cy="1833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993354"/>
            <a:ext cx="4419516" cy="1846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4" y="166616"/>
            <a:ext cx="2569159" cy="642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344" y="166616"/>
            <a:ext cx="2569160" cy="642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96787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15888"/>
            <a:ext cx="8975725" cy="838200"/>
          </a:xfrm>
        </p:spPr>
        <p:txBody>
          <a:bodyPr>
            <a:noAutofit/>
          </a:bodyPr>
          <a:lstStyle/>
          <a:p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Ограждения </a:t>
            </a:r>
            <a:b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на опасных участках дорог</a:t>
            </a:r>
            <a:endParaRPr lang="ru-RU" b="1" cap="none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4925" y="1177925"/>
            <a:ext cx="9109075" cy="5707063"/>
          </a:xfrm>
        </p:spPr>
        <p:txBody>
          <a:bodyPr>
            <a:no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- развязки                           - опасные повороты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прямом участке дороги,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где крутые откосы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любой съезд 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дороги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опасен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918" y="116632"/>
            <a:ext cx="2876550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7" y="1340768"/>
            <a:ext cx="4567878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721" y="1340629"/>
            <a:ext cx="4330452" cy="1895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225" y="3789040"/>
            <a:ext cx="47625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91176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4450"/>
            <a:ext cx="9010650" cy="838200"/>
          </a:xfrm>
        </p:spPr>
        <p:txBody>
          <a:bodyPr>
            <a:noAutofit/>
          </a:bodyPr>
          <a:lstStyle/>
          <a:p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Ограждений </a:t>
            </a:r>
            <a:b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на прочих участках дорог</a:t>
            </a:r>
            <a:endParaRPr lang="ru-RU" b="1" cap="none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16632"/>
            <a:ext cx="2876550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476500"/>
            <a:ext cx="6881750" cy="275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418913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11588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Направляющие островки, </a:t>
            </a:r>
            <a:b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островки безопасности и бордюры</a:t>
            </a:r>
            <a:endParaRPr lang="ru-RU" b="1" cap="none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57200" y="1698625"/>
            <a:ext cx="8686800" cy="49704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асположенные ниже 1 м от уровня дороги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9729" y="1412776"/>
            <a:ext cx="2876550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959720"/>
            <a:ext cx="6840760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859372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852369"/>
            <a:ext cx="9144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Тестовые задания</a:t>
            </a:r>
            <a:endParaRPr lang="ru-RU" sz="8800" b="1" dirty="0">
              <a:solidFill>
                <a:srgbClr val="4E3B3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940717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965" y="1531824"/>
            <a:ext cx="7042070" cy="5281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-99392"/>
            <a:ext cx="91440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Надо подумать…</a:t>
            </a:r>
            <a:br>
              <a:rPr lang="ru-RU" sz="36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3200" b="1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По какой траектории водитель может продолжить движение?</a:t>
            </a:r>
            <a:endParaRPr lang="ru-RU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50130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216" y="1531824"/>
            <a:ext cx="7101568" cy="5326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-99392"/>
            <a:ext cx="91440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Надо подумать…</a:t>
            </a:r>
            <a:br>
              <a:rPr lang="ru-RU" sz="36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3200" b="1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Кто из водителей может припарковаться </a:t>
            </a:r>
          </a:p>
          <a:p>
            <a:pPr lvl="0" algn="ctr"/>
            <a:r>
              <a:rPr lang="ru-RU" sz="3200" b="1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по указанным траекториям?</a:t>
            </a:r>
            <a:endParaRPr lang="ru-RU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908392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731" y="1531822"/>
            <a:ext cx="7100537" cy="5325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-99392"/>
            <a:ext cx="91440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Надо подумать…</a:t>
            </a:r>
            <a:br>
              <a:rPr lang="ru-RU" sz="36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3200" b="1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b="1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каком </a:t>
            </a:r>
            <a:r>
              <a:rPr lang="ru-RU" sz="3200" b="1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направлении водитель может продолжить движение?</a:t>
            </a:r>
            <a:endParaRPr lang="ru-RU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88329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42" y="1507264"/>
            <a:ext cx="7134315" cy="5350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-99392"/>
            <a:ext cx="91440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Надо подумать…</a:t>
            </a:r>
            <a:br>
              <a:rPr lang="ru-RU" sz="36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Нарушит 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ли Правила 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водитель 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автомобиля, совершив обгон в показанной обстановке?</a:t>
            </a:r>
          </a:p>
        </p:txBody>
      </p:sp>
    </p:spTree>
    <p:extLst>
      <p:ext uri="{BB962C8B-B14F-4D97-AF65-F5344CB8AC3E}">
        <p14:creationId xmlns="" xmlns:p14="http://schemas.microsoft.com/office/powerpoint/2010/main" val="229940693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376772"/>
            <a:ext cx="6480720" cy="4860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-27384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4E3B3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5. В каком из указанных буквами мест </a:t>
            </a:r>
          </a:p>
          <a:p>
            <a:pPr algn="ctr"/>
            <a:r>
              <a:rPr lang="ru-RU" sz="3200" b="1" dirty="0" smtClean="0">
                <a:solidFill>
                  <a:srgbClr val="4E3B3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водитель должен остановиться?</a:t>
            </a:r>
            <a:endParaRPr lang="ru-RU" sz="1600" dirty="0"/>
          </a:p>
        </p:txBody>
      </p:sp>
    </p:spTree>
    <p:extLst>
      <p:ext uri="{BB962C8B-B14F-4D97-AF65-F5344CB8AC3E}">
        <p14:creationId xmlns="" xmlns:p14="http://schemas.microsoft.com/office/powerpoint/2010/main" val="176784477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304764"/>
            <a:ext cx="6480720" cy="4860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44624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6. Кто из водителей не нарушил Правила?</a:t>
            </a:r>
            <a:endParaRPr lang="ru-RU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5201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706" y="3974"/>
            <a:ext cx="9131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Объезд препятствий через сплошные линии</a:t>
            </a:r>
            <a:endParaRPr lang="ru-RU" sz="3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file"/>
              </a:rPr>
              <a:t>Конкурс ПДД объезд ДТП через сплошную.mp4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31759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376772"/>
            <a:ext cx="6480720" cy="4860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44624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7. Разрешен ли водителю разворот?</a:t>
            </a:r>
            <a:endParaRPr lang="ru-RU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88329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22004"/>
            <a:ext cx="6480720" cy="4860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-12868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8. Какое 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назначение имеет желтая сплошная линия дорожной разметки, </a:t>
            </a:r>
            <a:endParaRPr lang="ru-RU" sz="32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нанесенная 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 верху бордюра?</a:t>
            </a:r>
          </a:p>
        </p:txBody>
      </p:sp>
    </p:spTree>
    <p:extLst>
      <p:ext uri="{BB962C8B-B14F-4D97-AF65-F5344CB8AC3E}">
        <p14:creationId xmlns="" xmlns:p14="http://schemas.microsoft.com/office/powerpoint/2010/main" val="122315207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28800"/>
            <a:ext cx="6480720" cy="4860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-12868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9. Какое 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назначение имеет желтая прерывистая линия дорожной разметки, нанесенная у края проезжей части дороги?</a:t>
            </a:r>
          </a:p>
        </p:txBody>
      </p:sp>
    </p:spTree>
    <p:extLst>
      <p:ext uri="{BB962C8B-B14F-4D97-AF65-F5344CB8AC3E}">
        <p14:creationId xmlns="" xmlns:p14="http://schemas.microsoft.com/office/powerpoint/2010/main" val="42183334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27384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10. Разрешается 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ли водителю белого легкового автомобиля произвести высадку пассажиров в показанном месте?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597746"/>
            <a:ext cx="6666141" cy="4999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0793577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27384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11. Что 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обозначает показанная </a:t>
            </a:r>
            <a:endParaRPr lang="ru-RU" sz="32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дорожная 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разметка желтого цвета?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637" y="1600200"/>
            <a:ext cx="6504723" cy="4878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5218531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4624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12. Что 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обозначает вертикальная дорожная разметка, показанная на рисунке?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1250"/>
          <a:stretch/>
        </p:blipFill>
        <p:spPr bwMode="auto">
          <a:xfrm>
            <a:off x="1328595" y="1916832"/>
            <a:ext cx="6483765" cy="3829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988946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4624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13. Что 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означает вертикальная дорожная разметка, показанная на рисунке?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00200"/>
            <a:ext cx="6480720" cy="4860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4372333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8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917848421"/>
              </p:ext>
            </p:extLst>
          </p:nvPr>
        </p:nvGraphicFramePr>
        <p:xfrm>
          <a:off x="0" y="660682"/>
          <a:ext cx="9073008" cy="63167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5213"/>
                <a:gridCol w="4959795"/>
                <a:gridCol w="944861"/>
                <a:gridCol w="2413139"/>
              </a:tblGrid>
              <a:tr h="886395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Пункт</a:t>
                      </a:r>
                      <a:r>
                        <a:rPr lang="ru-RU" sz="2000" b="1" i="0" kern="1200" baseline="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ПДД</a:t>
                      </a:r>
                      <a:endParaRPr lang="ru-RU" sz="2000" b="1" i="0" kern="1200" dirty="0" smtClean="0">
                        <a:solidFill>
                          <a:schemeClr val="tx2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0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Правонарушение</a:t>
                      </a:r>
                      <a:endParaRPr lang="ru-RU" sz="2000" b="1" dirty="0" smtClean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Статья </a:t>
                      </a:r>
                      <a:r>
                        <a:rPr lang="ru-RU" sz="2000" b="1" dirty="0" err="1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КоАП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0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Наказание</a:t>
                      </a:r>
                      <a:endParaRPr lang="ru-RU" sz="2000" b="1" dirty="0" smtClean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b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646163">
                <a:tc rowSpan="3">
                  <a:txBody>
                    <a:bodyPr/>
                    <a:lstStyle/>
                    <a:p>
                      <a:pPr algn="ctr"/>
                      <a:endParaRPr lang="ru-RU" sz="2000" dirty="0" smtClean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Приложение 1 </a:t>
                      </a:r>
                      <a:r>
                        <a:rPr lang="ru-RU" sz="200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ПДД </a:t>
                      </a:r>
                      <a:endParaRPr lang="ru-RU" sz="2000" dirty="0" smtClean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dirty="0" smtClean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dirty="0" smtClean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dirty="0" smtClean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dirty="0" smtClean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dirty="0" smtClean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Несоблюдение требований, предписанных дорожными знаками или разметкой проезжей части дороги, запрещающими остановку или стоянку транспортных средств</a:t>
                      </a:r>
                      <a:endParaRPr lang="ru-RU" sz="2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"/>
                        </a:rPr>
                        <a:t>Статья 12.16 часть 4</a:t>
                      </a:r>
                      <a:endParaRPr lang="ru-RU" sz="2000" b="0" i="0" u="none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i="0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Штраф 1500 рублей, З.</a:t>
                      </a:r>
                      <a:endParaRPr lang="ru-RU" sz="28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026046">
                <a:tc v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Несоблюдение требований, предписанных дорожными знаками или разметкой проезжей части дороги, за исключением случаев, указанных выше и иных случаев, предусмотренных </a:t>
                      </a:r>
                      <a:r>
                        <a:rPr lang="ru-RU" sz="2000" b="0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"/>
                        </a:rPr>
                        <a:t>главой 12</a:t>
                      </a:r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  <a:r>
                        <a:rPr lang="ru-RU" sz="2000" b="0" i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КоАП</a:t>
                      </a:r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РФ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"/>
                        </a:rPr>
                        <a:t>Статья 12.16 часть 1</a:t>
                      </a:r>
                      <a:endParaRPr lang="ru-RU" sz="2000" b="0" i="0" u="none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i="0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Штраф 500 рублей</a:t>
                      </a:r>
                      <a:endParaRPr lang="ru-RU" sz="28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638713">
                <a:tc v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Поворот налево или разворот в нарушение требований, предписанных дорожными знаками или разметкой проезжей части дороги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"/>
                        </a:rPr>
                        <a:t>Статья 12.16 часть 2</a:t>
                      </a:r>
                      <a:endParaRPr lang="ru-RU" sz="2000" b="0" i="0" u="none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i="0" kern="12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Штраф от 1000 до 1500 рублей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-228600" y="0"/>
            <a:ext cx="9372600" cy="685800"/>
          </a:xfrm>
        </p:spPr>
        <p:txBody>
          <a:bodyPr>
            <a:noAutofit/>
          </a:bodyPr>
          <a:lstStyle/>
          <a:p>
            <a:pPr algn="ctr"/>
            <a:r>
              <a:rPr lang="ru-RU" sz="3200" b="1" cap="none" dirty="0" smtClean="0">
                <a:effectLst/>
              </a:rPr>
              <a:t>Ответственность за нарушения:</a:t>
            </a:r>
            <a:endParaRPr lang="ru-RU" sz="3200" b="1" cap="none" dirty="0"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160123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15888"/>
            <a:ext cx="9144000" cy="838200"/>
          </a:xfrm>
        </p:spPr>
        <p:txBody>
          <a:bodyPr/>
          <a:lstStyle/>
          <a:p>
            <a:pPr algn="ctr"/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Прерывистые линии</a:t>
            </a:r>
            <a:endParaRPr lang="ru-RU" b="1" cap="none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7" y="1124744"/>
            <a:ext cx="4545639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7" y="4941168"/>
            <a:ext cx="4545639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891" y="4928551"/>
            <a:ext cx="4330452" cy="181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20" y="76494"/>
            <a:ext cx="1905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21" y="580306"/>
            <a:ext cx="1905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76494"/>
            <a:ext cx="1905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80306"/>
            <a:ext cx="1905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891" y="1129471"/>
            <a:ext cx="4330452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7" y="3007963"/>
            <a:ext cx="4545639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891" y="3007963"/>
            <a:ext cx="4330452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8070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-27384"/>
            <a:ext cx="9143999" cy="1008063"/>
          </a:xfrm>
        </p:spPr>
        <p:txBody>
          <a:bodyPr>
            <a:noAutofit/>
          </a:bodyPr>
          <a:lstStyle/>
          <a:p>
            <a:pPr algn="ctr"/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Границы полос </a:t>
            </a:r>
            <a:b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в пределах перекрестка</a:t>
            </a:r>
            <a:endParaRPr lang="ru-RU" b="1" cap="none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854" y="3356992"/>
            <a:ext cx="8482618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859" y="1340768"/>
            <a:ext cx="5472608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58028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4450"/>
            <a:ext cx="5364088" cy="838200"/>
          </a:xfrm>
        </p:spPr>
        <p:txBody>
          <a:bodyPr>
            <a:noAutofit/>
          </a:bodyPr>
          <a:lstStyle/>
          <a:p>
            <a:pPr algn="ctr"/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Полосы разгона </a:t>
            </a:r>
            <a:b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и торможения</a:t>
            </a:r>
            <a:endParaRPr lang="ru-RU" b="1" cap="none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869160"/>
            <a:ext cx="4478616" cy="1875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865779"/>
            <a:ext cx="4464496" cy="1875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4624"/>
            <a:ext cx="3744416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96752"/>
            <a:ext cx="5295899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02264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4450"/>
            <a:ext cx="8955088" cy="838200"/>
          </a:xfrm>
        </p:spPr>
        <p:txBody>
          <a:bodyPr>
            <a:noAutofit/>
          </a:bodyPr>
          <a:lstStyle/>
          <a:p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Комбинированная</a:t>
            </a:r>
            <a:b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(«разметка-фильтр»)</a:t>
            </a:r>
            <a:endParaRPr lang="ru-RU" b="1" cap="none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4624"/>
            <a:ext cx="3744416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9" y="1412777"/>
            <a:ext cx="4533705" cy="1955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798" y="1412777"/>
            <a:ext cx="4533705" cy="1955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9" y="3593440"/>
            <a:ext cx="4527421" cy="1851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904" y="3593440"/>
            <a:ext cx="4507600" cy="1851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43420" y="5475349"/>
            <a:ext cx="3456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обгон запрещен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0631" y="5475350"/>
            <a:ext cx="34529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обгон </a:t>
            </a: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разрешен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03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69850"/>
            <a:ext cx="8951913" cy="838200"/>
          </a:xfrm>
        </p:spPr>
        <p:txBody>
          <a:bodyPr>
            <a:normAutofit/>
          </a:bodyPr>
          <a:lstStyle/>
          <a:p>
            <a:r>
              <a:rPr lang="ru-RU" b="1" cap="none" dirty="0" smtClean="0">
                <a:effectLst/>
                <a:latin typeface="Times New Roman" pitchFamily="18" charset="0"/>
                <a:cs typeface="Times New Roman" pitchFamily="18" charset="0"/>
              </a:rPr>
              <a:t>Реверсивная полоса</a:t>
            </a:r>
            <a:endParaRPr lang="ru-RU" b="1" cap="none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196752"/>
            <a:ext cx="4536504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96752"/>
            <a:ext cx="443056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068960"/>
            <a:ext cx="4536504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068960"/>
            <a:ext cx="443056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941168"/>
            <a:ext cx="4536504" cy="1723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941168"/>
            <a:ext cx="4429135" cy="1723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4624"/>
            <a:ext cx="3744416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58577046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1692</TotalTime>
  <Words>547</Words>
  <Application>Microsoft Office PowerPoint</Application>
  <PresentationFormat>Экран (4:3)</PresentationFormat>
  <Paragraphs>143</Paragraphs>
  <Slides>47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47</vt:i4>
      </vt:variant>
    </vt:vector>
  </HeadingPairs>
  <TitlesOfParts>
    <vt:vector size="49" baseType="lpstr">
      <vt:lpstr>Трек</vt:lpstr>
      <vt:lpstr>1_Трек</vt:lpstr>
      <vt:lpstr>Курс лекций  по «Правилам дорожного движения»</vt:lpstr>
      <vt:lpstr>Горизонтальная разметка</vt:lpstr>
      <vt:lpstr>Сплошные линии</vt:lpstr>
      <vt:lpstr>Слайд 4</vt:lpstr>
      <vt:lpstr>Прерывистые линии</vt:lpstr>
      <vt:lpstr>Границы полос  в пределах перекрестка</vt:lpstr>
      <vt:lpstr>Полосы разгона  и торможения</vt:lpstr>
      <vt:lpstr>Комбинированная («разметка-фильтр»)</vt:lpstr>
      <vt:lpstr>Реверсивная полоса</vt:lpstr>
      <vt:lpstr>Стоп-линия</vt:lpstr>
      <vt:lpstr>Место,  где уступаем дорогу</vt:lpstr>
      <vt:lpstr>Пешеходный переход</vt:lpstr>
      <vt:lpstr>Пересечение с велодорожкой</vt:lpstr>
      <vt:lpstr>Искусственная  неровность</vt:lpstr>
      <vt:lpstr>Парковочные места</vt:lpstr>
      <vt:lpstr>Направляющие островки</vt:lpstr>
      <vt:lpstr>Слайд 17</vt:lpstr>
      <vt:lpstr>Стрелки на проезжей части</vt:lpstr>
      <vt:lpstr>Сужение дороги</vt:lpstr>
      <vt:lpstr>Слайд 20</vt:lpstr>
      <vt:lpstr>Надписи на проезжей части</vt:lpstr>
      <vt:lpstr>Символы  на проезжей части</vt:lpstr>
      <vt:lpstr> Разметка желтого цвета</vt:lpstr>
      <vt:lpstr>Временная разметка – оранжевого цвета</vt:lpstr>
      <vt:lpstr>Вертикальная разметка</vt:lpstr>
      <vt:lpstr>Слайд 26</vt:lpstr>
      <vt:lpstr>Слайд 27</vt:lpstr>
      <vt:lpstr>Обозначение тумб</vt:lpstr>
      <vt:lpstr>Сигнальные (направляющие) столбики</vt:lpstr>
      <vt:lpstr>Ограждения  на опасных участках дорог</vt:lpstr>
      <vt:lpstr>Ограждений  на прочих участках дорог</vt:lpstr>
      <vt:lpstr>Направляющие островки,  островки безопасности и бордюры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Ответственность за нарушения: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Курс лекций  по «Правилам дорожного движения»</dc:title>
  <dc:creator>сервер</dc:creator>
  <cp:lastModifiedBy>пдд</cp:lastModifiedBy>
  <cp:revision>53</cp:revision>
  <dcterms:created xsi:type="dcterms:W3CDTF">2015-06-10T08:32:59Z</dcterms:created>
  <dcterms:modified xsi:type="dcterms:W3CDTF">2017-10-11T05:19:54Z</dcterms:modified>
</cp:coreProperties>
</file>