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82" r:id="rId2"/>
    <p:sldId id="259" r:id="rId3"/>
    <p:sldId id="310" r:id="rId4"/>
    <p:sldId id="257" r:id="rId5"/>
    <p:sldId id="258" r:id="rId6"/>
    <p:sldId id="260" r:id="rId7"/>
    <p:sldId id="265" r:id="rId8"/>
    <p:sldId id="316" r:id="rId9"/>
    <p:sldId id="261" r:id="rId10"/>
    <p:sldId id="262" r:id="rId11"/>
    <p:sldId id="315" r:id="rId12"/>
    <p:sldId id="317" r:id="rId13"/>
    <p:sldId id="263" r:id="rId14"/>
    <p:sldId id="266" r:id="rId15"/>
    <p:sldId id="267" r:id="rId16"/>
    <p:sldId id="268" r:id="rId17"/>
    <p:sldId id="269" r:id="rId18"/>
    <p:sldId id="311" r:id="rId19"/>
    <p:sldId id="305" r:id="rId20"/>
    <p:sldId id="264" r:id="rId21"/>
    <p:sldId id="318" r:id="rId22"/>
    <p:sldId id="312" r:id="rId23"/>
    <p:sldId id="313" r:id="rId24"/>
    <p:sldId id="314" r:id="rId25"/>
    <p:sldId id="270" r:id="rId26"/>
    <p:sldId id="271" r:id="rId27"/>
    <p:sldId id="272" r:id="rId28"/>
    <p:sldId id="273" r:id="rId29"/>
    <p:sldId id="274" r:id="rId30"/>
    <p:sldId id="275" r:id="rId31"/>
    <p:sldId id="280" r:id="rId32"/>
    <p:sldId id="277" r:id="rId33"/>
    <p:sldId id="278" r:id="rId34"/>
    <p:sldId id="279" r:id="rId35"/>
    <p:sldId id="276" r:id="rId36"/>
    <p:sldId id="281" r:id="rId37"/>
    <p:sldId id="319" r:id="rId38"/>
    <p:sldId id="308" r:id="rId39"/>
    <p:sldId id="309" r:id="rId40"/>
    <p:sldId id="307" r:id="rId41"/>
    <p:sldId id="286" r:id="rId42"/>
    <p:sldId id="288" r:id="rId43"/>
    <p:sldId id="29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72623-C8E7-4553-829C-806F8ED037D4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453E1-60F4-4334-9899-69E5CE576B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348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453E1-60F4-4334-9899-69E5CE576B0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453E1-60F4-4334-9899-69E5CE576B03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438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159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9481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4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018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2289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52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33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79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48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73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32210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16.10.2017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3989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54;&#1044;&#1043;&#1054;&#1058;&#1054;&#1042;&#1050;&#1040;%20&#1042;&#1054;&#1044;&#1048;&#1058;&#1045;&#1051;&#1045;&#1049;\&#1055;&#1044;&#1044;\7.%20&#1057;&#1080;&#1075;&#1085;&#1072;&#1083;&#1099;%20&#1089;&#1074;&#1077;&#1090;&#1086;&#1092;&#1086;&#1088;&#1072;%20&#1080;%20&#1088;&#1077;&#1075;&#1091;&#1083;&#1080;&#1088;&#1086;&#1074;&#1097;&#1080;&#1082;&#1072;\&#1044;&#1074;&#1080;&#1078;&#1077;&#1085;&#1080;&#1077;%20&#1087;&#1086;&#1076;%20&#1078;&#1077;&#1083;&#1090;&#1099;&#1081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54;&#1044;&#1043;&#1054;&#1058;&#1054;&#1042;&#1050;&#1040;%20&#1042;&#1054;&#1044;&#1048;&#1058;&#1045;&#1051;&#1045;&#1049;\&#1055;&#1044;&#1044;\7.%20&#1057;&#1080;&#1075;&#1085;&#1072;&#1083;&#1099;%20&#1089;&#1074;&#1077;&#1090;&#1086;&#1092;&#1086;&#1088;&#1072;%20&#1080;%20&#1088;&#1077;&#1075;&#1091;&#1083;&#1080;&#1088;&#1086;&#1074;&#1097;&#1080;&#1082;&#1072;\&#1087;&#1086;&#1074;&#1086;&#1088;&#1086;&#1090;%20&#1085;&#1072;&#1083;&#1077;&#1074;&#1086;%20&#1087;&#1086;&#1076;%20&#1079;&#1077;&#1083;&#1077;&#1085;&#1099;&#1081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54;&#1044;&#1043;&#1054;&#1058;&#1054;&#1042;&#1050;&#1040;%20&#1042;&#1054;&#1044;&#1048;&#1058;&#1045;&#1051;&#1045;&#1049;\&#1055;&#1044;&#1044;\7.%20&#1057;&#1080;&#1075;&#1085;&#1072;&#1083;&#1099;%20&#1089;&#1074;&#1077;&#1090;&#1086;&#1092;&#1086;&#1088;&#1072;%20&#1080;%20&#1088;&#1077;&#1075;&#1091;&#1083;&#1080;&#1088;&#1086;&#1074;&#1097;&#1080;&#1082;&#1072;\&#1074;&#1099;&#1077;&#1079;&#1076;%20&#1087;&#1086;&#1076;%20&#1089;&#1090;&#1088;&#1077;&#1083;&#1082;&#1091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54;&#1044;&#1043;&#1054;&#1058;&#1054;&#1042;&#1050;&#1040;%20&#1042;&#1054;&#1044;&#1048;&#1058;&#1045;&#1051;&#1045;&#1049;\&#1055;&#1044;&#1044;\7.%20&#1057;&#1080;&#1075;&#1085;&#1072;&#1083;&#1099;%20&#1089;&#1074;&#1077;&#1090;&#1086;&#1092;&#1086;&#1088;&#1072;%20&#1080;%20&#1088;&#1077;&#1075;&#1091;&#1083;&#1080;&#1088;&#1086;&#1074;&#1097;&#1080;&#1082;&#1072;\&#1055;&#1044;&#1044;%20-%20&#1087;&#1088;&#1086;&#1077;&#1079;&#1076;%20&#1087;&#1077;&#1088;&#1077;&#1082;&#1088;&#1077;&#1089;&#1090;&#1082;&#1086;&#1074;%20&#1057;&#1080;&#1075;&#1085;&#1072;&#1083;&#1099;%20&#1088;&#1077;&#1075;&#1091;&#1083;&#1080;&#1088;&#1086;&#1074;&#1097;&#1080;&#1082;&#1072;.mp4.mp4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52529/?dst=2868" TargetMode="External"/><Relationship Id="rId2" Type="http://schemas.openxmlformats.org/officeDocument/2006/relationships/hyperlink" Target="http://www.consultant.ru/document/cons_doc_LAW_149975/?dst=10014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onsultant.ru/document/cons_doc_LAW_152529/?dst=4294" TargetMode="External"/><Relationship Id="rId5" Type="http://schemas.openxmlformats.org/officeDocument/2006/relationships/hyperlink" Target="http://www.consultant.ru/document/cons_doc_LAW_152529/?dst=4244" TargetMode="External"/><Relationship Id="rId4" Type="http://schemas.openxmlformats.org/officeDocument/2006/relationships/hyperlink" Target="http://www.consultant.ru/document/cons_doc_LAW_152529/?dst=2866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54;&#1044;&#1043;&#1054;&#1058;&#1054;&#1042;&#1050;&#1040;%20&#1042;&#1054;&#1044;&#1048;&#1058;&#1045;&#1051;&#1045;&#1049;\&#1055;&#1044;&#1044;\7.%20&#1057;&#1080;&#1075;&#1085;&#1072;&#1083;&#1099;%20&#1089;&#1074;&#1077;&#1090;&#1086;&#1092;&#1086;&#1088;&#1072;%20&#1080;%20&#1088;&#1077;&#1075;&#1091;&#1083;&#1080;&#1088;&#1086;&#1074;&#1097;&#1080;&#1082;&#1072;\&#1074;&#1082;&#1083;%20&#1079;&#1077;&#1083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0"/>
            <a:ext cx="8686800" cy="1026840"/>
          </a:xfrm>
          <a:effectLst/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Курс лекций </a:t>
            </a:r>
            <a:b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i="1" cap="none" dirty="0" smtClean="0">
                <a:effectLst/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800" i="1" dirty="0" smtClean="0"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i="1" cap="none" dirty="0" smtClean="0">
                <a:effectLst/>
                <a:latin typeface="Times New Roman" pitchFamily="18" charset="0"/>
                <a:cs typeface="Times New Roman" pitchFamily="18" charset="0"/>
              </a:rPr>
              <a:t>Правилам дорожного движения</a:t>
            </a:r>
            <a:r>
              <a:rPr lang="ru-RU" sz="2800" i="1" dirty="0" smtClean="0"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marL="0" indent="0"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Сигналы </a:t>
            </a:r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светофора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 регулировщика»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(ПДД РФ </a:t>
            </a:r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§6)</a:t>
            </a:r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endParaRPr lang="ru-RU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Разработал </a:t>
            </a:r>
            <a:endParaRPr lang="ru-RU" sz="2800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спец. </a:t>
            </a: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дисциплин:</a:t>
            </a: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Паршин И.С.</a:t>
            </a:r>
            <a:endParaRPr lang="ru-RU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351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99392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Жёлтый</a:t>
            </a:r>
            <a:r>
              <a:rPr lang="ru-RU" cap="none" dirty="0" smtClean="0">
                <a:effectLst/>
                <a:latin typeface="Times New Roman" pitchFamily="18" charset="0"/>
                <a:cs typeface="Times New Roman" pitchFamily="18" charset="0"/>
              </a:rPr>
              <a:t> после </a:t>
            </a:r>
            <a:r>
              <a:rPr lang="ru-RU" b="1" cap="none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зеленого</a:t>
            </a:r>
            <a:endParaRPr lang="ru-RU" b="1" cap="none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78" y="692010"/>
            <a:ext cx="8665844" cy="325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951054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запрещено</a:t>
            </a:r>
          </a:p>
          <a:p>
            <a:pPr lvl="0" algn="ctr"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кроме двух случаев:</a:t>
            </a:r>
          </a:p>
          <a:p>
            <a:pPr lvl="0">
              <a:buClr>
                <a:srgbClr val="F0A22E"/>
              </a:buClr>
              <a:buSzPct val="70000"/>
            </a:pP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- водитель </a:t>
            </a: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не может остановиться, не прибегая к экстренному торможению;</a:t>
            </a:r>
          </a:p>
          <a:p>
            <a:pPr lvl="0">
              <a:buClr>
                <a:srgbClr val="F0A22E"/>
              </a:buClr>
              <a:buSzPct val="70000"/>
            </a:pP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водитель находится на пересечении</a:t>
            </a:r>
            <a:r>
              <a:rPr lang="ru-RU" sz="3600" dirty="0">
                <a:solidFill>
                  <a:srgbClr val="4E3B30"/>
                </a:solidFill>
                <a:latin typeface="Franklin Gothic Medium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3969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вижение под желты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ворот налево под зелены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Жёлтый</a:t>
            </a:r>
            <a:r>
              <a:rPr lang="ru-RU" cap="none" dirty="0" smtClean="0">
                <a:effectLst/>
                <a:latin typeface="Times New Roman" pitchFamily="18" charset="0"/>
                <a:cs typeface="Times New Roman" pitchFamily="18" charset="0"/>
              </a:rPr>
              <a:t> мигающий</a:t>
            </a:r>
            <a:endParaRPr lang="ru-RU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1812925"/>
            <a:ext cx="9036050" cy="52593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3672"/>
            <a:ext cx="4572000" cy="183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01530"/>
            <a:ext cx="4427984" cy="186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657447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движение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разрешено </a:t>
            </a:r>
          </a:p>
          <a:p>
            <a:pPr lvl="0" algn="ctr"/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нерегулируемый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перекрёсток или пешеходный переход</a:t>
            </a:r>
          </a:p>
          <a:p>
            <a:pPr lvl="0" algn="ctr">
              <a:buClr>
                <a:srgbClr val="F0A22E"/>
              </a:buClr>
              <a:buSzPct val="70000"/>
            </a:pP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едем по знакам приоритета или</a:t>
            </a:r>
          </a:p>
          <a:p>
            <a:pPr lvl="0" algn="ctr">
              <a:buClr>
                <a:srgbClr val="F0A22E"/>
              </a:buClr>
              <a:buSzPct val="70000"/>
            </a:pP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по «помехе справа»</a:t>
            </a:r>
            <a:endParaRPr lang="ru-RU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00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для регулирования движения в определённых направлениях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86256"/>
            <a:ext cx="4644008" cy="185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14818"/>
            <a:ext cx="4427984" cy="1850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536504" cy="251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37250"/>
            <a:ext cx="4330452" cy="244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354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Светофор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 мигающим сигналом жёлтого цвета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13746"/>
            <a:ext cx="5724128" cy="228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96332"/>
            <a:ext cx="3203848" cy="426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7861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 ОПАСНОСТЬ!!!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84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Реверсивные светофоры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31" y="1046680"/>
            <a:ext cx="4434561" cy="238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4499992" cy="197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4499992" cy="195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61048"/>
            <a:ext cx="4499992" cy="197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49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регулирования движения </a:t>
            </a: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через ж/д </a:t>
            </a:r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переезды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572000" cy="195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4438356" cy="195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085184"/>
            <a:ext cx="4788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выключенных сигналах и  наличии знака 2.5 остановка обязательна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2261" y="5099700"/>
            <a:ext cx="4427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 бело-лунном мигающем остановка необязательна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143248"/>
            <a:ext cx="4464496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16" y="3143248"/>
            <a:ext cx="4313684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239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290" y="1857364"/>
            <a:ext cx="88054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ЗАКОН СЕКЦИЙ</a:t>
            </a:r>
            <a:endParaRPr lang="ru-RU" sz="9600" b="1" i="1" u="sng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09" t="5579" r="31239" b="16988"/>
          <a:stretch/>
        </p:blipFill>
        <p:spPr bwMode="auto">
          <a:xfrm>
            <a:off x="5076055" y="696364"/>
            <a:ext cx="3919143" cy="43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069502"/>
            <a:ext cx="91085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темное время суток дополнительную секцию светофора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видно. При этом водитель может не заметить контурные стрелки, нанесенные на основную часть светофора, и повернуть на запрещающий сигнал.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-27384"/>
            <a:ext cx="47079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15 апреля 2015 года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46" y="696364"/>
            <a:ext cx="4373138" cy="43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1526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488"/>
            <a:ext cx="9144000" cy="838200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Классификация светофоров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4171"/>
          <a:stretch/>
        </p:blipFill>
        <p:spPr bwMode="auto">
          <a:xfrm>
            <a:off x="1187624" y="5510213"/>
            <a:ext cx="1344613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71575"/>
            <a:ext cx="20669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199" y="2780928"/>
            <a:ext cx="10477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414" y="3717032"/>
            <a:ext cx="5715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" r="73893"/>
          <a:stretch/>
        </p:blipFill>
        <p:spPr bwMode="auto">
          <a:xfrm>
            <a:off x="2805871" y="4974158"/>
            <a:ext cx="1345379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920"/>
          <a:stretch/>
        </p:blipFill>
        <p:spPr bwMode="auto">
          <a:xfrm>
            <a:off x="1546436" y="4797152"/>
            <a:ext cx="733136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4861" y="4759052"/>
            <a:ext cx="1400175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63827"/>
            <a:ext cx="113347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519" y="4635227"/>
            <a:ext cx="13049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212" y="1171575"/>
            <a:ext cx="389572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894" y="1190625"/>
            <a:ext cx="21145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786190"/>
            <a:ext cx="5467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5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52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Светофоры с дополнительной секцией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9604" y="1064797"/>
            <a:ext cx="4424396" cy="182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25840"/>
            <a:ext cx="4572000" cy="183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7593" y="3025840"/>
            <a:ext cx="4438404" cy="183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3029" y="4955410"/>
            <a:ext cx="5060080" cy="1902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" y="1124744"/>
            <a:ext cx="4464496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57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ыезд под стрелку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214290"/>
            <a:ext cx="9144001" cy="62150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9144000" cy="6429396"/>
          </a:xfrm>
        </p:spPr>
      </p:pic>
      <p:sp>
        <p:nvSpPr>
          <p:cNvPr id="1028" name="AutoShape 4" descr="https://im2-tub-ru.yandex.net/i?id=642b256717673a2096459b1cd0d042ac&amp;n=33&amp;h=205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2-tub-ru.yandex.net/i?id=642b256717673a2096459b1cd0d042ac&amp;n=33&amp;h=205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m2-tub-ru.yandex.net/i?id=a80ec5951d3d7fe4ef5a850bb477a219&amp;n=33&amp;h=191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im2-tub-ru.yandex.net/i?id=a80ec5951d3d7fe4ef5a850bb477a219&amp;n=33&amp;h=191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52273" y="1643050"/>
            <a:ext cx="924855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i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ЗАКОН Т-ОБРАЗНЫХ СВЕТОФОРОВ</a:t>
            </a:r>
            <a:endParaRPr lang="ru-RU" sz="8800" b="1" i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Для трамваев и марш. ТС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412875"/>
            <a:ext cx="8686800" cy="525621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4319" y="2631851"/>
            <a:ext cx="2953450" cy="194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74" y="1196752"/>
            <a:ext cx="3025458" cy="199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74" y="3861047"/>
            <a:ext cx="2953450" cy="194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2259" y="3850562"/>
            <a:ext cx="3025458" cy="199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73" y="3133646"/>
            <a:ext cx="9053343" cy="330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налево          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                          -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прямо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3600" b="1" dirty="0" smtClean="0">
              <a:solidFill>
                <a:srgbClr val="4E3B30"/>
              </a:solidFill>
              <a:latin typeface="Franklin Gothic Medium"/>
            </a:endParaRP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3600" b="1" dirty="0">
              <a:solidFill>
                <a:srgbClr val="4E3B30"/>
              </a:solidFill>
              <a:latin typeface="Franklin Gothic Medium"/>
            </a:endParaRP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3600" b="1" dirty="0">
              <a:solidFill>
                <a:srgbClr val="4E3B30"/>
              </a:solidFill>
              <a:latin typeface="Franklin Gothic Medium"/>
            </a:endParaRP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4E3B30"/>
                </a:solidFill>
                <a:latin typeface="Franklin Gothic Medium"/>
              </a:rPr>
              <a:t>   </a:t>
            </a:r>
            <a:r>
              <a:rPr lang="ru-RU" sz="3600" b="1" dirty="0" smtClean="0">
                <a:solidFill>
                  <a:srgbClr val="4E3B30"/>
                </a:solidFill>
                <a:latin typeface="Franklin Gothic Medium"/>
              </a:rPr>
              <a:t>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направо        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                           -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стоять!</a:t>
            </a:r>
            <a:endParaRPr lang="ru-RU" sz="3600" b="1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1142984"/>
            <a:ext cx="2376264" cy="156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654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Для трамваев и маршрутных ТС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4499992" cy="195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08720"/>
            <a:ext cx="4536150" cy="195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0750" y="3068960"/>
            <a:ext cx="4762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53421"/>
            <a:ext cx="9190038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93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сигналы регулировщика</a:t>
            </a:r>
            <a:endParaRPr lang="ru-RU" b="1" dirty="0"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428736"/>
            <a:ext cx="8320806" cy="387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94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Сигнал 1 – </a:t>
            </a:r>
            <a:r>
              <a:rPr lang="ru-RU" sz="4000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правая рука поднята вверх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999608"/>
            <a:ext cx="4434727" cy="185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9525" y="2905869"/>
            <a:ext cx="4762500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581128"/>
            <a:ext cx="9108504" cy="235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Палка вверх устремлена,</a:t>
            </a:r>
          </a:p>
          <a:p>
            <a:pPr lvl="0"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всем стоять велит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endParaRPr lang="ru-RU" sz="3000" dirty="0">
              <a:solidFill>
                <a:srgbClr val="4E3B30"/>
              </a:solidFill>
            </a:endParaRPr>
          </a:p>
          <a:p>
            <a:pPr lvl="0" algn="ctr">
              <a:lnSpc>
                <a:spcPct val="110000"/>
              </a:lnSpc>
              <a:buClr>
                <a:srgbClr val="F0A22E"/>
              </a:buClr>
              <a:buSzPct val="70000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Всем стоять! </a:t>
            </a:r>
          </a:p>
          <a:p>
            <a:pPr lvl="0" algn="ctr">
              <a:lnSpc>
                <a:spcPct val="110000"/>
              </a:lnSpc>
              <a:buClr>
                <a:srgbClr val="F0A22E"/>
              </a:buClr>
              <a:buSzPct val="70000"/>
            </a:pPr>
            <a:r>
              <a:rPr lang="ru-RU" sz="32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на светофоры и знаки </a:t>
            </a:r>
            <a:r>
              <a:rPr lang="ru-RU" sz="32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приоритета не смотреть!</a:t>
            </a:r>
            <a:endParaRPr lang="ru-RU" sz="4000" dirty="0">
              <a:solidFill>
                <a:srgbClr val="4E3B3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00108"/>
            <a:ext cx="4464496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403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520"/>
            <a:ext cx="914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Сигнал </a:t>
            </a:r>
            <a:r>
              <a:rPr lang="ru-RU" sz="4000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руки разведены в стороны или опущены вниз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320" t="9947" r="35181" b="7176"/>
          <a:stretch/>
        </p:blipFill>
        <p:spPr bwMode="auto">
          <a:xfrm>
            <a:off x="720080" y="996558"/>
            <a:ext cx="2987824" cy="2513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44479"/>
            <a:ext cx="4499992" cy="185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04720"/>
            <a:ext cx="4499992" cy="185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589240"/>
            <a:ext cx="9046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запрещается движение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грудь и на спину регулировщика!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3924"/>
            <a:ext cx="4464496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8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98575" y="2103447"/>
            <a:ext cx="7579319" cy="156966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ru-RU" sz="9600" b="1" i="1" u="sng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ЗАКОН СВЕТА</a:t>
            </a:r>
            <a:endParaRPr lang="ru-RU" sz="9600" b="1" i="1" u="sng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332038"/>
            <a:ext cx="9144000" cy="4525962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если палка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смотрит в рот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делай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правый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564" y="1959883"/>
            <a:ext cx="8746924" cy="33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2738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Сигнал 3 – </a:t>
            </a:r>
            <a: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правая рука вытянута вперёд и смотрит на нас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00187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332038"/>
            <a:ext cx="9144000" cy="452596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если палка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смотрит вправо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ехать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не имеешь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188" y="1556792"/>
            <a:ext cx="885962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3577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Сигнал 3 – </a:t>
            </a:r>
            <a: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правая рука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вытянута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вправо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432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0" y="1554163"/>
            <a:ext cx="9144000" cy="5187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(объезжаем регулировщика с любой стороны)</a:t>
            </a:r>
          </a:p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если палка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смотрит влево,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поезжай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королева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028214"/>
            <a:ext cx="4572000" cy="185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189" y="2028215"/>
            <a:ext cx="4500691" cy="183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3577"/>
            <a:ext cx="9112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Сигнал 3 – </a:t>
            </a:r>
            <a: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правая рука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вытянута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влево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713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188" y="1412776"/>
            <a:ext cx="885962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82095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грудь и спина </a:t>
            </a:r>
          </a:p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для водителя стена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-3577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Сигнал 3 – </a:t>
            </a:r>
            <a: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600" b="1" cap="all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регулировщик стоит к нам спиной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455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05877"/>
            <a:ext cx="4572000" cy="1863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4499992" cy="185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3933056"/>
            <a:ext cx="5715040" cy="218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-2738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Трамвай может </a:t>
            </a: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двигаться </a:t>
            </a: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только </a:t>
            </a:r>
            <a:br>
              <a:rPr lang="ru-RU" sz="3600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«из рукава в рукав» регулировщика</a:t>
            </a:r>
            <a:endParaRPr lang="ru-RU" dirty="0"/>
          </a:p>
        </p:txBody>
      </p:sp>
      <p:sp>
        <p:nvSpPr>
          <p:cNvPr id="4" name="Стрелка углом 3"/>
          <p:cNvSpPr/>
          <p:nvPr/>
        </p:nvSpPr>
        <p:spPr>
          <a:xfrm>
            <a:off x="4319972" y="6120680"/>
            <a:ext cx="648072" cy="692696"/>
          </a:xfrm>
          <a:prstGeom prst="ben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49425" y="3140968"/>
            <a:ext cx="673150" cy="72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6894004" y="3140968"/>
            <a:ext cx="360040" cy="694328"/>
          </a:xfrm>
          <a:prstGeom prst="up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684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34" y="764704"/>
            <a:ext cx="9111655" cy="448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186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…и ещё один важный момент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8280"/>
            <a:ext cx="4607330" cy="18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663" y="5517232"/>
            <a:ext cx="4456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сейчас регулировщик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разрешает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движение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16015" y="5500389"/>
            <a:ext cx="43304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сейчас регулировщик  требует, чтобы водитель остановился</a:t>
            </a:r>
            <a:r>
              <a:rPr lang="ru-RU" sz="2400" dirty="0" smtClean="0">
                <a:solidFill>
                  <a:schemeClr val="tx2"/>
                </a:solidFill>
                <a:latin typeface="+mj-lt"/>
              </a:rPr>
              <a:t>.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607330" cy="188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645024"/>
            <a:ext cx="4427985" cy="18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548" y="1357298"/>
            <a:ext cx="4330452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2969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ДД - проезд перекрестков Сигналы регулировщика.mp4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indent="4763" algn="ctr" eaLnBrk="1" hangingPunct="1">
              <a:lnSpc>
                <a:spcPct val="90000"/>
              </a:lnSpc>
              <a:buNone/>
              <a:defRPr/>
            </a:pP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</a:rPr>
              <a:t>МЕСТА ОСТАНОВКИ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indent="4763"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Times New Roman" pitchFamily="18" charset="0"/>
              </a:rPr>
              <a:t>При запрещающем сигнале светофора (кроме реверсивного) или регулировщика, водители должны остановиться перед </a:t>
            </a:r>
            <a:r>
              <a:rPr lang="ru-RU" sz="2800" b="1" dirty="0" err="1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</a:rPr>
              <a:t>стоп-линией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</a:rPr>
              <a:t>а при ее отсутствии:</a:t>
            </a:r>
          </a:p>
          <a:p>
            <a:pPr indent="4763" eaLnBrk="1" hangingPunct="1">
              <a:lnSpc>
                <a:spcPct val="90000"/>
              </a:lnSpc>
              <a:defRPr/>
            </a:pP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</a:rPr>
              <a:t> на перекрестке </a:t>
            </a:r>
            <a:r>
              <a:rPr lang="ru-RU" sz="2800" dirty="0" smtClean="0">
                <a:latin typeface="Times New Roman" pitchFamily="18" charset="0"/>
              </a:rPr>
              <a:t>– перед пересекаемой частью, не создавая помех пешеходам;</a:t>
            </a:r>
          </a:p>
          <a:p>
            <a:pPr indent="4763"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Times New Roman" pitchFamily="18" charset="0"/>
              </a:rPr>
              <a:t> перед железнодорожным переездом – в соответствии с пунктом 15.4 Правил;</a:t>
            </a:r>
          </a:p>
          <a:p>
            <a:pPr indent="476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C3300"/>
                </a:solidFill>
                <a:latin typeface="Times New Roman" pitchFamily="18" charset="0"/>
              </a:rPr>
              <a:t> Пункт 15.4</a:t>
            </a:r>
            <a:r>
              <a:rPr lang="ru-RU" sz="2800" dirty="0" smtClean="0">
                <a:latin typeface="Times New Roman" pitchFamily="18" charset="0"/>
              </a:rPr>
              <a:t>: </a:t>
            </a:r>
            <a:r>
              <a:rPr lang="ru-RU" sz="2800" i="1" dirty="0" smtClean="0">
                <a:solidFill>
                  <a:srgbClr val="CC3300"/>
                </a:solidFill>
                <a:latin typeface="Times New Roman" pitchFamily="18" charset="0"/>
              </a:rPr>
              <a:t>Если движение через переезд запрещено, водитель должен остановиться у </a:t>
            </a:r>
            <a:r>
              <a:rPr lang="ru-RU" sz="2800" i="1" dirty="0" err="1" smtClean="0">
                <a:solidFill>
                  <a:srgbClr val="CC3300"/>
                </a:solidFill>
                <a:latin typeface="Times New Roman" pitchFamily="18" charset="0"/>
              </a:rPr>
              <a:t>стоп-линии</a:t>
            </a:r>
            <a:r>
              <a:rPr lang="ru-RU" sz="2800" i="1" dirty="0" smtClean="0">
                <a:solidFill>
                  <a:srgbClr val="CC3300"/>
                </a:solidFill>
                <a:latin typeface="Times New Roman" pitchFamily="18" charset="0"/>
              </a:rPr>
              <a:t>, знака </a:t>
            </a:r>
            <a:r>
              <a:rPr lang="en-US" sz="2800" i="1" dirty="0" smtClean="0">
                <a:solidFill>
                  <a:srgbClr val="CC3300"/>
                </a:solidFill>
                <a:latin typeface="Times New Roman" pitchFamily="18" charset="0"/>
              </a:rPr>
              <a:t>STOP</a:t>
            </a:r>
            <a:r>
              <a:rPr lang="ru-RU" sz="2800" i="1" dirty="0" smtClean="0">
                <a:solidFill>
                  <a:srgbClr val="CC3300"/>
                </a:solidFill>
                <a:latin typeface="Times New Roman" pitchFamily="18" charset="0"/>
              </a:rPr>
              <a:t> или светофора, если их нет – не ближе 5 м от шлагбаума, а при его отсутствии – не ближе 10 м до ближайшего рельса.</a:t>
            </a:r>
          </a:p>
          <a:p>
            <a:pPr indent="4763" eaLnBrk="1" hangingPunct="1">
              <a:lnSpc>
                <a:spcPct val="90000"/>
              </a:lnSpc>
              <a:defRPr/>
            </a:pPr>
            <a:r>
              <a:rPr lang="ru-RU" sz="2800" dirty="0" smtClean="0">
                <a:latin typeface="Times New Roman" pitchFamily="18" charset="0"/>
              </a:rPr>
              <a:t> в других местах – перед светофором или регулировщиком, не создавая помех транспортным средствам и пешеходам, движение которых разрешено.</a:t>
            </a:r>
          </a:p>
        </p:txBody>
      </p:sp>
      <p:sp>
        <p:nvSpPr>
          <p:cNvPr id="103429" name="Text Box 5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7880350" y="6437313"/>
            <a:ext cx="1219200" cy="376237"/>
          </a:xfrm>
          <a:prstGeom prst="rect">
            <a:avLst/>
          </a:prstGeom>
          <a:gradFill rotWithShape="1">
            <a:gsLst>
              <a:gs pos="0">
                <a:srgbClr val="FEFFEF"/>
              </a:gs>
              <a:gs pos="100000">
                <a:srgbClr val="B1F5B4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далее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8"/>
          <p:cNvGraphicFramePr>
            <a:graphicFrameLocks/>
          </p:cNvGraphicFramePr>
          <p:nvPr/>
        </p:nvGraphicFramePr>
        <p:xfrm>
          <a:off x="0" y="190500"/>
          <a:ext cx="9144000" cy="6701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8232"/>
                <a:gridCol w="5383449"/>
                <a:gridCol w="1170315"/>
                <a:gridCol w="1732004"/>
              </a:tblGrid>
              <a:tr h="630709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Пункт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ПДД</a:t>
                      </a:r>
                      <a:endParaRPr lang="ru-RU" sz="18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Правонарушение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Статья </a:t>
                      </a:r>
                      <a:r>
                        <a:rPr lang="ru-RU" dirty="0" err="1" smtClean="0"/>
                        <a:t>КоАП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Наказание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0405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Сигналы светофора и регулировщика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192466">
                <a:tc rowSpan="3">
                  <a:txBody>
                    <a:bodyPr/>
                    <a:lstStyle/>
                    <a:p>
                      <a:r>
                        <a:rPr lang="ru-RU" sz="18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Раздел 6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Проезд на запрещающий сигнал светофора или на запрещающий жест регулировщика, за исключением случаев, связанных с движением через железнодорожные пути и предусмотренных </a:t>
                      </a:r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частью 2 статьи 12.12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КоАП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РФ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Статья 12.12 часть 1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Штраф 1000 рублей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9145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 же самое, совершенное </a:t>
                      </a:r>
                      <a:r>
                        <a:rPr lang="ru-RU" sz="20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повторно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Статья 12.21 часть 3</a:t>
                      </a:r>
                      <a:endParaRPr lang="ru-RU" sz="2000" b="0" i="0" u="sng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5000 рублей или ЛП</a:t>
                      </a:r>
                      <a:r>
                        <a:rPr lang="ru-RU" sz="2000" b="0" i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4 - 6 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месяцев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4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Невыполнение требования Правил дорожного движения об остановке перед 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стоп-линией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обозначенной дорожными знаками или разметкой проезжей части дороги, при запрещающем сигнале светофора или запрещающем жесте регулировщика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Статья 12.12 часть 2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Штраф 800 рублей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Красный цвет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554163"/>
            <a:ext cx="9144000" cy="45259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запрещено,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 если водитель находиться на пересечении, он обязан его освободить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18" y="836712"/>
            <a:ext cx="900100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769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52369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Тестовые задания</a:t>
            </a:r>
            <a:endParaRPr lang="ru-RU" sz="8800" b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440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710" y="1643050"/>
            <a:ext cx="7568580" cy="520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2738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Какова очередность проезда перекрестка?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29062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702" y="1714488"/>
            <a:ext cx="7566092" cy="509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496" y="-27384"/>
            <a:ext cx="9108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Какова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очередность проезда перекрестка?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18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14488"/>
            <a:ext cx="8429684" cy="5110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3577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3. </a:t>
            </a:r>
            <a:r>
              <a:rPr lang="ru-RU" sz="36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Какова </a:t>
            </a:r>
            <a:r>
              <a:rPr lang="ru-RU" sz="3600" b="1" dirty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очередность проезда перекрестка?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905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40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с желтым</a:t>
            </a:r>
            <a:endParaRPr lang="ru-RU" b="1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36" y="908720"/>
            <a:ext cx="8960528" cy="336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283453"/>
            <a:ext cx="914400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запрещено</a:t>
            </a:r>
          </a:p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жёлтый</a:t>
            </a: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– скоро включится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зелёный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сигнал</a:t>
            </a:r>
            <a:endParaRPr lang="ru-RU" sz="3600" b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приготовить к </a:t>
            </a: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движению</a:t>
            </a:r>
          </a:p>
        </p:txBody>
      </p:sp>
    </p:spTree>
    <p:extLst>
      <p:ext uri="{BB962C8B-B14F-4D97-AF65-F5344CB8AC3E}">
        <p14:creationId xmlns:p14="http://schemas.microsoft.com/office/powerpoint/2010/main" xmlns="" val="243140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99392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При включении </a:t>
            </a:r>
            <a:r>
              <a:rPr lang="ru-RU" b="1" cap="none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зеленого</a:t>
            </a:r>
            <a:endParaRPr lang="ru-RU" b="1" cap="none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529894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5513" y="2951078"/>
            <a:ext cx="5600793" cy="227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131058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водители обязаны уступить дорогу завершающим движение ТС и пешеходам и только потом 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движение разрешено</a:t>
            </a:r>
          </a:p>
        </p:txBody>
      </p:sp>
    </p:spTree>
    <p:extLst>
      <p:ext uri="{BB962C8B-B14F-4D97-AF65-F5344CB8AC3E}">
        <p14:creationId xmlns:p14="http://schemas.microsoft.com/office/powerpoint/2010/main" xmlns="" val="234644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8466"/>
            <a:ext cx="8029297" cy="322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686" y="3645023"/>
            <a:ext cx="7388314" cy="305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702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кл зел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848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488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Мигающий </a:t>
            </a:r>
            <a:r>
              <a:rPr lang="ru-RU" b="1" cap="none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зеленый</a:t>
            </a:r>
            <a:endParaRPr lang="ru-RU" b="1" cap="none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167" y="992694"/>
            <a:ext cx="8777665" cy="330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88210"/>
            <a:ext cx="91440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движение разрешено</a:t>
            </a:r>
          </a:p>
          <a:p>
            <a:pPr lvl="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но время его действия истекает и скоро включиться </a:t>
            </a:r>
            <a:r>
              <a:rPr lang="ru-RU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жёлтый</a:t>
            </a:r>
          </a:p>
        </p:txBody>
      </p:sp>
    </p:spTree>
    <p:extLst>
      <p:ext uri="{BB962C8B-B14F-4D97-AF65-F5344CB8AC3E}">
        <p14:creationId xmlns:p14="http://schemas.microsoft.com/office/powerpoint/2010/main" xmlns="" val="277955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585</Words>
  <Application>Microsoft Office PowerPoint</Application>
  <PresentationFormat>Экран (4:3)</PresentationFormat>
  <Paragraphs>134</Paragraphs>
  <Slides>43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1_Трек</vt:lpstr>
      <vt:lpstr>Курс лекций  по «Правилам дорожного движения»</vt:lpstr>
      <vt:lpstr>Классификация светофоров</vt:lpstr>
      <vt:lpstr>Слайд 3</vt:lpstr>
      <vt:lpstr>Красный цвет</vt:lpstr>
      <vt:lpstr>Красный с желтым</vt:lpstr>
      <vt:lpstr>При включении зеленого</vt:lpstr>
      <vt:lpstr>Слайд 7</vt:lpstr>
      <vt:lpstr>Слайд 8</vt:lpstr>
      <vt:lpstr>Мигающий зеленый</vt:lpstr>
      <vt:lpstr>Жёлтый после зеленого</vt:lpstr>
      <vt:lpstr>Слайд 11</vt:lpstr>
      <vt:lpstr>Слайд 12</vt:lpstr>
      <vt:lpstr>Жёлтый мигающий</vt:lpstr>
      <vt:lpstr> для регулирования движения в определённых направлениях</vt:lpstr>
      <vt:lpstr>Светофор  с мигающим сигналом жёлтого цвета</vt:lpstr>
      <vt:lpstr>Реверсивные светофоры</vt:lpstr>
      <vt:lpstr>для регулирования движения  через ж/д переезды</vt:lpstr>
      <vt:lpstr>Слайд 18</vt:lpstr>
      <vt:lpstr>Слайд 19</vt:lpstr>
      <vt:lpstr>Светофоры с дополнительной секцией</vt:lpstr>
      <vt:lpstr>Слайд 21</vt:lpstr>
      <vt:lpstr>Слайд 22</vt:lpstr>
      <vt:lpstr>Слайд 23</vt:lpstr>
      <vt:lpstr>Слайд 24</vt:lpstr>
      <vt:lpstr>Для трамваев и марш. ТС</vt:lpstr>
      <vt:lpstr>Для трамваев и маршрутных ТС</vt:lpstr>
      <vt:lpstr>сигналы регулировщика</vt:lpstr>
      <vt:lpstr>Сигнал 1 –  правая рука поднята вверх</vt:lpstr>
      <vt:lpstr>Сигнал 2  - руки разведены в стороны или опущены вниз</vt:lpstr>
      <vt:lpstr>Слайд 30</vt:lpstr>
      <vt:lpstr>Слайд 31</vt:lpstr>
      <vt:lpstr>Слайд 32</vt:lpstr>
      <vt:lpstr>Слайд 33</vt:lpstr>
      <vt:lpstr>Слайд 34</vt:lpstr>
      <vt:lpstr>Слайд 35</vt:lpstr>
      <vt:lpstr>…и ещё один важный момент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 лекций  по «Правилам дорожного движения»</dc:title>
  <dc:creator>сервер</dc:creator>
  <cp:lastModifiedBy>пдд</cp:lastModifiedBy>
  <cp:revision>59</cp:revision>
  <dcterms:created xsi:type="dcterms:W3CDTF">2015-06-10T10:14:46Z</dcterms:created>
  <dcterms:modified xsi:type="dcterms:W3CDTF">2017-10-16T04:33:51Z</dcterms:modified>
</cp:coreProperties>
</file>