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9" r:id="rId9"/>
    <p:sldId id="264" r:id="rId10"/>
    <p:sldId id="266" r:id="rId11"/>
    <p:sldId id="267" r:id="rId12"/>
    <p:sldId id="263" r:id="rId13"/>
    <p:sldId id="265" r:id="rId14"/>
    <p:sldId id="270" r:id="rId15"/>
    <p:sldId id="26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3" d="100"/>
          <a:sy n="43" d="100"/>
        </p:scale>
        <p:origin x="68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lira2perm.ru/" TargetMode="External"/><Relationship Id="rId2" Type="http://schemas.openxmlformats.org/officeDocument/2006/relationships/hyperlink" Target="https://www.muzkniga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Учебные и методические пособия на уроках истории искусств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Преподаватель </a:t>
            </a:r>
            <a:r>
              <a:rPr lang="ru-RU" dirty="0" err="1" smtClean="0"/>
              <a:t>Ординской</a:t>
            </a:r>
            <a:r>
              <a:rPr lang="ru-RU" dirty="0" smtClean="0"/>
              <a:t> ДШИ</a:t>
            </a:r>
          </a:p>
          <a:p>
            <a:r>
              <a:rPr lang="ru-RU" dirty="0" smtClean="0"/>
              <a:t>Сергеева Светлана </a:t>
            </a:r>
            <a:r>
              <a:rPr lang="ru-RU" dirty="0"/>
              <a:t>И</a:t>
            </a:r>
            <a:r>
              <a:rPr lang="ru-RU" dirty="0" smtClean="0"/>
              <a:t>вановна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588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t="10829" r="6800" b="9526"/>
          <a:stretch/>
        </p:blipFill>
        <p:spPr>
          <a:xfrm rot="5400000">
            <a:off x="770847" y="2197316"/>
            <a:ext cx="5422395" cy="35515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67423" y="1025272"/>
            <a:ext cx="6556249" cy="49171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3464" y="205741"/>
            <a:ext cx="6153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Комплект плакатов с методическими рекомендациями СПЕКТР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01533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" t="6133" r="2367" b="4400"/>
          <a:stretch/>
        </p:blipFill>
        <p:spPr>
          <a:xfrm>
            <a:off x="2953511" y="365761"/>
            <a:ext cx="8668513" cy="61356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521208"/>
            <a:ext cx="1292662" cy="593445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2400" b="1" dirty="0" smtClean="0"/>
              <a:t>Методическое пособие с вопросами и заданиями комплект репродукций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59855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024" y="134874"/>
            <a:ext cx="6858000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" t="6533" r="2267" b="3200"/>
          <a:stretch/>
        </p:blipFill>
        <p:spPr>
          <a:xfrm>
            <a:off x="182880" y="2044904"/>
            <a:ext cx="6464808" cy="46759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1752" y="228600"/>
            <a:ext cx="4663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Пособия для теоретиков и не только…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99583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6" r="1456" b="4467"/>
          <a:stretch/>
        </p:blipFill>
        <p:spPr>
          <a:xfrm rot="5400000">
            <a:off x="-628273" y="1152268"/>
            <a:ext cx="6404617" cy="45628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" t="2933"/>
          <a:stretch/>
        </p:blipFill>
        <p:spPr>
          <a:xfrm>
            <a:off x="5212080" y="1243584"/>
            <a:ext cx="6701790" cy="49926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20640" y="137160"/>
            <a:ext cx="6793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Хорошее подспорье в работе педагога с иллюстрациями и схемами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8655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/>
          <a:stretch/>
        </p:blipFill>
        <p:spPr>
          <a:xfrm rot="5400000">
            <a:off x="6192012" y="816102"/>
            <a:ext cx="6464808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/>
          <a:stretch/>
        </p:blipFill>
        <p:spPr>
          <a:xfrm>
            <a:off x="182880" y="2013356"/>
            <a:ext cx="6553200" cy="4606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5176" y="274320"/>
            <a:ext cx="6364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Учебное пособие для педагогов помогает построить урок по рисунку легко, понятно и доступно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91678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0080" y="320040"/>
            <a:ext cx="109819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Где купили?</a:t>
            </a:r>
          </a:p>
          <a:p>
            <a:endParaRPr lang="ru-R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Интернет-магазин МУЗКНИГА   </a:t>
            </a:r>
            <a:r>
              <a:rPr lang="en-US" sz="2400" dirty="0">
                <a:hlinkClick r:id="rId2"/>
              </a:rPr>
              <a:t>https://www.muzkniga.com</a:t>
            </a:r>
            <a:r>
              <a:rPr lang="en-US" sz="2400" dirty="0" smtClean="0">
                <a:hlinkClick r:id="rId2"/>
              </a:rPr>
              <a:t>/</a:t>
            </a:r>
            <a:endParaRPr lang="ru-RU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Книжная база «ЛИРА-2» в Перми   </a:t>
            </a:r>
            <a:r>
              <a:rPr lang="en-US" sz="2400" dirty="0">
                <a:hlinkClick r:id="rId3"/>
              </a:rPr>
              <a:t>http://lira2perm.ru</a:t>
            </a:r>
            <a:r>
              <a:rPr lang="en-US" sz="2400" dirty="0" smtClean="0">
                <a:hlinkClick r:id="rId3"/>
              </a:rPr>
              <a:t>/</a:t>
            </a:r>
            <a:endParaRPr lang="ru-RU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Магазин </a:t>
            </a:r>
            <a:r>
              <a:rPr lang="en-US" sz="2400" dirty="0" smtClean="0"/>
              <a:t>FIX price</a:t>
            </a:r>
            <a:endParaRPr lang="ru-RU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И другие просторы интернета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76072" y="4736592"/>
            <a:ext cx="11615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/>
              <a:t>Про педагогов</a:t>
            </a:r>
          </a:p>
          <a:p>
            <a:r>
              <a:rPr lang="ru-RU" sz="2000" dirty="0" smtClean="0"/>
              <a:t>"</a:t>
            </a:r>
            <a:r>
              <a:rPr lang="ru-RU" sz="2000" dirty="0"/>
              <a:t>К педагогическому делу надо призывать, как к делу морскому, медицинскому или тому подобным, не тех, которые стремятся только обеспечить свою жизнь, а тех, которые чувствуют к этому делу и к науке сознательное призвание и предчувствуют в нем свое удовлетворение, понимая общую народную надобность". </a:t>
            </a:r>
          </a:p>
          <a:p>
            <a:r>
              <a:rPr lang="ru-RU" sz="2000" dirty="0"/>
              <a:t>Д. И. Менделеев</a:t>
            </a:r>
          </a:p>
        </p:txBody>
      </p:sp>
    </p:spTree>
    <p:extLst>
      <p:ext uri="{BB962C8B-B14F-4D97-AF65-F5344CB8AC3E}">
        <p14:creationId xmlns:p14="http://schemas.microsoft.com/office/powerpoint/2010/main" val="4205386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264" y="603504"/>
            <a:ext cx="94823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Федеральные государственные требования в отношении реализации предпрофессиональных программ в области искусств предполагают наличие учебников и учебных пособий и обеспечение ими обучающихся. </a:t>
            </a:r>
          </a:p>
          <a:p>
            <a:r>
              <a:rPr lang="ru-RU" dirty="0" smtClean="0"/>
              <a:t>Наверное, благодаря этому, в книжных магазинах можно отыскать учебники для более удобной работы педагогов.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нашей школе совсем недавно наравне со справочниками, энциклопедиями и другими книгами в области искусств появились и учебные пособия которыми я с удовольствием делюсь с коллегами. 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данной презентации представлены учебники и учебно-методические пособия, которые успешно применяются в учебном процессе школы при реализации дополнительных предпрофессиональных программ «Живопись» , «Декоративно-прикладное творчество»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8035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" t="3185" r="4400" b="4549"/>
          <a:stretch/>
        </p:blipFill>
        <p:spPr>
          <a:xfrm rot="5400000">
            <a:off x="1439875" y="1376476"/>
            <a:ext cx="5897880" cy="45348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77864" y="995682"/>
            <a:ext cx="6396733" cy="47975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4320" y="146304"/>
            <a:ext cx="6656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Цикл учебников  по истории искусств А.М. </a:t>
            </a:r>
            <a:r>
              <a:rPr lang="ru-RU" dirty="0" err="1" smtClean="0"/>
              <a:t>Вачьянц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11480" y="731520"/>
            <a:ext cx="677108" cy="564184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3200" b="1" dirty="0" smtClean="0">
                <a:latin typeface="Bahnschrift Light SemiCondensed" panose="020B0502040204020203" pitchFamily="34" charset="0"/>
              </a:rPr>
              <a:t>Учебники для детей и педагогов</a:t>
            </a:r>
            <a:endParaRPr lang="ru-RU" sz="3200" b="1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092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4" r="16222"/>
          <a:stretch/>
        </p:blipFill>
        <p:spPr>
          <a:xfrm>
            <a:off x="146304" y="1714500"/>
            <a:ext cx="4562856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8"/>
          <a:stretch/>
        </p:blipFill>
        <p:spPr>
          <a:xfrm>
            <a:off x="4919472" y="758952"/>
            <a:ext cx="7062857" cy="58453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8912" y="265176"/>
            <a:ext cx="448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Замечательные учебники А.Л. Филипповой, книги укомплектованы дисками с наглядными материалами.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4746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68568" y="857250"/>
            <a:ext cx="6858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5176" y="164592"/>
            <a:ext cx="5056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Комплект учебных пособий по                 Композиции прикладной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1" y="1693036"/>
            <a:ext cx="6660643" cy="499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49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9951" y="858393"/>
            <a:ext cx="6867144" cy="51503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952244"/>
            <a:ext cx="6553200" cy="4914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88152" y="237744"/>
            <a:ext cx="5971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Комплект учебников по Станковой композиции, также с дисками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3251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" r="10666"/>
          <a:stretch/>
        </p:blipFill>
        <p:spPr>
          <a:xfrm rot="5400000">
            <a:off x="-439931" y="571757"/>
            <a:ext cx="6699256" cy="56837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53328" y="237744"/>
            <a:ext cx="5861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Методическая литература для </a:t>
            </a:r>
            <a:r>
              <a:rPr lang="ru-RU" sz="2400" b="1" dirty="0" smtClean="0"/>
              <a:t>педагога</a:t>
            </a:r>
            <a:r>
              <a:rPr lang="ru-RU" sz="2400" dirty="0" smtClean="0"/>
              <a:t> при подготовке к темам по русской культуре от древности до наших дней, а также очень хорошее издание о культуре </a:t>
            </a:r>
            <a:r>
              <a:rPr lang="ru-RU" sz="2400" dirty="0" err="1" smtClean="0"/>
              <a:t>Прикамья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3" t="16266" b="10933"/>
          <a:stretch/>
        </p:blipFill>
        <p:spPr>
          <a:xfrm>
            <a:off x="5541264" y="3123518"/>
            <a:ext cx="6650736" cy="373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043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970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3" r="2866"/>
          <a:stretch/>
        </p:blipFill>
        <p:spPr>
          <a:xfrm>
            <a:off x="6196255" y="1618489"/>
            <a:ext cx="5791529" cy="50566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5" t="-1" r="-14760" b="-26155"/>
          <a:stretch/>
        </p:blipFill>
        <p:spPr>
          <a:xfrm rot="5400000">
            <a:off x="-1517906" y="612646"/>
            <a:ext cx="7699249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71616" y="210312"/>
            <a:ext cx="5797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Цикл книг в мягкой обложке, но с замечательными иллюстрациями </a:t>
            </a:r>
          </a:p>
          <a:p>
            <a:r>
              <a:rPr lang="ru-RU" dirty="0" smtClean="0"/>
              <a:t>«Великие русские живописцы»</a:t>
            </a:r>
          </a:p>
          <a:p>
            <a:r>
              <a:rPr lang="ru-RU" dirty="0" smtClean="0"/>
              <a:t> «Великие зарубежные живописцы»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4525800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227</TotalTime>
  <Words>327</Words>
  <Application>Microsoft Office PowerPoint</Application>
  <PresentationFormat>Широкоэкранный</PresentationFormat>
  <Paragraphs>38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Bahnschrift Light SemiCondensed</vt:lpstr>
      <vt:lpstr>Century Gothic</vt:lpstr>
      <vt:lpstr>Wingdings 3</vt:lpstr>
      <vt:lpstr>Сектор</vt:lpstr>
      <vt:lpstr>Учебные и методические пособия на уроках истории искусств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2022-03-29T14:02:19Z</dcterms:created>
  <dcterms:modified xsi:type="dcterms:W3CDTF">2022-11-17T10:38:36Z</dcterms:modified>
</cp:coreProperties>
</file>