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tags/tag38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34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ags/tag39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tags/tag29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2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tags/tag7.xml" ContentType="application/vnd.openxmlformats-officedocument.presentationml.tags+xml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708" r:id="rId5"/>
  </p:sldMasterIdLst>
  <p:notesMasterIdLst>
    <p:notesMasterId r:id="rId46"/>
  </p:notesMasterIdLst>
  <p:sldIdLst>
    <p:sldId id="256" r:id="rId6"/>
    <p:sldId id="257" r:id="rId7"/>
    <p:sldId id="258" r:id="rId8"/>
    <p:sldId id="259" r:id="rId9"/>
    <p:sldId id="293" r:id="rId10"/>
    <p:sldId id="275" r:id="rId11"/>
    <p:sldId id="260" r:id="rId12"/>
    <p:sldId id="261" r:id="rId13"/>
    <p:sldId id="264" r:id="rId14"/>
    <p:sldId id="265" r:id="rId15"/>
    <p:sldId id="263" r:id="rId16"/>
    <p:sldId id="266" r:id="rId17"/>
    <p:sldId id="262" r:id="rId18"/>
    <p:sldId id="268" r:id="rId19"/>
    <p:sldId id="267" r:id="rId20"/>
    <p:sldId id="273" r:id="rId21"/>
    <p:sldId id="281" r:id="rId22"/>
    <p:sldId id="271" r:id="rId23"/>
    <p:sldId id="270" r:id="rId24"/>
    <p:sldId id="272" r:id="rId25"/>
    <p:sldId id="269" r:id="rId26"/>
    <p:sldId id="274" r:id="rId27"/>
    <p:sldId id="276" r:id="rId28"/>
    <p:sldId id="277" r:id="rId29"/>
    <p:sldId id="278" r:id="rId30"/>
    <p:sldId id="279" r:id="rId31"/>
    <p:sldId id="284" r:id="rId32"/>
    <p:sldId id="280" r:id="rId33"/>
    <p:sldId id="282" r:id="rId34"/>
    <p:sldId id="283" r:id="rId35"/>
    <p:sldId id="285" r:id="rId36"/>
    <p:sldId id="286" r:id="rId37"/>
    <p:sldId id="287" r:id="rId38"/>
    <p:sldId id="289" r:id="rId39"/>
    <p:sldId id="292" r:id="rId40"/>
    <p:sldId id="288" r:id="rId41"/>
    <p:sldId id="291" r:id="rId42"/>
    <p:sldId id="290" r:id="rId43"/>
    <p:sldId id="294" r:id="rId44"/>
    <p:sldId id="295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669900"/>
    <a:srgbClr val="008000"/>
    <a:srgbClr val="FFFF99"/>
    <a:srgbClr val="FFFF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59" autoAdjust="0"/>
    <p:restoredTop sz="94628" autoAdjust="0"/>
  </p:normalViewPr>
  <p:slideViewPr>
    <p:cSldViewPr>
      <p:cViewPr varScale="1">
        <p:scale>
          <a:sx n="69" d="100"/>
          <a:sy n="69" d="100"/>
        </p:scale>
        <p:origin x="-54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58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viewProps" Target="viewProps.xml"/><Relationship Id="rId8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63B2D2-B453-4E60-9B51-3D378F22D86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F69492-F941-4ACA-9EEE-92F47911B5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385910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NULL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microsoft.com/office/2007/relationships/media" Target="../media/media1.mp3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37.xml"/><Relationship Id="rId1" Type="http://schemas.openxmlformats.org/officeDocument/2006/relationships/tags" Target="../tags/tag10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37.xml"/><Relationship Id="rId1" Type="http://schemas.openxmlformats.org/officeDocument/2006/relationships/tags" Target="../tags/tag11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37.xml"/><Relationship Id="rId1" Type="http://schemas.openxmlformats.org/officeDocument/2006/relationships/tags" Target="../tags/tag12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37.xml"/><Relationship Id="rId1" Type="http://schemas.openxmlformats.org/officeDocument/2006/relationships/tags" Target="../tags/tag13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37.xml"/><Relationship Id="rId1" Type="http://schemas.openxmlformats.org/officeDocument/2006/relationships/tags" Target="../tags/tag14.xml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16.xml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17.xml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18.xml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19.xml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20.xml"/><Relationship Id="rId4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21.xml"/><Relationship Id="rId4" Type="http://schemas.openxmlformats.org/officeDocument/2006/relationships/image" Target="../media/image4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22.xml"/><Relationship Id="rId4" Type="http://schemas.openxmlformats.org/officeDocument/2006/relationships/image" Target="../media/image4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23.xml"/><Relationship Id="rId4" Type="http://schemas.openxmlformats.org/officeDocument/2006/relationships/image" Target="../media/image4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24.xml"/><Relationship Id="rId4" Type="http://schemas.openxmlformats.org/officeDocument/2006/relationships/image" Target="../media/image4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25.xml"/><Relationship Id="rId4" Type="http://schemas.openxmlformats.org/officeDocument/2006/relationships/image" Target="../media/image4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26.xml"/><Relationship Id="rId4" Type="http://schemas.openxmlformats.org/officeDocument/2006/relationships/image" Target="../media/image5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27.xml"/><Relationship Id="rId4" Type="http://schemas.openxmlformats.org/officeDocument/2006/relationships/image" Target="../media/image5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28.xml"/><Relationship Id="rId4" Type="http://schemas.openxmlformats.org/officeDocument/2006/relationships/image" Target="../media/image5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29.xml"/><Relationship Id="rId4" Type="http://schemas.openxmlformats.org/officeDocument/2006/relationships/image" Target="../media/image5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3.xml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30.xml"/><Relationship Id="rId4" Type="http://schemas.openxmlformats.org/officeDocument/2006/relationships/image" Target="../media/image5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slideLayout" Target="../slideLayouts/slideLayout48.xml"/><Relationship Id="rId1" Type="http://schemas.openxmlformats.org/officeDocument/2006/relationships/tags" Target="../tags/tag32.xml"/><Relationship Id="rId4" Type="http://schemas.openxmlformats.org/officeDocument/2006/relationships/image" Target="../media/image6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slideLayout" Target="../slideLayouts/slideLayout48.xml"/><Relationship Id="rId1" Type="http://schemas.openxmlformats.org/officeDocument/2006/relationships/tags" Target="../tags/tag33.xml"/><Relationship Id="rId4" Type="http://schemas.openxmlformats.org/officeDocument/2006/relationships/image" Target="../media/image6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slideLayout" Target="../slideLayouts/slideLayout48.xml"/><Relationship Id="rId1" Type="http://schemas.openxmlformats.org/officeDocument/2006/relationships/tags" Target="../tags/tag34.xml"/><Relationship Id="rId4" Type="http://schemas.openxmlformats.org/officeDocument/2006/relationships/image" Target="../media/image65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slideLayout" Target="../slideLayouts/slideLayout48.xml"/><Relationship Id="rId1" Type="http://schemas.openxmlformats.org/officeDocument/2006/relationships/tags" Target="../tags/tag35.xml"/><Relationship Id="rId4" Type="http://schemas.openxmlformats.org/officeDocument/2006/relationships/image" Target="../media/image67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slideLayout" Target="../slideLayouts/slideLayout48.xml"/><Relationship Id="rId1" Type="http://schemas.openxmlformats.org/officeDocument/2006/relationships/tags" Target="../tags/tag36.xml"/><Relationship Id="rId4" Type="http://schemas.openxmlformats.org/officeDocument/2006/relationships/image" Target="../media/image69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slideLayout" Target="../slideLayouts/slideLayout48.xml"/><Relationship Id="rId1" Type="http://schemas.openxmlformats.org/officeDocument/2006/relationships/tags" Target="../tags/tag37.xml"/><Relationship Id="rId4" Type="http://schemas.openxmlformats.org/officeDocument/2006/relationships/image" Target="../media/image71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slideLayout" Target="../slideLayouts/slideLayout48.xml"/><Relationship Id="rId1" Type="http://schemas.openxmlformats.org/officeDocument/2006/relationships/tags" Target="../tags/tag38.xml"/><Relationship Id="rId4" Type="http://schemas.openxmlformats.org/officeDocument/2006/relationships/image" Target="../media/image73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4.xml"/><Relationship Id="rId4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5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37.xml"/><Relationship Id="rId1" Type="http://schemas.openxmlformats.org/officeDocument/2006/relationships/tags" Target="../tags/tag8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37.xml"/><Relationship Id="rId1" Type="http://schemas.openxmlformats.org/officeDocument/2006/relationships/tags" Target="../tags/tag9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3717032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Для нас неведомой страной</a:t>
            </a:r>
            <a:b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Является наш край родной!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мелодия - для презентации.mp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-609600" y="-675588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4266034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4893">
        <p:split orient="vert"/>
      </p:transition>
    </mc:Choice>
    <mc:Fallback>
      <p:transition spd="slow" advTm="4893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1)">
                                      <p:cBhvr>
                                        <p:cTn id="2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4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4" grpId="0"/>
    </p:bldLst>
  </p:timing>
  <p:extLst mod="1">
    <p:ext uri="{E180D4A7-C9FB-4DFB-919C-405C955672EB}">
      <p14:showEvtLst xmlns:p14="http://schemas.microsoft.com/office/powerpoint/2010/main" xmlns="">
        <p14:playEvt time="2547" objId="3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69246">
            <a:off x="5385635" y="1652143"/>
            <a:ext cx="3311401" cy="4904832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268330">
            <a:off x="314837" y="1061384"/>
            <a:ext cx="4817758" cy="3170887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799337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650"/>
    </mc:Choice>
    <mc:Fallback>
      <p:transition spd="slow" advTm="46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88024" y="2420888"/>
            <a:ext cx="4191000" cy="3240360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2420888"/>
            <a:ext cx="4343400" cy="3257550"/>
          </a:xfrm>
        </p:spPr>
      </p:pic>
      <p:sp>
        <p:nvSpPr>
          <p:cNvPr id="2" name="Прямоугольник 1"/>
          <p:cNvSpPr/>
          <p:nvPr/>
        </p:nvSpPr>
        <p:spPr>
          <a:xfrm>
            <a:off x="2195736" y="11699"/>
            <a:ext cx="4585230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solidFill>
                  <a:srgbClr val="92D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Деревья оделись</a:t>
            </a:r>
          </a:p>
          <a:p>
            <a:pPr algn="ctr"/>
            <a:r>
              <a:rPr lang="ru-RU" sz="3600" b="1" dirty="0">
                <a:ln w="11430"/>
                <a:solidFill>
                  <a:srgbClr val="92D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Зеленой </a:t>
            </a:r>
            <a:r>
              <a:rPr lang="ru-RU" sz="3600" b="1" dirty="0" err="1">
                <a:ln w="11430"/>
                <a:solidFill>
                  <a:srgbClr val="92D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листвою</a:t>
            </a:r>
            <a:r>
              <a:rPr lang="ru-RU" sz="3600" b="1" dirty="0">
                <a:ln w="11430"/>
                <a:solidFill>
                  <a:srgbClr val="92D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ru-RU" sz="3600" b="1" dirty="0">
                <a:ln w="11430"/>
                <a:solidFill>
                  <a:srgbClr val="92D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Луг зеленеет,</a:t>
            </a:r>
          </a:p>
          <a:p>
            <a:pPr algn="ctr"/>
            <a:r>
              <a:rPr lang="ru-RU" sz="3600" b="1" dirty="0">
                <a:ln w="11430"/>
                <a:solidFill>
                  <a:srgbClr val="92D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Покрытый травою.</a:t>
            </a:r>
            <a:endParaRPr lang="ru-RU" sz="3600" b="1" cap="none" spc="0" dirty="0">
              <a:ln w="11430"/>
              <a:solidFill>
                <a:srgbClr val="92D05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536950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241"/>
    </mc:Choice>
    <mc:Fallback>
      <p:transition spd="slow" advTm="92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336832">
            <a:off x="395536" y="908720"/>
            <a:ext cx="3543300" cy="472440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25615">
            <a:off x="4224333" y="2196695"/>
            <a:ext cx="4707632" cy="2824579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16388135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047"/>
    </mc:Choice>
    <mc:Fallback>
      <p:transition spd="slow" advTm="40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340288">
            <a:off x="144282" y="2979257"/>
            <a:ext cx="4168609" cy="3126457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326145">
            <a:off x="4500503" y="3051336"/>
            <a:ext cx="4343400" cy="3257550"/>
          </a:xfrm>
        </p:spPr>
      </p:pic>
      <p:sp>
        <p:nvSpPr>
          <p:cNvPr id="2" name="Прямоугольник 1"/>
          <p:cNvSpPr/>
          <p:nvPr/>
        </p:nvSpPr>
        <p:spPr>
          <a:xfrm>
            <a:off x="-56561" y="0"/>
            <a:ext cx="9200561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200" b="1" dirty="0">
                <a:ln w="11430"/>
                <a:solidFill>
                  <a:srgbClr val="92D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Расцветают яблони и груши</a:t>
            </a:r>
          </a:p>
          <a:p>
            <a:pPr algn="ctr"/>
            <a:r>
              <a:rPr lang="ru-RU" sz="3200" b="1" dirty="0">
                <a:ln w="11430"/>
                <a:solidFill>
                  <a:srgbClr val="92D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 моём дивном, сказочном саду.</a:t>
            </a:r>
          </a:p>
          <a:p>
            <a:pPr algn="ctr"/>
            <a:r>
              <a:rPr lang="ru-RU" sz="3200" b="1" dirty="0">
                <a:ln w="11430"/>
                <a:solidFill>
                  <a:srgbClr val="92D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Майский сад! </a:t>
            </a:r>
            <a:endParaRPr lang="ru-RU" sz="3200" b="1" dirty="0" smtClean="0">
              <a:ln w="11430"/>
              <a:solidFill>
                <a:srgbClr val="92D05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ru-RU" sz="3200" b="1" dirty="0" smtClean="0">
                <a:ln w="11430"/>
                <a:solidFill>
                  <a:srgbClr val="92D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Быть </a:t>
            </a:r>
            <a:r>
              <a:rPr lang="ru-RU" sz="3200" b="1" dirty="0">
                <a:ln w="11430"/>
                <a:solidFill>
                  <a:srgbClr val="92D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может, есть и лучше,</a:t>
            </a:r>
          </a:p>
          <a:p>
            <a:pPr algn="ctr"/>
            <a:r>
              <a:rPr lang="ru-RU" sz="3200" b="1" dirty="0">
                <a:ln w="11430"/>
                <a:solidFill>
                  <a:srgbClr val="92D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Но красивей сада - не найду!</a:t>
            </a:r>
            <a:endParaRPr lang="ru-RU" sz="3200" b="1" cap="none" spc="0" dirty="0">
              <a:ln w="11430"/>
              <a:solidFill>
                <a:srgbClr val="92D05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504717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926"/>
    </mc:Choice>
    <mc:Fallback>
      <p:transition spd="slow" advTm="89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620688"/>
            <a:ext cx="4339208" cy="3528392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0" y="2996952"/>
            <a:ext cx="4343400" cy="3473574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3977067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5063"/>
    </mc:Choice>
    <mc:Fallback>
      <p:transition spd="slow" advTm="50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2060848"/>
            <a:ext cx="7836376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400" b="1" dirty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Окружили солнце облака,</a:t>
            </a:r>
          </a:p>
          <a:p>
            <a:pPr algn="ctr"/>
            <a:r>
              <a:rPr lang="ru-RU" sz="4400" b="1" dirty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Распустили локоны, кудряшки,</a:t>
            </a:r>
          </a:p>
          <a:p>
            <a:pPr algn="ctr"/>
            <a:r>
              <a:rPr lang="ru-RU" sz="4400" b="1" dirty="0" err="1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Растелешили</a:t>
            </a:r>
            <a:r>
              <a:rPr lang="ru-RU" sz="4400" b="1" dirty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белы бока</a:t>
            </a:r>
          </a:p>
          <a:p>
            <a:pPr algn="ctr"/>
            <a:r>
              <a:rPr lang="ru-RU" sz="4400" b="1" dirty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Неба кочевые неваляшки.</a:t>
            </a:r>
            <a:endParaRPr lang="ru-RU" sz="4400" b="1" cap="none" spc="0" dirty="0">
              <a:ln w="11430"/>
              <a:solidFill>
                <a:srgbClr val="00B0F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558737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088"/>
    </mc:Choice>
    <mc:Fallback>
      <p:transition spd="slow" advTm="90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093455">
            <a:off x="224129" y="3404538"/>
            <a:ext cx="4689260" cy="3126172"/>
          </a:xfrm>
          <a:effectLst>
            <a:glow rad="190500">
              <a:schemeClr val="bg1">
                <a:alpha val="75000"/>
              </a:schemeClr>
            </a:glow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789576">
            <a:off x="4120237" y="514607"/>
            <a:ext cx="4727101" cy="3151400"/>
          </a:xfrm>
        </p:spPr>
      </p:pic>
      <p:sp>
        <p:nvSpPr>
          <p:cNvPr id="3" name="Прямоугольник 2"/>
          <p:cNvSpPr/>
          <p:nvPr/>
        </p:nvSpPr>
        <p:spPr>
          <a:xfrm>
            <a:off x="0" y="548680"/>
            <a:ext cx="578075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Подёрнутый рябью и ряской, слегка,</a:t>
            </a:r>
          </a:p>
          <a:p>
            <a:pPr algn="ctr"/>
            <a:r>
              <a:rPr lang="ru-RU" sz="2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От света дрожит переливами...</a:t>
            </a:r>
            <a:endParaRPr lang="ru-RU" sz="2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59354" y="4869160"/>
            <a:ext cx="490070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Там небо купает в воде облака</a:t>
            </a:r>
          </a:p>
          <a:p>
            <a:pPr algn="ctr"/>
            <a:r>
              <a:rPr lang="ru-RU" sz="2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 шепчутся травы под ивами...</a:t>
            </a:r>
            <a:endParaRPr lang="ru-RU" sz="2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537622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568"/>
    </mc:Choice>
    <mc:Fallback>
      <p:transition spd="slow" advTm="95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447238">
            <a:off x="3784358" y="2860081"/>
            <a:ext cx="4968238" cy="324036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04592">
            <a:off x="215505" y="440116"/>
            <a:ext cx="4661855" cy="3240359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3079839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834"/>
    </mc:Choice>
    <mc:Fallback>
      <p:transition spd="slow" advTm="48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3140968"/>
            <a:ext cx="4512502" cy="3384376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9992" y="332656"/>
            <a:ext cx="4512502" cy="3384376"/>
          </a:xfrm>
        </p:spPr>
      </p:pic>
      <p:sp>
        <p:nvSpPr>
          <p:cNvPr id="3" name="Прямоугольник 2"/>
          <p:cNvSpPr/>
          <p:nvPr/>
        </p:nvSpPr>
        <p:spPr>
          <a:xfrm>
            <a:off x="0" y="1196752"/>
            <a:ext cx="5035353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Величием славны дубравы,</a:t>
            </a:r>
          </a:p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Как </a:t>
            </a:r>
            <a:r>
              <a:rPr lang="ru-RU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 заливные луга,</a:t>
            </a:r>
            <a:endParaRPr lang="ru-RU" sz="28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17753" y="4725144"/>
            <a:ext cx="5726247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Прекрасны прибрежные травы,</a:t>
            </a:r>
          </a:p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Как </a:t>
            </a:r>
            <a:r>
              <a:rPr lang="ru-RU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 шёлке, в них тонет нога.</a:t>
            </a:r>
            <a:endParaRPr lang="ru-RU" sz="28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71915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657"/>
    </mc:Choice>
    <mc:Fallback>
      <p:transition spd="slow" advTm="96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168409">
            <a:off x="222562" y="3033305"/>
            <a:ext cx="4237930" cy="3290875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160074">
            <a:off x="4320714" y="677245"/>
            <a:ext cx="4392910" cy="3413428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9497138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098"/>
    </mc:Choice>
    <mc:Fallback>
      <p:transition spd="slow" advTm="40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half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5" name="Заголовок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475656" y="2780928"/>
            <a:ext cx="586609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Родной край прекрасен в</a:t>
            </a: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любое время года…</a:t>
            </a:r>
            <a:endParaRPr lang="ru-RU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587687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670"/>
    </mc:Choice>
    <mc:Fallback>
      <p:transition spd="slow" advTm="46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8964" y="3531"/>
            <a:ext cx="4680943" cy="3510706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59572" y="3498564"/>
            <a:ext cx="5284428" cy="3359436"/>
          </a:xfrm>
        </p:spPr>
      </p:pic>
      <p:sp>
        <p:nvSpPr>
          <p:cNvPr id="3" name="Прямоугольник 2"/>
          <p:cNvSpPr/>
          <p:nvPr/>
        </p:nvSpPr>
        <p:spPr>
          <a:xfrm>
            <a:off x="4860032" y="476671"/>
            <a:ext cx="4229042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800" b="1" dirty="0">
                <a:ln w="11430"/>
                <a:solidFill>
                  <a:schemeClr val="accent6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Пришел </a:t>
            </a:r>
            <a:r>
              <a:rPr lang="ru-RU" sz="2800" b="1" dirty="0" smtClean="0">
                <a:ln w="11430"/>
                <a:solidFill>
                  <a:schemeClr val="accent6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июнь,</a:t>
            </a:r>
            <a:endParaRPr lang="ru-RU" sz="2800" b="1" dirty="0">
              <a:ln w="11430"/>
              <a:solidFill>
                <a:schemeClr val="accent6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ru-RU" sz="2800" b="1" dirty="0" smtClean="0">
                <a:ln w="11430"/>
                <a:solidFill>
                  <a:schemeClr val="accent6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 </a:t>
            </a:r>
            <a:r>
              <a:rPr lang="ru-RU" sz="2800" b="1" dirty="0">
                <a:ln w="11430"/>
                <a:solidFill>
                  <a:schemeClr val="accent6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саду щебечут птицы.</a:t>
            </a:r>
            <a:endParaRPr lang="ru-RU" sz="2800" b="1" cap="none" spc="0" dirty="0">
              <a:ln w="11430"/>
              <a:solidFill>
                <a:schemeClr val="accent6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713" y="4941168"/>
            <a:ext cx="5038559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На одуванчик только дунь -</a:t>
            </a:r>
          </a:p>
          <a:p>
            <a:pPr algn="ctr"/>
            <a:r>
              <a:rPr lang="ru-RU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 весь он разлетится.</a:t>
            </a:r>
            <a:endParaRPr lang="ru-RU" sz="28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723558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013"/>
    </mc:Choice>
    <mc:Fallback>
      <p:transition spd="slow" advTm="90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852936"/>
            <a:ext cx="6512511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3" y="116632"/>
            <a:ext cx="4536505" cy="3744416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16016" y="2924944"/>
            <a:ext cx="4320480" cy="3816424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3396360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592"/>
    </mc:Choice>
    <mc:Fallback>
      <p:transition spd="slow" advTm="45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77709">
            <a:off x="4151882" y="3271110"/>
            <a:ext cx="4400068" cy="3096344"/>
          </a:xfrm>
          <a:effectLst>
            <a:glow rad="127000">
              <a:schemeClr val="bg1">
                <a:alpha val="75000"/>
              </a:schemeClr>
            </a:glow>
          </a:effectLst>
        </p:spPr>
      </p:pic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613758">
            <a:off x="246821" y="318488"/>
            <a:ext cx="4210994" cy="3156608"/>
          </a:xfrm>
        </p:spPr>
      </p:pic>
      <p:sp>
        <p:nvSpPr>
          <p:cNvPr id="3" name="Прямоугольник 2"/>
          <p:cNvSpPr/>
          <p:nvPr/>
        </p:nvSpPr>
        <p:spPr>
          <a:xfrm>
            <a:off x="-36512" y="4581128"/>
            <a:ext cx="5331909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Пчела за данью полевой</a:t>
            </a:r>
          </a:p>
          <a:p>
            <a:pPr algn="ctr"/>
            <a:r>
              <a:rPr lang="ru-RU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Летит из кельи восковой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.</a:t>
            </a:r>
            <a:endParaRPr lang="ru-RU" sz="3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6849955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832"/>
    </mc:Choice>
    <mc:Fallback>
      <p:transition spd="slow" advTm="98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51799">
            <a:off x="107504" y="3645024"/>
            <a:ext cx="5026637" cy="3015982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392418">
            <a:off x="4067944" y="188640"/>
            <a:ext cx="4966630" cy="3311086"/>
          </a:xfrm>
        </p:spPr>
      </p:pic>
      <p:sp>
        <p:nvSpPr>
          <p:cNvPr id="3" name="Прямоугольник 2"/>
          <p:cNvSpPr/>
          <p:nvPr/>
        </p:nvSpPr>
        <p:spPr>
          <a:xfrm>
            <a:off x="-28601" y="908720"/>
            <a:ext cx="7529625" cy="166199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Нет прекрасней созданий на земле этой вечной!</a:t>
            </a:r>
          </a:p>
          <a:p>
            <a:pPr algn="ctr"/>
            <a:r>
              <a:rPr lang="ru-RU" sz="2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Вы их люди, не рвите, не губите зазря:</a:t>
            </a:r>
          </a:p>
          <a:p>
            <a:pPr algn="ctr"/>
            <a:endParaRPr lang="ru-RU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02164" y="4941168"/>
            <a:ext cx="7641836" cy="166199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Ведь цветы нашей жизни придают человечность,</a:t>
            </a:r>
          </a:p>
          <a:p>
            <a:pPr algn="ctr"/>
            <a:r>
              <a:rPr lang="ru-RU" sz="2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Прославляют любовь у судьбы алтаря…</a:t>
            </a:r>
          </a:p>
          <a:p>
            <a:pPr algn="ctr"/>
            <a:endParaRPr lang="ru-RU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4105830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404"/>
    </mc:Choice>
    <mc:Fallback>
      <p:transition spd="slow" advTm="94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4371209" y="2276872"/>
            <a:ext cx="4772791" cy="357864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8" name="Объект 7"/>
          <p:cNvPicPr>
            <a:picLocks noGrp="1" noChangeAspect="1"/>
          </p:cNvPicPr>
          <p:nvPr>
            <p:ph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332656"/>
            <a:ext cx="4800533" cy="2880320"/>
          </a:xfrm>
          <a:prstGeom prst="rect">
            <a:avLst/>
          </a:prstGeom>
          <a:ln>
            <a:noFill/>
          </a:ln>
          <a:effectLst>
            <a:glow rad="215900">
              <a:schemeClr val="bg1">
                <a:alpha val="75000"/>
              </a:schemeClr>
            </a:glow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3523920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796"/>
    </mc:Choice>
    <mc:Fallback>
      <p:transition spd="slow" advTm="47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43847">
            <a:off x="259797" y="3339714"/>
            <a:ext cx="5220200" cy="30994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311776">
            <a:off x="3772980" y="382182"/>
            <a:ext cx="5141756" cy="30850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644328" y="3212976"/>
            <a:ext cx="781335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Пленяют голубые небеса</a:t>
            </a:r>
          </a:p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 </a:t>
            </a:r>
            <a:r>
              <a:rPr lang="ru-RU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солнышко за облаком в </a:t>
            </a:r>
            <a:r>
              <a:rPr lang="ru-RU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зените.</a:t>
            </a:r>
            <a:endParaRPr lang="ru-RU" sz="3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308740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403"/>
    </mc:Choice>
    <mc:Fallback>
      <p:transition spd="slow" advTm="94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757527">
            <a:off x="3114662" y="3034346"/>
            <a:ext cx="5444869" cy="3149969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744036">
            <a:off x="302234" y="585571"/>
            <a:ext cx="5139986" cy="3096187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12559733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884"/>
    </mc:Choice>
    <mc:Fallback>
      <p:transition spd="slow" advTm="38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3645024"/>
            <a:ext cx="5589240" cy="3019327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47864" y="404664"/>
            <a:ext cx="5144840" cy="3115707"/>
          </a:xfrm>
        </p:spPr>
      </p:pic>
      <p:sp>
        <p:nvSpPr>
          <p:cNvPr id="3" name="Прямоугольник 2"/>
          <p:cNvSpPr/>
          <p:nvPr/>
        </p:nvSpPr>
        <p:spPr>
          <a:xfrm>
            <a:off x="1907704" y="3141572"/>
            <a:ext cx="4958409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Есть в урагане злые силы,-</a:t>
            </a:r>
          </a:p>
          <a:p>
            <a:pPr algn="ctr"/>
            <a:r>
              <a:rPr lang="ru-RU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 рвут и губят всё вокруг!</a:t>
            </a:r>
            <a:endParaRPr lang="ru-RU" sz="28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575016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6879"/>
    </mc:Choice>
    <mc:Fallback>
      <p:transition spd="slow" advTm="68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379941">
            <a:off x="4621725" y="2343718"/>
            <a:ext cx="4440275" cy="3089875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quarter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380133">
            <a:off x="108227" y="613074"/>
            <a:ext cx="4381179" cy="3526866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470188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5963"/>
    </mc:Choice>
    <mc:Fallback>
      <p:transition spd="slow" advTm="59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332656"/>
            <a:ext cx="3291483" cy="5543551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20072" y="332656"/>
            <a:ext cx="3292116" cy="5544616"/>
          </a:xfrm>
        </p:spPr>
      </p:pic>
      <p:sp>
        <p:nvSpPr>
          <p:cNvPr id="3" name="Прямоугольник 2"/>
          <p:cNvSpPr/>
          <p:nvPr/>
        </p:nvSpPr>
        <p:spPr>
          <a:xfrm>
            <a:off x="1722426" y="1916832"/>
            <a:ext cx="5702202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Собираем в августе</a:t>
            </a:r>
          </a:p>
          <a:p>
            <a:pPr algn="ctr"/>
            <a:r>
              <a:rPr lang="ru-RU" sz="4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Урожай плодов.</a:t>
            </a:r>
          </a:p>
          <a:p>
            <a:pPr algn="ctr"/>
            <a:r>
              <a:rPr lang="ru-RU" sz="4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Много людям радости</a:t>
            </a:r>
          </a:p>
          <a:p>
            <a:pPr algn="ctr"/>
            <a:r>
              <a:rPr lang="ru-RU" sz="4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После всех трудов.</a:t>
            </a:r>
            <a:endParaRPr lang="ru-RU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528999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255"/>
    </mc:Choice>
    <mc:Fallback>
      <p:transition spd="slow" advTm="92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619672" y="5229200"/>
            <a:ext cx="6512511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1" name="Объект 10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357990">
            <a:off x="684292" y="555969"/>
            <a:ext cx="3476987" cy="4422221"/>
          </a:xfrm>
        </p:spPr>
      </p:pic>
      <p:pic>
        <p:nvPicPr>
          <p:cNvPr id="12" name="Объект 11"/>
          <p:cNvPicPr>
            <a:picLocks noGrp="1" noChangeAspect="1"/>
          </p:cNvPicPr>
          <p:nvPr>
            <p:ph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183799">
            <a:off x="5494838" y="407572"/>
            <a:ext cx="3012320" cy="4431195"/>
          </a:xfrm>
        </p:spPr>
      </p:pic>
      <p:sp>
        <p:nvSpPr>
          <p:cNvPr id="3" name="Прямоугольник 2"/>
          <p:cNvSpPr/>
          <p:nvPr/>
        </p:nvSpPr>
        <p:spPr>
          <a:xfrm>
            <a:off x="448430" y="4783217"/>
            <a:ext cx="8313493" cy="181588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solidFill>
                  <a:schemeClr val="accent5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Белоснежных </a:t>
            </a:r>
            <a:r>
              <a:rPr lang="ru-RU" sz="2800" b="1" dirty="0">
                <a:ln w="11430"/>
                <a:solidFill>
                  <a:schemeClr val="accent5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сугробов пушистый покров.</a:t>
            </a:r>
          </a:p>
          <a:p>
            <a:pPr algn="ctr"/>
            <a:r>
              <a:rPr lang="ru-RU" sz="2800" b="1" dirty="0">
                <a:ln w="11430"/>
                <a:solidFill>
                  <a:schemeClr val="accent5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Лес, январское утро, природа молчит…</a:t>
            </a:r>
          </a:p>
          <a:p>
            <a:pPr algn="ctr"/>
            <a:r>
              <a:rPr lang="ru-RU" sz="2800" b="1" dirty="0">
                <a:ln w="11430"/>
                <a:solidFill>
                  <a:schemeClr val="accent5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 играют лучи, ярче сотен костров,</a:t>
            </a:r>
          </a:p>
          <a:p>
            <a:pPr algn="ctr"/>
            <a:r>
              <a:rPr lang="ru-RU" sz="2800" b="1" dirty="0">
                <a:ln w="11430"/>
                <a:solidFill>
                  <a:schemeClr val="accent5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Словно горсть самоцветов на солнце блестит.</a:t>
            </a:r>
            <a:endParaRPr lang="ru-RU" sz="2800" b="1" cap="none" spc="0" dirty="0">
              <a:ln w="11430"/>
              <a:solidFill>
                <a:schemeClr val="accent5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850288721"/>
      </p:ext>
    </p:extLst>
  </p:cSld>
  <p:clrMapOvr>
    <a:masterClrMapping/>
  </p:clrMapOvr>
  <p:transition spd="slow" advTm="9881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79913" y="2834934"/>
            <a:ext cx="5364088" cy="4023065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116631"/>
            <a:ext cx="3456384" cy="4186607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836899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599"/>
    </mc:Choice>
    <mc:Fallback>
      <p:transition spd="slow" advTm="45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Прямоугольник 1"/>
          <p:cNvSpPr/>
          <p:nvPr/>
        </p:nvSpPr>
        <p:spPr>
          <a:xfrm>
            <a:off x="251520" y="1196752"/>
            <a:ext cx="8682441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endParaRPr lang="ru-RU" sz="5400" b="1" dirty="0">
              <a:ln w="11430"/>
              <a:solidFill>
                <a:schemeClr val="accent3">
                  <a:lumMod val="7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ru-RU" sz="5400" b="1" dirty="0">
                <a:ln w="11430"/>
                <a:solidFill>
                  <a:schemeClr val="accent3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Листва шелестит позолотой,</a:t>
            </a:r>
          </a:p>
          <a:p>
            <a:pPr algn="ctr"/>
            <a:r>
              <a:rPr lang="ru-RU" sz="5400" b="1" dirty="0">
                <a:ln w="11430"/>
                <a:solidFill>
                  <a:schemeClr val="accent3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Ласкает и сердце и взор.</a:t>
            </a:r>
          </a:p>
          <a:p>
            <a:pPr algn="ctr"/>
            <a:r>
              <a:rPr lang="ru-RU" sz="5400" b="1" dirty="0">
                <a:ln w="11430"/>
                <a:solidFill>
                  <a:schemeClr val="accent3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Красивой и тонкой работой</a:t>
            </a:r>
          </a:p>
          <a:p>
            <a:pPr algn="ctr"/>
            <a:r>
              <a:rPr lang="ru-RU" sz="5400" b="1" dirty="0">
                <a:ln w="11430"/>
                <a:solidFill>
                  <a:schemeClr val="accent3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Расписан кленовый узор.</a:t>
            </a:r>
            <a:endParaRPr lang="ru-RU" sz="5400" b="1" cap="none" spc="0" dirty="0">
              <a:ln w="11430"/>
              <a:solidFill>
                <a:schemeClr val="accent3">
                  <a:lumMod val="7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322773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923"/>
    </mc:Choice>
    <mc:Fallback>
      <p:transition spd="slow" advTm="89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602772">
            <a:off x="179512" y="692696"/>
            <a:ext cx="5398162" cy="4049634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68757">
            <a:off x="4214705" y="2764476"/>
            <a:ext cx="4498483" cy="3521585"/>
          </a:xfrm>
          <a:effectLst>
            <a:glow rad="152400">
              <a:schemeClr val="bg1">
                <a:lumMod val="95000"/>
                <a:alpha val="78000"/>
              </a:schemeClr>
            </a:glo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16731329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297"/>
    </mc:Choice>
    <mc:Fallback>
      <p:transition spd="slow" advTm="42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9424" y="0"/>
            <a:ext cx="5184576" cy="3618402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1412730" y="2206440"/>
            <a:ext cx="3261493" cy="6086242"/>
          </a:xfrm>
        </p:spPr>
      </p:pic>
      <p:sp>
        <p:nvSpPr>
          <p:cNvPr id="3" name="Прямоугольник 2"/>
          <p:cNvSpPr/>
          <p:nvPr/>
        </p:nvSpPr>
        <p:spPr>
          <a:xfrm>
            <a:off x="0" y="1772816"/>
            <a:ext cx="7229863" cy="181588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solidFill>
                  <a:srgbClr val="6699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Наливная</a:t>
            </a:r>
            <a:r>
              <a:rPr lang="ru-RU" sz="2800" b="1" dirty="0">
                <a:ln w="11430"/>
                <a:solidFill>
                  <a:srgbClr val="6699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, спелая рябина,</a:t>
            </a:r>
          </a:p>
          <a:p>
            <a:pPr algn="ctr"/>
            <a:r>
              <a:rPr lang="ru-RU" sz="2800" b="1" dirty="0">
                <a:ln w="11430"/>
                <a:solidFill>
                  <a:srgbClr val="6699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Не грусти, краснея под окном.</a:t>
            </a:r>
          </a:p>
          <a:p>
            <a:pPr algn="ctr"/>
            <a:r>
              <a:rPr lang="ru-RU" sz="2800" b="1" dirty="0">
                <a:ln w="11430"/>
                <a:solidFill>
                  <a:srgbClr val="6699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Ты зимой холодною и длинной</a:t>
            </a:r>
          </a:p>
          <a:p>
            <a:pPr algn="ctr"/>
            <a:r>
              <a:rPr lang="ru-RU" sz="2800" b="1" dirty="0">
                <a:ln w="11430"/>
                <a:solidFill>
                  <a:srgbClr val="6699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Станешь птицам праздничным столом.</a:t>
            </a:r>
            <a:endParaRPr lang="ru-RU" sz="2800" b="1" cap="none" spc="0" dirty="0">
              <a:ln w="11430"/>
              <a:solidFill>
                <a:srgbClr val="6699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5583671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236"/>
    </mc:Choice>
    <mc:Fallback>
      <p:transition spd="slow" advTm="92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6300192" cy="3140968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75856" y="3140968"/>
            <a:ext cx="5866396" cy="3717032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3436564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039"/>
    </mc:Choice>
    <mc:Fallback>
      <p:transition spd="slow" advTm="30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3284984"/>
            <a:ext cx="4512501" cy="3384376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16016" y="188640"/>
            <a:ext cx="4320480" cy="3240360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560023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043"/>
    </mc:Choice>
    <mc:Fallback>
      <p:transition spd="slow" advTm="40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419576">
            <a:off x="444934" y="2631692"/>
            <a:ext cx="4881746" cy="3662233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723543">
            <a:off x="3949240" y="514317"/>
            <a:ext cx="4923656" cy="2923420"/>
          </a:xfrm>
          <a:effectLst>
            <a:glow rad="152400">
              <a:schemeClr val="bg1">
                <a:alpha val="75000"/>
              </a:schemeClr>
            </a:glow>
          </a:effectLst>
        </p:spPr>
      </p:pic>
      <p:sp>
        <p:nvSpPr>
          <p:cNvPr id="3" name="Прямоугольник 2"/>
          <p:cNvSpPr/>
          <p:nvPr/>
        </p:nvSpPr>
        <p:spPr>
          <a:xfrm>
            <a:off x="251520" y="2564904"/>
            <a:ext cx="8844729" cy="206210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200" b="1" dirty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 первых заморозков краток век.</a:t>
            </a:r>
          </a:p>
          <a:p>
            <a:pPr algn="ctr"/>
            <a:r>
              <a:rPr lang="ru-RU" sz="3200" b="1" dirty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Они - пред зимним сном предупрежденье.</a:t>
            </a:r>
          </a:p>
          <a:p>
            <a:pPr algn="ctr"/>
            <a:r>
              <a:rPr lang="ru-RU" sz="3200" b="1" dirty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Едва сойдут, и вновь осенний свет</a:t>
            </a:r>
          </a:p>
          <a:p>
            <a:pPr algn="ctr"/>
            <a:r>
              <a:rPr lang="ru-RU" sz="3200" b="1" dirty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Вольётся в сердце, словно наважденье.</a:t>
            </a:r>
            <a:endParaRPr lang="ru-RU" sz="3200" b="1" cap="none" spc="0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721827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731"/>
    </mc:Choice>
    <mc:Fallback>
      <p:transition spd="slow" advTm="107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06726">
            <a:off x="158022" y="275171"/>
            <a:ext cx="4834750" cy="2908216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127427">
            <a:off x="3730853" y="3268178"/>
            <a:ext cx="5172239" cy="3234173"/>
          </a:xfrm>
        </p:spPr>
      </p:pic>
      <p:sp>
        <p:nvSpPr>
          <p:cNvPr id="3" name="Прямоугольник 2"/>
          <p:cNvSpPr/>
          <p:nvPr/>
        </p:nvSpPr>
        <p:spPr>
          <a:xfrm>
            <a:off x="2963134" y="692696"/>
            <a:ext cx="618015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Ещё </a:t>
            </a:r>
            <a:r>
              <a:rPr lang="ru-RU" sz="2400" b="1" dirty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вчера, - как снимок дилетанта, -</a:t>
            </a:r>
          </a:p>
          <a:p>
            <a:pPr algn="ctr"/>
            <a:r>
              <a:rPr lang="ru-RU" sz="2400" b="1" dirty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Осенний день расплывчат был и слеп,</a:t>
            </a:r>
            <a:endParaRPr lang="ru-RU" sz="2400" b="1" cap="none" spc="0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09" y="4941168"/>
            <a:ext cx="529093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 </a:t>
            </a:r>
            <a:r>
              <a:rPr lang="ru-RU" sz="2400" b="1" dirty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нынче скрупулёзно и детально</a:t>
            </a:r>
          </a:p>
          <a:p>
            <a:pPr algn="ctr"/>
            <a:r>
              <a:rPr lang="ru-RU" sz="2400" b="1" dirty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Его дорисовал внезапный снег. </a:t>
            </a:r>
            <a:endParaRPr lang="ru-RU" sz="2400" b="1" cap="none" spc="0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808639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083"/>
    </mc:Choice>
    <mc:Fallback>
      <p:transition spd="slow" advTm="90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3573016"/>
            <a:ext cx="5472608" cy="315395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59832" y="548680"/>
            <a:ext cx="5760640" cy="2952328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2774650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733"/>
    </mc:Choice>
    <mc:Fallback>
      <p:transition spd="slow" advTm="47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76256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1520" y="1124744"/>
            <a:ext cx="8352928" cy="4320480"/>
          </a:xfrm>
        </p:spPr>
        <p:txBody>
          <a:bodyPr>
            <a:normAutofit fontScale="90000"/>
          </a:bodyPr>
          <a:lstStyle/>
          <a:p>
            <a:pPr marL="347345" indent="-347345" fontAlgn="base">
              <a:spcBef>
                <a:spcPts val="575"/>
              </a:spcBef>
            </a:pP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Я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 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видел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 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разные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 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края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, 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но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 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сердцу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 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здесь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 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тепло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                                         </a:t>
            </a:r>
            <a:r>
              <a:rPr lang="ru-RU" sz="2800" dirty="0">
                <a:latin typeface="Times New Roman"/>
                <a:ea typeface="Times New Roman"/>
              </a:rPr>
              <a:t/>
            </a:r>
            <a:br>
              <a:rPr lang="ru-RU" sz="2800" dirty="0">
                <a:latin typeface="Times New Roman"/>
                <a:ea typeface="Times New Roman"/>
              </a:rPr>
            </a:b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  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Когда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 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смотрю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 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я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 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на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 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поля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, 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что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 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снегом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 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замело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.</a:t>
            </a:r>
            <a:r>
              <a:rPr lang="ru-RU" sz="2800" dirty="0">
                <a:latin typeface="Times New Roman"/>
                <a:ea typeface="Times New Roman"/>
              </a:rPr>
              <a:t/>
            </a:r>
            <a:br>
              <a:rPr lang="ru-RU" sz="2800" dirty="0">
                <a:latin typeface="Times New Roman"/>
                <a:ea typeface="Times New Roman"/>
              </a:rPr>
            </a:b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Когда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 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весеннюю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 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порой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 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с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 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холмов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 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бегут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 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ручьи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,</a:t>
            </a:r>
            <a:r>
              <a:rPr lang="ru-RU" sz="2800" dirty="0">
                <a:latin typeface="Times New Roman"/>
                <a:ea typeface="Times New Roman"/>
              </a:rPr>
              <a:t/>
            </a:r>
            <a:br>
              <a:rPr lang="ru-RU" sz="2800" dirty="0">
                <a:latin typeface="Times New Roman"/>
                <a:ea typeface="Times New Roman"/>
              </a:rPr>
            </a:b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Когда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 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над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 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Мокшей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 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и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 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Сурой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 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–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 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заплачут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 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соловьи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.</a:t>
            </a:r>
            <a:r>
              <a:rPr lang="ru-RU" sz="2800" dirty="0">
                <a:latin typeface="Times New Roman"/>
                <a:ea typeface="Times New Roman"/>
              </a:rPr>
              <a:t/>
            </a:r>
            <a:br>
              <a:rPr lang="ru-RU" sz="2800" dirty="0">
                <a:latin typeface="Times New Roman"/>
                <a:ea typeface="Times New Roman"/>
              </a:rPr>
            </a:b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Живи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, 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Мордовия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 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моя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, 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храни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 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небесный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 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свет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, </a:t>
            </a:r>
            <a:r>
              <a:rPr lang="ru-RU" sz="2800" dirty="0">
                <a:latin typeface="Times New Roman"/>
                <a:ea typeface="Times New Roman"/>
              </a:rPr>
              <a:t/>
            </a:r>
            <a:br>
              <a:rPr lang="ru-RU" sz="2800" dirty="0">
                <a:latin typeface="Times New Roman"/>
                <a:ea typeface="Times New Roman"/>
              </a:rPr>
            </a:b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Твои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 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прекрасные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 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поля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  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осыпал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 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лунный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 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свет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.</a:t>
            </a:r>
            <a:r>
              <a:rPr lang="ru-RU" sz="2800" dirty="0">
                <a:latin typeface="Times New Roman"/>
                <a:ea typeface="Times New Roman"/>
              </a:rPr>
              <a:t/>
            </a:r>
            <a:br>
              <a:rPr lang="ru-RU" sz="2800" dirty="0">
                <a:latin typeface="Times New Roman"/>
                <a:ea typeface="Times New Roman"/>
              </a:rPr>
            </a:b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Живи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, 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Мордовия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 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моя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, 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не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 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зная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 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горьких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 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бед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, </a:t>
            </a:r>
            <a:r>
              <a:rPr lang="ru-RU" sz="2800" dirty="0">
                <a:latin typeface="Times New Roman"/>
                <a:ea typeface="Times New Roman"/>
              </a:rPr>
              <a:t/>
            </a:r>
            <a:br>
              <a:rPr lang="ru-RU" sz="2800" dirty="0">
                <a:latin typeface="Times New Roman"/>
                <a:ea typeface="Times New Roman"/>
              </a:rPr>
            </a:b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Мне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 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без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 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тебя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 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в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 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чужих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 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краях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 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другого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 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счастья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 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"/>
                <a:ea typeface="Times New Roman"/>
                <a:cs typeface="Times New Roman"/>
              </a:rPr>
              <a:t>нет</a:t>
            </a:r>
            <a:r>
              <a:rPr lang="ru-RU" sz="28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ea typeface="Times New Roman"/>
                <a:cs typeface="Times New Roman"/>
              </a:rPr>
              <a:t>!</a:t>
            </a:r>
            <a:r>
              <a:rPr lang="ru-RU" sz="2800" dirty="0">
                <a:latin typeface="Times New Roman"/>
                <a:ea typeface="Times New Roman"/>
              </a:rPr>
              <a:t/>
            </a:r>
            <a:br>
              <a:rPr lang="ru-RU" sz="2800" dirty="0">
                <a:latin typeface="Times New Roman"/>
                <a:ea typeface="Times New Roman"/>
              </a:rPr>
            </a:br>
            <a:endParaRPr lang="ru-RU" sz="16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0768634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7186"/>
    </mc:Choice>
    <mc:Fallback>
      <p:transition spd="slow" advTm="171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980728"/>
            <a:ext cx="4487237" cy="3096344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04608" y="980728"/>
            <a:ext cx="4525812" cy="3121971"/>
          </a:xfrm>
        </p:spPr>
      </p:pic>
      <p:sp>
        <p:nvSpPr>
          <p:cNvPr id="2" name="Прямоугольник 1"/>
          <p:cNvSpPr/>
          <p:nvPr/>
        </p:nvSpPr>
        <p:spPr>
          <a:xfrm>
            <a:off x="331089" y="4365104"/>
            <a:ext cx="8481809" cy="181588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solidFill>
                  <a:schemeClr val="accent5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 </a:t>
            </a:r>
            <a:r>
              <a:rPr lang="ru-RU" sz="2800" b="1" dirty="0">
                <a:ln w="11430"/>
                <a:solidFill>
                  <a:schemeClr val="accent5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дубов вековых заколдованный сон,</a:t>
            </a:r>
          </a:p>
          <a:p>
            <a:pPr algn="ctr"/>
            <a:r>
              <a:rPr lang="ru-RU" sz="2800" b="1" dirty="0">
                <a:ln w="11430"/>
                <a:solidFill>
                  <a:schemeClr val="accent5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Песни птиц нарушают слегка тишину.</a:t>
            </a:r>
          </a:p>
          <a:p>
            <a:pPr algn="ctr"/>
            <a:r>
              <a:rPr lang="ru-RU" sz="2800" b="1" dirty="0">
                <a:ln w="11430"/>
                <a:solidFill>
                  <a:schemeClr val="accent5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Тонких ив в снежных шапках тяжелый поклон,</a:t>
            </a:r>
          </a:p>
          <a:p>
            <a:pPr algn="ctr"/>
            <a:r>
              <a:rPr lang="ru-RU" sz="2800" b="1" dirty="0">
                <a:ln w="11430"/>
                <a:solidFill>
                  <a:schemeClr val="accent5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Мимо них, шаг за шагом, по снегу иду… </a:t>
            </a:r>
            <a:endParaRPr lang="ru-RU" sz="2800" b="1" cap="none" spc="0" dirty="0">
              <a:ln w="11430"/>
              <a:solidFill>
                <a:schemeClr val="accent5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896512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638"/>
    </mc:Choice>
    <mc:Fallback>
      <p:transition spd="slow" advTm="96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4353906" y="3933056"/>
            <a:ext cx="479009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Автор: </a:t>
            </a:r>
            <a:r>
              <a:rPr lang="ru-RU" sz="2400" b="1" dirty="0" err="1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Альшина</a:t>
            </a:r>
            <a:r>
              <a:rPr lang="ru-RU" sz="24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Алина,</a:t>
            </a:r>
            <a:endParaRPr lang="ru-RU" sz="24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ru-RU" sz="24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 обучающаяся </a:t>
            </a:r>
            <a:r>
              <a:rPr lang="ru-RU" sz="24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6</a:t>
            </a:r>
            <a:r>
              <a:rPr lang="ru-RU" sz="24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4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класса</a:t>
            </a:r>
          </a:p>
          <a:p>
            <a:pPr algn="ctr"/>
            <a:r>
              <a:rPr lang="ru-RU" sz="24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МБОУ </a:t>
            </a:r>
            <a:r>
              <a:rPr lang="ru-RU" sz="24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</a:t>
            </a:r>
            <a:r>
              <a:rPr lang="ru-RU" sz="2400" b="1" dirty="0" err="1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Хованщинская</a:t>
            </a:r>
            <a:r>
              <a:rPr lang="ru-RU" sz="24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СОШ»</a:t>
            </a:r>
            <a:endParaRPr lang="ru-RU" sz="24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04674" y="1412776"/>
            <a:ext cx="494237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Презентация по </a:t>
            </a:r>
          </a:p>
          <a:p>
            <a:pPr algn="ctr"/>
            <a:r>
              <a:rPr lang="ru-RU" sz="2400" b="1" cap="none" spc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географическому краеведени</a:t>
            </a:r>
            <a:r>
              <a:rPr lang="ru-RU" sz="24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ю</a:t>
            </a:r>
            <a:endParaRPr lang="ru-RU" sz="2400" b="1" cap="none" spc="0" dirty="0" smtClean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тема: «Природа родного края»</a:t>
            </a:r>
            <a:endParaRPr lang="ru-RU" sz="2400" b="1" cap="none" spc="0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788024" y="5301208"/>
            <a:ext cx="413446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Руководитель: </a:t>
            </a:r>
            <a:r>
              <a:rPr lang="ru-RU" sz="2400" b="1" cap="none" spc="0" dirty="0" err="1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Резяпкина</a:t>
            </a:r>
            <a:r>
              <a:rPr lang="ru-RU" sz="2400" b="1" cap="none" spc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2400" b="1" cap="none" spc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Светлана Александровна</a:t>
            </a:r>
            <a:endParaRPr lang="ru-RU" sz="2400" b="1" cap="none" spc="0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3" name="Содержимое 12" descr="Screenshot_20221109-133341_WhatsApp.jpg"/>
          <p:cNvPicPr>
            <a:picLocks noGrp="1" noChangeAspect="1"/>
          </p:cNvPicPr>
          <p:nvPr>
            <p:ph sz="quarter" idx="13"/>
          </p:nvPr>
        </p:nvPicPr>
        <p:blipFill>
          <a:blip r:embed="rId3"/>
          <a:stretch>
            <a:fillRect/>
          </a:stretch>
        </p:blipFill>
        <p:spPr>
          <a:xfrm>
            <a:off x="642910" y="285728"/>
            <a:ext cx="2571768" cy="6340457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2967030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2396"/>
    </mc:Choice>
    <mc:Fallback>
      <p:transition spd="slow" advTm="123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" name="Объект 12"/>
          <p:cNvPicPr>
            <a:picLocks noGrp="1" noChangeAspect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76268" y="476672"/>
            <a:ext cx="4767732" cy="3456384"/>
          </a:xfrm>
        </p:spPr>
      </p:pic>
      <p:pic>
        <p:nvPicPr>
          <p:cNvPr id="14" name="Объект 13"/>
          <p:cNvPicPr>
            <a:picLocks noGrp="1" noChangeAspect="1"/>
          </p:cNvPicPr>
          <p:nvPr>
            <p:ph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7590" y="2852936"/>
            <a:ext cx="4724863" cy="3543647"/>
          </a:xfrm>
        </p:spPr>
      </p:pic>
      <p:sp>
        <p:nvSpPr>
          <p:cNvPr id="3" name="Прямоугольник 2"/>
          <p:cNvSpPr/>
          <p:nvPr/>
        </p:nvSpPr>
        <p:spPr>
          <a:xfrm>
            <a:off x="-12289" y="1207982"/>
            <a:ext cx="471956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solidFill>
                  <a:schemeClr val="accent5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Неслышны </a:t>
            </a:r>
            <a:r>
              <a:rPr lang="ru-RU" b="1" dirty="0">
                <a:ln w="11430"/>
                <a:solidFill>
                  <a:schemeClr val="accent5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голоса, город там, вдалеке,</a:t>
            </a:r>
          </a:p>
          <a:p>
            <a:pPr algn="ctr"/>
            <a:r>
              <a:rPr lang="ru-RU" b="1" dirty="0">
                <a:ln w="11430"/>
                <a:solidFill>
                  <a:schemeClr val="accent5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Где-то там, за спиною, а здесь тишина. </a:t>
            </a:r>
            <a:endParaRPr lang="ru-RU" b="1" cap="none" spc="0" dirty="0">
              <a:ln w="11430"/>
              <a:solidFill>
                <a:schemeClr val="accent5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46965" y="4869160"/>
            <a:ext cx="478047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b="1" dirty="0">
                <a:ln w="11430"/>
                <a:solidFill>
                  <a:schemeClr val="accent5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Солнце выше поднялось и сотней огней</a:t>
            </a:r>
          </a:p>
          <a:p>
            <a:pPr algn="ctr"/>
            <a:r>
              <a:rPr lang="ru-RU" b="1" dirty="0">
                <a:ln w="11430"/>
                <a:solidFill>
                  <a:schemeClr val="accent5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Засверкали снежинки, как яркий пожар!</a:t>
            </a:r>
            <a:endParaRPr lang="ru-RU" b="1" cap="none" spc="0" dirty="0">
              <a:ln w="11430"/>
              <a:solidFill>
                <a:schemeClr val="accent5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551386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068"/>
    </mc:Choice>
    <mc:Fallback>
      <p:transition spd="slow" advTm="90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08" y="0"/>
            <a:ext cx="9143999" cy="6858000"/>
          </a:xfrm>
        </p:spPr>
      </p:pic>
      <p:sp>
        <p:nvSpPr>
          <p:cNvPr id="3" name="Прямоугольник 2"/>
          <p:cNvSpPr/>
          <p:nvPr/>
        </p:nvSpPr>
        <p:spPr>
          <a:xfrm>
            <a:off x="2201800" y="2967335"/>
            <a:ext cx="47404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solidFill>
                  <a:schemeClr val="bg2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Пришла Весна!</a:t>
            </a:r>
            <a:endParaRPr lang="ru-RU" sz="5400" b="1" cap="none" spc="0" dirty="0">
              <a:ln w="11430"/>
              <a:solidFill>
                <a:schemeClr val="bg2">
                  <a:lumMod val="5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953999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530"/>
    </mc:Choice>
    <mc:Fallback>
      <p:transition spd="slow" advTm="45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6975" y="2967335"/>
            <a:ext cx="791005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Журчит ручей, очнувшись ото сна,</a:t>
            </a:r>
          </a:p>
          <a:p>
            <a:pPr algn="ctr"/>
            <a:r>
              <a:rPr lang="ru-RU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Кричат грачи, и зеленеет травка,</a:t>
            </a:r>
          </a:p>
          <a:p>
            <a:pPr algn="ctr"/>
            <a:r>
              <a:rPr lang="ru-RU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 я в </a:t>
            </a:r>
            <a:r>
              <a:rPr lang="ru-RU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свой край </a:t>
            </a:r>
            <a:r>
              <a:rPr lang="ru-RU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всё больше влюблена!</a:t>
            </a:r>
            <a:endParaRPr lang="ru-RU" sz="3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436622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974"/>
    </mc:Choice>
    <mc:Fallback>
      <p:transition spd="slow" advTm="897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369377">
            <a:off x="120056" y="2068287"/>
            <a:ext cx="4191000" cy="3489161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3743">
            <a:off x="4654395" y="1988479"/>
            <a:ext cx="4343400" cy="3575317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3386644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5374"/>
    </mc:Choice>
    <mc:Fallback>
      <p:transition spd="slow" advTm="537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" name="Объект 13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4800" y="1772816"/>
            <a:ext cx="4191000" cy="3761209"/>
          </a:xfrm>
        </p:spPr>
      </p:pic>
      <p:pic>
        <p:nvPicPr>
          <p:cNvPr id="15" name="Объект 14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8200" y="1772817"/>
            <a:ext cx="4343400" cy="3744415"/>
          </a:xfrm>
        </p:spPr>
      </p:pic>
      <p:sp>
        <p:nvSpPr>
          <p:cNvPr id="2" name="Прямоугольник 1"/>
          <p:cNvSpPr/>
          <p:nvPr/>
        </p:nvSpPr>
        <p:spPr>
          <a:xfrm>
            <a:off x="1086195" y="0"/>
            <a:ext cx="6943824" cy="181588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800" b="1" dirty="0" err="1">
                <a:ln w="11430"/>
                <a:solidFill>
                  <a:srgbClr val="92D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Высyнyть</a:t>
            </a:r>
            <a:r>
              <a:rPr lang="ru-RU" sz="2800" b="1" dirty="0">
                <a:ln w="11430"/>
                <a:solidFill>
                  <a:srgbClr val="92D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листик иль синий цветочек</a:t>
            </a:r>
          </a:p>
          <a:p>
            <a:pPr algn="ctr"/>
            <a:r>
              <a:rPr lang="ru-RU" sz="2800" b="1" dirty="0">
                <a:ln w="11430"/>
                <a:solidFill>
                  <a:srgbClr val="92D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Каждый спешит молодой корешок</a:t>
            </a:r>
          </a:p>
          <a:p>
            <a:pPr algn="ctr"/>
            <a:r>
              <a:rPr lang="ru-RU" sz="2800" b="1" dirty="0">
                <a:ln w="11430"/>
                <a:solidFill>
                  <a:srgbClr val="92D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Раньше, чем ива из ласковых почек</a:t>
            </a:r>
          </a:p>
          <a:p>
            <a:pPr algn="ctr"/>
            <a:r>
              <a:rPr lang="ru-RU" sz="2800" b="1" dirty="0">
                <a:ln w="11430"/>
                <a:solidFill>
                  <a:srgbClr val="92D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Первый покажет зеленый листок.</a:t>
            </a:r>
            <a:endParaRPr lang="ru-RU" sz="2800" b="1" cap="none" spc="0" dirty="0">
              <a:ln w="11430"/>
              <a:solidFill>
                <a:srgbClr val="92D05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356996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745"/>
    </mc:Choice>
    <mc:Fallback>
      <p:transition spd="slow" advTm="87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1.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8|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8|0.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3|1.3|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2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0.8|0.9|1.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2|1.1|1.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2.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2|2.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1|1.3|1.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|0.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8|0.8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2.1|1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2|1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8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8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|1.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0.9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2.4|2.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8|1.3|1.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9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7|0.8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1.6|1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1|1.2|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|1"/>
</p:tagLst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Воздушный поток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Трек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620</TotalTime>
  <Words>479</Words>
  <Application>Microsoft Office PowerPoint</Application>
  <PresentationFormat>Экран (4:3)</PresentationFormat>
  <Paragraphs>88</Paragraphs>
  <Slides>40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40</vt:i4>
      </vt:variant>
    </vt:vector>
  </HeadingPairs>
  <TitlesOfParts>
    <vt:vector size="45" baseType="lpstr">
      <vt:lpstr>Тема Office</vt:lpstr>
      <vt:lpstr>Воздушный поток</vt:lpstr>
      <vt:lpstr>1_Воздушный поток</vt:lpstr>
      <vt:lpstr>Трек</vt:lpstr>
      <vt:lpstr>1_Трек</vt:lpstr>
      <vt:lpstr>Для нас неведомой страной Является наш край родной!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Я видел разные края, но сердцу здесь тепло                                            Когда смотрю я на поля, что снегом замело. Когда весеннюю порой с холмов бегут ручьи, Когда над Мокшей и Сурой – заплачут соловьи. Живи, Мордовия моя, храни небесный свет,  Твои прекрасные поля  осыпал лунный свет. Живи, Мордовия моя, не зная горьких бед,  Мне без тебя в чужих краях другого счастья нет! </vt:lpstr>
      <vt:lpstr>Слайд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Для нас неведомой страной Явля</dc:title>
  <dc:creator>Пользователь</dc:creator>
  <cp:lastModifiedBy>USER</cp:lastModifiedBy>
  <cp:revision>52</cp:revision>
  <dcterms:created xsi:type="dcterms:W3CDTF">2015-10-10T13:13:56Z</dcterms:created>
  <dcterms:modified xsi:type="dcterms:W3CDTF">2022-11-09T10:33:45Z</dcterms:modified>
</cp:coreProperties>
</file>