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2" r:id="rId8"/>
    <p:sldId id="266" r:id="rId9"/>
    <p:sldId id="269" r:id="rId10"/>
    <p:sldId id="261" r:id="rId11"/>
    <p:sldId id="270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68" autoAdjust="0"/>
    <p:restoredTop sz="93939" autoAdjust="0"/>
  </p:normalViewPr>
  <p:slideViewPr>
    <p:cSldViewPr>
      <p:cViewPr varScale="1">
        <p:scale>
          <a:sx n="66" d="100"/>
          <a:sy n="66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3F2F2-91E1-480E-85E8-A4D2B3981942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613AF-C3C3-46B1-824B-33DFAA335C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45647831"/>
      </p:ext>
    </p:extLst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E6E4F-A1B3-4A96-B25C-DC2C059DB94D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6ED53-8F59-48A6-84DF-FBBA5EB91C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1559888"/>
      </p:ext>
    </p:extLst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87F96-0FE6-439F-87A8-BDA33A8706C6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968C0-F0CE-4FAC-9058-0F7D170D9A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0335821"/>
      </p:ext>
    </p:extLst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5E004-8BF8-4C0A-959C-C535131D276D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04C45-D8C8-4125-B213-4E5ADB3DB1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4976206"/>
      </p:ext>
    </p:extLst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D27B5-E4BC-433E-8090-EA713C83F047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D97EF-4795-4D13-A294-EBA191D2F5D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4583539"/>
      </p:ext>
    </p:extLst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45B53-5203-4A77-BAAA-43FC7351D908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A6DA6-880E-4FED-9E4C-B14FB0DA6B1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75934486"/>
      </p:ext>
    </p:extLst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1ABD0-0177-4C91-AAEF-249E52A2AD8D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CDF47-BCE5-408A-BB7E-FF044CBF9B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5799105"/>
      </p:ext>
    </p:extLst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FFA51-9BA5-4B63-B96F-039E87AC2CC1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62A64-35A9-4C33-8BD0-477237921D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5571951"/>
      </p:ext>
    </p:extLst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537C3-67F2-461E-9914-8513ADA31310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61A50-DA1F-4915-B7F6-7554044149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44941355"/>
      </p:ext>
    </p:extLst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8B55B-79F1-417B-A218-E885F5677AA4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17BBB-A7A8-44C9-B863-270514D325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99861"/>
      </p:ext>
    </p:extLst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870-B1D8-4F7C-8B1C-15C197499657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BFCD8-CFB9-4574-B81A-31FE9B795A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2677739"/>
      </p:ext>
    </p:extLst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131092-A26E-4669-BC5A-94EBD171D2BD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C7C0393-DEBF-4ED0-855E-5A840CB3DC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395288" y="476250"/>
            <a:ext cx="8569325" cy="2665413"/>
          </a:xfrm>
        </p:spPr>
        <p:txBody>
          <a:bodyPr/>
          <a:lstStyle/>
          <a:p>
            <a:pPr eaLnBrk="1" hangingPunct="1">
              <a:lnSpc>
                <a:spcPct val="115000"/>
              </a:lnSpc>
            </a:pPr>
            <a:r>
              <a:rPr lang="ru-RU" alt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Презентация </a:t>
            </a:r>
            <a:br>
              <a:rPr lang="ru-RU" alt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alt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непосредственно образовательной деятельности </a:t>
            </a:r>
            <a:br>
              <a:rPr lang="ru-RU" alt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alt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 ИЗО</a:t>
            </a:r>
            <a:br>
              <a:rPr lang="ru-RU" alt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alt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br>
              <a:rPr lang="ru-RU" alt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ru-RU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3068638"/>
            <a:ext cx="8281988" cy="338455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solidFill>
                  <a:prstClr val="white"/>
                </a:solidFill>
                <a:latin typeface="Arial" pitchFamily="34" charset="0"/>
                <a:ea typeface="Calibri"/>
                <a:cs typeface="Arial" pitchFamily="34" charset="0"/>
              </a:rPr>
              <a:t>  </a:t>
            </a:r>
            <a:r>
              <a:rPr lang="ru-RU" sz="2400" b="1" dirty="0" smtClean="0">
                <a:solidFill>
                  <a:prstClr val="white"/>
                </a:solidFill>
                <a:latin typeface="Arial" pitchFamily="34" charset="0"/>
                <a:ea typeface="Calibri"/>
                <a:cs typeface="Arial" pitchFamily="34" charset="0"/>
              </a:rPr>
              <a:t>Тема:  «Юные помощники Земляничной Феи»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b="1" dirty="0" smtClean="0">
                <a:solidFill>
                  <a:prstClr val="white"/>
                </a:solidFill>
                <a:latin typeface="Arial" pitchFamily="34" charset="0"/>
                <a:ea typeface="Calibri"/>
                <a:cs typeface="Arial" pitchFamily="34" charset="0"/>
              </a:rPr>
              <a:t>       </a:t>
            </a:r>
            <a:r>
              <a:rPr lang="ru-RU" sz="24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(старшая группа)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    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4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prstClr val="white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t>Воспитатель </a:t>
            </a:r>
            <a:r>
              <a:rPr lang="ru-RU" sz="2400" dirty="0">
                <a:solidFill>
                  <a:prstClr val="white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t>МАДОУ </a:t>
            </a:r>
            <a:r>
              <a:rPr lang="ru-RU" sz="2400" dirty="0" smtClean="0">
                <a:solidFill>
                  <a:prstClr val="white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t>д/с </a:t>
            </a:r>
            <a:r>
              <a:rPr lang="ru-RU" sz="2400" dirty="0">
                <a:solidFill>
                  <a:prstClr val="white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t>№ </a:t>
            </a:r>
            <a:r>
              <a:rPr lang="ru-RU" sz="2400" dirty="0" smtClean="0">
                <a:solidFill>
                  <a:prstClr val="white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t>125 </a:t>
            </a:r>
            <a:r>
              <a:rPr lang="ru-RU" sz="2400" dirty="0" err="1" smtClean="0">
                <a:solidFill>
                  <a:prstClr val="white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t>г.Калининград</a:t>
            </a:r>
            <a:endParaRPr lang="ru-RU" sz="2400" dirty="0">
              <a:solidFill>
                <a:prstClr val="white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>
                <a:solidFill>
                  <a:prstClr val="white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ru-RU" sz="2400" dirty="0" smtClean="0">
                <a:solidFill>
                  <a:prstClr val="white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t>              Ткачук Татьяна Владимировна</a:t>
            </a:r>
            <a:endParaRPr lang="ru-RU" sz="2400" dirty="0">
              <a:solidFill>
                <a:prstClr val="white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Пальчиковая гимнастика</a:t>
            </a:r>
            <a:br>
              <a:rPr lang="ru-RU" alt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«Собираем ягоды»</a:t>
            </a:r>
          </a:p>
        </p:txBody>
      </p:sp>
      <p:sp>
        <p:nvSpPr>
          <p:cNvPr id="7172" name="Объект 4"/>
          <p:cNvSpPr>
            <a:spLocks noGrp="1"/>
          </p:cNvSpPr>
          <p:nvPr>
            <p:ph sz="half" idx="2"/>
          </p:nvPr>
        </p:nvSpPr>
        <p:spPr>
          <a:xfrm>
            <a:off x="5148064" y="1725500"/>
            <a:ext cx="3889375" cy="3743325"/>
          </a:xfrm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Раз, два, три, четыре, пять</a:t>
            </a:r>
          </a:p>
          <a:p>
            <a:pPr marL="0" indent="0" eaLnBrk="1" hangingPunct="1">
              <a:buNone/>
            </a:pPr>
            <a:r>
              <a:rPr lang="ru-RU" alt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В лес, идем мы погулять,</a:t>
            </a:r>
          </a:p>
          <a:p>
            <a:pPr marL="0" indent="0" eaLnBrk="1" hangingPunct="1">
              <a:buNone/>
            </a:pPr>
            <a:r>
              <a:rPr lang="ru-RU" alt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За черникой,</a:t>
            </a:r>
          </a:p>
          <a:p>
            <a:pPr marL="0" indent="0" eaLnBrk="1" hangingPunct="1">
              <a:buNone/>
            </a:pPr>
            <a:r>
              <a:rPr lang="ru-RU" alt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За малиной,</a:t>
            </a:r>
          </a:p>
          <a:p>
            <a:pPr marL="0" indent="0" eaLnBrk="1" hangingPunct="1">
              <a:buNone/>
            </a:pPr>
            <a:r>
              <a:rPr lang="ru-RU" alt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За брусникой,</a:t>
            </a:r>
          </a:p>
          <a:p>
            <a:pPr marL="0" indent="0" eaLnBrk="1" hangingPunct="1">
              <a:buNone/>
            </a:pPr>
            <a:r>
              <a:rPr lang="ru-RU" alt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За калиной.</a:t>
            </a:r>
          </a:p>
          <a:p>
            <a:pPr marL="0" indent="0" eaLnBrk="1" hangingPunct="1">
              <a:buNone/>
            </a:pPr>
            <a:r>
              <a:rPr lang="ru-RU" alt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Землянику мы найдем</a:t>
            </a:r>
          </a:p>
          <a:p>
            <a:pPr marL="0" indent="0" eaLnBrk="1" hangingPunct="1">
              <a:buNone/>
            </a:pPr>
            <a:r>
              <a:rPr lang="ru-RU" alt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И братишке принесем.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ru-RU" alt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47"/>
          <a:stretch/>
        </p:blipFill>
        <p:spPr>
          <a:xfrm>
            <a:off x="-2893" y="1725500"/>
            <a:ext cx="5150958" cy="32201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Работа детей за столами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962" y="1696185"/>
            <a:ext cx="4521735" cy="339130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7" y="1698496"/>
            <a:ext cx="4518653" cy="3388990"/>
          </a:xfrm>
        </p:spPr>
      </p:pic>
      <p:sp>
        <p:nvSpPr>
          <p:cNvPr id="7" name="Прямоугольник 6"/>
          <p:cNvSpPr/>
          <p:nvPr/>
        </p:nvSpPr>
        <p:spPr>
          <a:xfrm>
            <a:off x="457200" y="5728385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Правила рисования: Делаем набросок простым карандашом, легкий нажим</a:t>
            </a:r>
            <a:r>
              <a:rPr lang="ru-RU" dirty="0" smtClean="0"/>
              <a:t>. Концом тонкой кисти прорисовываем стебли, листья, контур ягод. Круглой кистью  закрашиваем. Выделяем концом тонкой кисти белой краской семена.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6311089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b="1" smtClean="0">
                <a:latin typeface="Arial" panose="020B0604020202020204" pitchFamily="34" charset="0"/>
                <a:cs typeface="Arial" panose="020B0604020202020204" pitchFamily="34" charset="0"/>
              </a:rPr>
              <a:t>Рефлексия</a:t>
            </a: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>
            <a:off x="561975" y="1341438"/>
            <a:ext cx="8229600" cy="5184775"/>
          </a:xfrm>
        </p:spPr>
        <p:txBody>
          <a:bodyPr/>
          <a:lstStyle/>
          <a:p>
            <a:pPr eaLnBrk="1" hangingPunct="1"/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Рассматривание работ.</a:t>
            </a:r>
          </a:p>
          <a:p>
            <a:pPr eaLnBrk="1" hangingPunct="1"/>
            <a:endParaRPr lang="ru-RU" alt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138316"/>
            <a:ext cx="4788024" cy="35910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516" y="2470735"/>
            <a:ext cx="4029138" cy="3021854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Интеграция образовательных областей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«Речевое развитие»,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Познавательное развитие»,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Социально – коммуникативное развитие</a:t>
            </a:r>
            <a:r>
              <a:rPr lang="ru-RU" dirty="0" smtClean="0"/>
              <a:t>»,</a:t>
            </a:r>
          </a:p>
          <a:p>
            <a:r>
              <a:rPr lang="ru-RU" dirty="0" smtClean="0"/>
              <a:t> </a:t>
            </a:r>
            <a:r>
              <a:rPr lang="ru-RU" dirty="0"/>
              <a:t>«Художественно – эстетическое развитие</a:t>
            </a:r>
            <a:r>
              <a:rPr lang="ru-RU" dirty="0" smtClean="0"/>
              <a:t>»,</a:t>
            </a:r>
          </a:p>
          <a:p>
            <a:r>
              <a:rPr lang="ru-RU" dirty="0" smtClean="0"/>
              <a:t> </a:t>
            </a:r>
            <a:r>
              <a:rPr lang="ru-RU" dirty="0"/>
              <a:t>«Физическое развитие</a:t>
            </a:r>
            <a:r>
              <a:rPr lang="ru-RU" dirty="0" smtClean="0"/>
              <a:t>».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3177079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b="1" smtClean="0">
                <a:latin typeface="Arial" panose="020B0604020202020204" pitchFamily="34" charset="0"/>
                <a:cs typeface="Arial" panose="020B0604020202020204" pitchFamily="34" charset="0"/>
              </a:rPr>
              <a:t>Программное содержание:</a:t>
            </a:r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040312"/>
          </a:xfrm>
        </p:spPr>
        <p:txBody>
          <a:bodyPr/>
          <a:lstStyle/>
          <a:p>
            <a:r>
              <a:rPr lang="ru-RU" sz="2800" dirty="0"/>
              <a:t>развивать продуктивное мышление, восприятие цвета, формы, величины; мелкую моторику; </a:t>
            </a:r>
          </a:p>
          <a:p>
            <a:r>
              <a:rPr lang="ru-RU" sz="2800" dirty="0" smtClean="0"/>
              <a:t>закреплять </a:t>
            </a:r>
            <a:r>
              <a:rPr lang="ru-RU" sz="2800" dirty="0"/>
              <a:t>умение пользоваться кистью, рисовать концом кисти;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воспитывать интерес к творческой изобразительной деятельности;</a:t>
            </a:r>
          </a:p>
          <a:p>
            <a:r>
              <a:rPr lang="ru-RU" sz="2800" dirty="0" smtClean="0"/>
              <a:t>проявлять </a:t>
            </a:r>
            <a:r>
              <a:rPr lang="ru-RU" sz="2800" dirty="0"/>
              <a:t>доброжелательное отношение к сказочным персонажам, желания им помочь.</a:t>
            </a:r>
          </a:p>
          <a:p>
            <a:pPr marL="0" indent="0" eaLnBrk="1" hangingPunct="1">
              <a:lnSpc>
                <a:spcPct val="115000"/>
              </a:lnSpc>
              <a:buNone/>
            </a:pPr>
            <a:endParaRPr lang="ru-RU" altLang="ru-RU" sz="22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b="1" smtClean="0">
                <a:latin typeface="Arial" panose="020B0604020202020204" pitchFamily="34" charset="0"/>
                <a:cs typeface="Arial" panose="020B0604020202020204" pitchFamily="34" charset="0"/>
              </a:rPr>
              <a:t>Материал к занятию</a:t>
            </a: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Листы белой плотной бумаги, акварельные краски, </a:t>
            </a:r>
            <a:r>
              <a:rPr lang="ru-RU" dirty="0" smtClean="0"/>
              <a:t>кисточки, </a:t>
            </a:r>
            <a:r>
              <a:rPr lang="ru-RU" dirty="0"/>
              <a:t>емкость с водой, </a:t>
            </a:r>
            <a:r>
              <a:rPr lang="ru-RU" dirty="0" smtClean="0"/>
              <a:t>простые карандаши, салфетки. </a:t>
            </a:r>
            <a:r>
              <a:rPr lang="ru-RU" dirty="0"/>
              <a:t>Ц</a:t>
            </a:r>
            <a:r>
              <a:rPr lang="ru-RU" dirty="0" smtClean="0"/>
              <a:t>ветные иллюстрации - </a:t>
            </a:r>
            <a:r>
              <a:rPr lang="ru-RU" dirty="0"/>
              <a:t>изображение Земляничной феи, лесных ягод и земляники. </a:t>
            </a:r>
            <a:r>
              <a:rPr lang="ru-RU" dirty="0" smtClean="0"/>
              <a:t>Презентация сказки </a:t>
            </a:r>
            <a:r>
              <a:rPr lang="ru-RU" dirty="0" err="1" smtClean="0"/>
              <a:t>Ш.Дале</a:t>
            </a:r>
            <a:r>
              <a:rPr lang="ru-RU" dirty="0" smtClean="0"/>
              <a:t> «Земляничная Фея. Каникулы в лесу». Ноутбук. </a:t>
            </a:r>
            <a:endParaRPr lang="ru-RU" dirty="0"/>
          </a:p>
          <a:p>
            <a:pPr eaLnBrk="1" hangingPunct="1">
              <a:lnSpc>
                <a:spcPct val="115000"/>
              </a:lnSpc>
            </a:pPr>
            <a:endParaRPr lang="ru-RU" altLang="ru-RU" sz="24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/>
            <a:endParaRPr lang="ru-RU" altLang="ru-RU" dirty="0" smtClean="0"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2603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>
                <a:solidFill>
                  <a:prstClr val="white"/>
                </a:solidFill>
                <a:latin typeface="Arial" charset="0"/>
                <a:ea typeface="+mn-ea"/>
                <a:cs typeface="Arial" charset="0"/>
              </a:rPr>
              <a:t>Необычное «Здравствуйте»</a:t>
            </a: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8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Здороваемся с детьми разными частями тела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ru-RU" alt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9" t="15675" r="9837"/>
          <a:stretch/>
        </p:blipFill>
        <p:spPr>
          <a:xfrm>
            <a:off x="2159732" y="2132856"/>
            <a:ext cx="4824536" cy="45053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42429"/>
            <a:ext cx="8291513" cy="1282700"/>
          </a:xfrm>
        </p:spPr>
        <p:txBody>
          <a:bodyPr/>
          <a:lstStyle/>
          <a:p>
            <a:pPr eaLnBrk="1" hangingPunct="1"/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Чтение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Ш.Дале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«Земляничная Фея. Каникулы в лесу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». </a:t>
            </a:r>
            <a:endParaRPr lang="ru-RU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7" name="Объект 5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924425"/>
          </a:xfrm>
        </p:spPr>
        <p:txBody>
          <a:bodyPr/>
          <a:lstStyle/>
          <a:p>
            <a:pPr eaLnBrk="1" hangingPunct="1"/>
            <a:endParaRPr lang="ru-RU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ru-RU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ru-RU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ru-RU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ru-RU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ru-RU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</a:pPr>
            <a:endParaRPr lang="ru-RU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eaLnBrk="1" hangingPunct="1"/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eaLnBrk="1" hangingPunct="1"/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Воспитатель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мотивирует детей вопросами, как можно помочь Земляничке.</a:t>
            </a:r>
            <a:endParaRPr lang="ru-RU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3" t="4851" r="10625"/>
          <a:stretch/>
        </p:blipFill>
        <p:spPr>
          <a:xfrm>
            <a:off x="1619672" y="937321"/>
            <a:ext cx="5472608" cy="4814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4"/>
          <p:cNvSpPr>
            <a:spLocks noGrp="1"/>
          </p:cNvSpPr>
          <p:nvPr>
            <p:ph type="title"/>
          </p:nvPr>
        </p:nvSpPr>
        <p:spPr>
          <a:xfrm>
            <a:off x="899592" y="332656"/>
            <a:ext cx="7355160" cy="778098"/>
          </a:xfrm>
        </p:spPr>
        <p:txBody>
          <a:bodyPr/>
          <a:lstStyle/>
          <a:p>
            <a:r>
              <a:rPr lang="ru-RU" sz="2400" b="1" dirty="0"/>
              <a:t>Рассматривание иллюстрации с изображением ягод. </a:t>
            </a:r>
            <a:endParaRPr lang="ru-RU" sz="2400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68313" y="2060575"/>
            <a:ext cx="8229600" cy="4680793"/>
          </a:xfrm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000" dirty="0" smtClean="0"/>
              <a:t>-     Какие </a:t>
            </a:r>
            <a:r>
              <a:rPr lang="ru-RU" sz="2000" dirty="0"/>
              <a:t>они по цвету и по форме? </a:t>
            </a:r>
            <a:endParaRPr lang="ru-RU" sz="2000" dirty="0" smtClean="0"/>
          </a:p>
          <a:p>
            <a:pPr eaLnBrk="1" hangingPunct="1">
              <a:buFontTx/>
              <a:buChar char="-"/>
              <a:defRPr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Какие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листочки у кустика земляники? </a:t>
            </a:r>
          </a:p>
          <a:p>
            <a:pPr eaLnBrk="1" hangingPunct="1">
              <a:buFontTx/>
              <a:buChar char="-"/>
              <a:defRPr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Почему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эта ягода называется земляникой? 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    Где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растет земляника?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22"/>
          <a:stretch/>
        </p:blipFill>
        <p:spPr>
          <a:xfrm>
            <a:off x="1547664" y="1412776"/>
            <a:ext cx="5513470" cy="3650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>
              <a:lnSpc>
                <a:spcPct val="115000"/>
              </a:lnSpc>
            </a:pPr>
            <a:r>
              <a:rPr lang="ru-RU" altLang="ru-RU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ru-RU" altLang="ru-RU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altLang="ru-RU" sz="2800" b="1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Физминутка</a:t>
            </a:r>
            <a:r>
              <a:rPr lang="ru-RU" altLang="ru-RU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«Земляничка».</a:t>
            </a:r>
            <a:br>
              <a:rPr lang="ru-RU" altLang="ru-RU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altLang="ru-RU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ru-RU" altLang="ru-RU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ru-RU" altLang="ru-RU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ru-RU" altLang="ru-RU" sz="28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292" name="Объект 3"/>
          <p:cNvSpPr>
            <a:spLocks noGrp="1"/>
          </p:cNvSpPr>
          <p:nvPr>
            <p:ph sz="half" idx="2"/>
          </p:nvPr>
        </p:nvSpPr>
        <p:spPr>
          <a:xfrm>
            <a:off x="4644008" y="1600200"/>
            <a:ext cx="4042792" cy="4925144"/>
          </a:xfrm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Этой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крохотной девчушке (приседают на корточки)</a:t>
            </a:r>
          </a:p>
          <a:p>
            <a:pPr marL="0" indent="0" eaLnBrk="1" hangingPunct="1">
              <a:buNone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Жить не скучно на опушке</a:t>
            </a:r>
          </a:p>
          <a:p>
            <a:pPr marL="0" indent="0" eaLnBrk="1" hangingPunct="1">
              <a:buNone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 паучками и жучками, (тихо бегут)</a:t>
            </a:r>
          </a:p>
          <a:p>
            <a:pPr marL="0" indent="0" eaLnBrk="1" hangingPunct="1">
              <a:buNone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Земляными червячками,</a:t>
            </a:r>
          </a:p>
          <a:p>
            <a:pPr marL="0" indent="0" eaLnBrk="1" hangingPunct="1">
              <a:buNone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А порою за травой (останавливаются, поднимают руки вверх)</a:t>
            </a:r>
          </a:p>
          <a:p>
            <a:pPr marL="0" indent="0" eaLnBrk="1" hangingPunct="1">
              <a:buNone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 милой матушкой-землей.</a:t>
            </a:r>
          </a:p>
          <a:p>
            <a:pPr marL="0" indent="0" eaLnBrk="1" hangingPunct="1">
              <a:buNone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Можно здесь уединиться (приседают)</a:t>
            </a:r>
          </a:p>
          <a:p>
            <a:pPr marL="0" indent="0" eaLnBrk="1" hangingPunct="1">
              <a:buNone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 секретами делится. (шепчутся друг с другом)</a:t>
            </a:r>
            <a:endParaRPr lang="ru-RU" alt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ru-RU" alt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08720"/>
            <a:ext cx="3502601" cy="2626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8" t="15350" r="24800"/>
          <a:stretch/>
        </p:blipFill>
        <p:spPr>
          <a:xfrm>
            <a:off x="1235396" y="3645024"/>
            <a:ext cx="2686976" cy="3051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      показ </a:t>
            </a:r>
            <a:r>
              <a:rPr lang="ru-RU" sz="3200" dirty="0"/>
              <a:t>схемы рисования </a:t>
            </a:r>
            <a:r>
              <a:rPr lang="ru-RU" sz="3200" dirty="0" smtClean="0"/>
              <a:t>земляники</a:t>
            </a:r>
            <a:r>
              <a:rPr lang="ru-RU" sz="3200" dirty="0"/>
              <a:t>	</a:t>
            </a:r>
            <a:r>
              <a:rPr lang="ru-RU" dirty="0"/>
              <a:t>		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16832"/>
            <a:ext cx="4614432" cy="3460824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330" y="2300623"/>
            <a:ext cx="4038600" cy="2693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6644123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347</Words>
  <Application>Microsoft Office PowerPoint</Application>
  <PresentationFormat>Экран (4:3)</PresentationFormat>
  <Paragraphs>68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  Презентация  непосредственно образовательной деятельности  по ИЗО   </vt:lpstr>
      <vt:lpstr>Интеграция образовательных областей</vt:lpstr>
      <vt:lpstr>Программное содержание:</vt:lpstr>
      <vt:lpstr>Материал к занятию</vt:lpstr>
      <vt:lpstr>Необычное «Здравствуйте»</vt:lpstr>
      <vt:lpstr>Чтение Ш.Дале «Земляничная Фея. Каникулы в лесу». </vt:lpstr>
      <vt:lpstr>Рассматривание иллюстрации с изображением ягод. </vt:lpstr>
      <vt:lpstr> Физминутка «Земляничка».   </vt:lpstr>
      <vt:lpstr>      показ схемы рисования земляники   </vt:lpstr>
      <vt:lpstr>Пальчиковая гимнастика «Собираем ягоды»</vt:lpstr>
      <vt:lpstr>Работа детей за столами</vt:lpstr>
      <vt:lpstr>Рефлексия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User</cp:lastModifiedBy>
  <cp:revision>66</cp:revision>
  <dcterms:created xsi:type="dcterms:W3CDTF">2013-02-23T16:41:38Z</dcterms:created>
  <dcterms:modified xsi:type="dcterms:W3CDTF">2022-11-17T11:13:21Z</dcterms:modified>
</cp:coreProperties>
</file>