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1" r:id="rId5"/>
    <p:sldId id="259" r:id="rId6"/>
    <p:sldId id="260" r:id="rId7"/>
    <p:sldId id="262" r:id="rId8"/>
    <p:sldId id="263" r:id="rId9"/>
    <p:sldId id="264" r:id="rId10"/>
    <p:sldId id="265" r:id="rId11"/>
    <p:sldId id="266" r:id="rId12"/>
    <p:sldId id="267" r:id="rId13"/>
    <p:sldId id="268" r:id="rId14"/>
    <p:sldId id="269" r:id="rId15"/>
    <p:sldId id="270" r:id="rId16"/>
    <p:sldId id="280" r:id="rId17"/>
    <p:sldId id="271" r:id="rId18"/>
    <p:sldId id="272" r:id="rId19"/>
    <p:sldId id="273" r:id="rId20"/>
    <p:sldId id="274" r:id="rId21"/>
    <p:sldId id="275" r:id="rId22"/>
    <p:sldId id="276" r:id="rId23"/>
    <p:sldId id="277" r:id="rId24"/>
    <p:sldId id="278" r:id="rId25"/>
    <p:sldId id="279" r:id="rId2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1021" autoAdjust="0"/>
  </p:normalViewPr>
  <p:slideViewPr>
    <p:cSldViewPr>
      <p:cViewPr>
        <p:scale>
          <a:sx n="74" d="100"/>
          <a:sy n="74" d="100"/>
        </p:scale>
        <p:origin x="-1266" y="19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2AE951D3-2ECD-4E47-B88F-6A9E19B50BF7}" type="datetimeFigureOut">
              <a:rPr lang="ru-RU" smtClean="0"/>
              <a:pPr/>
              <a:t>15.11.2022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7A22DE4-1930-4D0F-9494-12C6C632A172}"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AE951D3-2ECD-4E47-B88F-6A9E19B50BF7}" type="datetimeFigureOut">
              <a:rPr lang="ru-RU" smtClean="0"/>
              <a:pPr/>
              <a:t>15.11.2022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7A22DE4-1930-4D0F-9494-12C6C632A172}"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AE951D3-2ECD-4E47-B88F-6A9E19B50BF7}" type="datetimeFigureOut">
              <a:rPr lang="ru-RU" smtClean="0"/>
              <a:pPr/>
              <a:t>15.11.2022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7A22DE4-1930-4D0F-9494-12C6C632A172}"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AE951D3-2ECD-4E47-B88F-6A9E19B50BF7}" type="datetimeFigureOut">
              <a:rPr lang="ru-RU" smtClean="0"/>
              <a:pPr/>
              <a:t>15.11.2022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7A22DE4-1930-4D0F-9494-12C6C632A172}"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2AE951D3-2ECD-4E47-B88F-6A9E19B50BF7}" type="datetimeFigureOut">
              <a:rPr lang="ru-RU" smtClean="0"/>
              <a:pPr/>
              <a:t>15.11.2022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7A22DE4-1930-4D0F-9494-12C6C632A172}"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2AE951D3-2ECD-4E47-B88F-6A9E19B50BF7}" type="datetimeFigureOut">
              <a:rPr lang="ru-RU" smtClean="0"/>
              <a:pPr/>
              <a:t>15.11.2022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7A22DE4-1930-4D0F-9494-12C6C632A172}"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2AE951D3-2ECD-4E47-B88F-6A9E19B50BF7}" type="datetimeFigureOut">
              <a:rPr lang="ru-RU" smtClean="0"/>
              <a:pPr/>
              <a:t>15.11.2022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F7A22DE4-1930-4D0F-9494-12C6C632A172}"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2AE951D3-2ECD-4E47-B88F-6A9E19B50BF7}" type="datetimeFigureOut">
              <a:rPr lang="ru-RU" smtClean="0"/>
              <a:pPr/>
              <a:t>15.11.2022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F7A22DE4-1930-4D0F-9494-12C6C632A172}"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AE951D3-2ECD-4E47-B88F-6A9E19B50BF7}" type="datetimeFigureOut">
              <a:rPr lang="ru-RU" smtClean="0"/>
              <a:pPr/>
              <a:t>15.11.2022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F7A22DE4-1930-4D0F-9494-12C6C632A172}"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AE951D3-2ECD-4E47-B88F-6A9E19B50BF7}" type="datetimeFigureOut">
              <a:rPr lang="ru-RU" smtClean="0"/>
              <a:pPr/>
              <a:t>15.11.2022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7A22DE4-1930-4D0F-9494-12C6C632A172}"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AE951D3-2ECD-4E47-B88F-6A9E19B50BF7}" type="datetimeFigureOut">
              <a:rPr lang="ru-RU" smtClean="0"/>
              <a:pPr/>
              <a:t>15.11.2022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7A22DE4-1930-4D0F-9494-12C6C632A172}"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81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E951D3-2ECD-4E47-B88F-6A9E19B50BF7}" type="datetimeFigureOut">
              <a:rPr lang="ru-RU" smtClean="0"/>
              <a:pPr/>
              <a:t>15.11.2022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7A22DE4-1930-4D0F-9494-12C6C632A172}"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5" name="Picture 3" descr="C:\Documents and Settings\Admin\Рабочий стол\depositphotos_220916080-stock-photo-happy-family-having-fun-on.jpg"/>
          <p:cNvPicPr>
            <a:picLocks noChangeAspect="1" noChangeArrowheads="1"/>
          </p:cNvPicPr>
          <p:nvPr/>
        </p:nvPicPr>
        <p:blipFill>
          <a:blip r:embed="rId2">
            <a:lum bright="10000"/>
          </a:blip>
          <a:srcRect l="22222" t="16631" r="21054" b="20027"/>
          <a:stretch>
            <a:fillRect/>
          </a:stretch>
        </p:blipFill>
        <p:spPr bwMode="auto">
          <a:xfrm>
            <a:off x="3929058" y="1005046"/>
            <a:ext cx="4929254" cy="458852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Заголовок 1"/>
          <p:cNvSpPr>
            <a:spLocks noGrp="1"/>
          </p:cNvSpPr>
          <p:nvPr>
            <p:ph type="ctrTitle"/>
          </p:nvPr>
        </p:nvSpPr>
        <p:spPr>
          <a:xfrm>
            <a:off x="0" y="2500306"/>
            <a:ext cx="4214810" cy="1470025"/>
          </a:xfrm>
        </p:spPr>
        <p:txBody>
          <a:bodyPr>
            <a:noAutofit/>
          </a:bodyPr>
          <a:lstStyle/>
          <a:p>
            <a:r>
              <a:rPr lang="ru-RU" sz="3600" b="1" dirty="0" smtClean="0">
                <a:solidFill>
                  <a:srgbClr val="002060"/>
                </a:solidFill>
                <a:latin typeface="Georgia" pitchFamily="18" charset="0"/>
              </a:rPr>
              <a:t>Почему она меняет жизнь </a:t>
            </a:r>
            <a:br>
              <a:rPr lang="ru-RU" sz="3600" b="1" dirty="0" smtClean="0">
                <a:solidFill>
                  <a:srgbClr val="002060"/>
                </a:solidFill>
                <a:latin typeface="Georgia" pitchFamily="18" charset="0"/>
              </a:rPr>
            </a:br>
            <a:r>
              <a:rPr lang="ru-RU" sz="3600" b="1" dirty="0" smtClean="0">
                <a:solidFill>
                  <a:srgbClr val="002060"/>
                </a:solidFill>
                <a:latin typeface="Georgia" pitchFamily="18" charset="0"/>
              </a:rPr>
              <a:t>к лучшему.</a:t>
            </a:r>
            <a:endParaRPr lang="ru-RU" sz="3600" b="1" dirty="0">
              <a:solidFill>
                <a:srgbClr val="002060"/>
              </a:solidFill>
              <a:latin typeface="Georgia" pitchFamily="18" charset="0"/>
            </a:endParaRPr>
          </a:p>
        </p:txBody>
      </p:sp>
      <p:sp>
        <p:nvSpPr>
          <p:cNvPr id="3" name="Подзаголовок 2"/>
          <p:cNvSpPr>
            <a:spLocks noGrp="1"/>
          </p:cNvSpPr>
          <p:nvPr>
            <p:ph type="subTitle" idx="1"/>
          </p:nvPr>
        </p:nvSpPr>
        <p:spPr>
          <a:xfrm>
            <a:off x="0" y="5643578"/>
            <a:ext cx="6400800" cy="1000132"/>
          </a:xfrm>
        </p:spPr>
        <p:txBody>
          <a:bodyPr>
            <a:normAutofit/>
          </a:bodyPr>
          <a:lstStyle/>
          <a:p>
            <a:pPr algn="r"/>
            <a:r>
              <a:rPr lang="ru-RU" sz="2800" b="1" dirty="0" smtClean="0">
                <a:solidFill>
                  <a:srgbClr val="C00000"/>
                </a:solidFill>
                <a:latin typeface="Georgia" pitchFamily="18" charset="0"/>
              </a:rPr>
              <a:t>Подготовила Г.А. Анисимова, психолог </a:t>
            </a:r>
            <a:r>
              <a:rPr lang="ru-RU" sz="2800" b="1" dirty="0" smtClean="0">
                <a:solidFill>
                  <a:srgbClr val="C00000"/>
                </a:solidFill>
                <a:latin typeface="Georgia" pitchFamily="18" charset="0"/>
              </a:rPr>
              <a:t>ЦДЮТ </a:t>
            </a:r>
            <a:r>
              <a:rPr lang="ru-RU" sz="2800" b="1" dirty="0" smtClean="0">
                <a:solidFill>
                  <a:srgbClr val="C00000"/>
                </a:solidFill>
                <a:latin typeface="Georgia" pitchFamily="18" charset="0"/>
              </a:rPr>
              <a:t>«Арман»</a:t>
            </a:r>
            <a:endParaRPr lang="ru-RU" sz="2800" b="1" dirty="0">
              <a:solidFill>
                <a:srgbClr val="C00000"/>
              </a:solidFill>
              <a:latin typeface="Georgia" pitchFamily="18" charset="0"/>
            </a:endParaRPr>
          </a:p>
        </p:txBody>
      </p:sp>
      <p:sp>
        <p:nvSpPr>
          <p:cNvPr id="5" name="Прямоугольник 4"/>
          <p:cNvSpPr/>
          <p:nvPr/>
        </p:nvSpPr>
        <p:spPr>
          <a:xfrm rot="20859145">
            <a:off x="309632" y="517460"/>
            <a:ext cx="6668813" cy="830997"/>
          </a:xfrm>
          <a:prstGeom prst="rect">
            <a:avLst/>
          </a:prstGeom>
        </p:spPr>
        <p:txBody>
          <a:bodyPr wrap="none">
            <a:spAutoFit/>
          </a:bodyPr>
          <a:lstStyle/>
          <a:p>
            <a:r>
              <a:rPr lang="ru-RU" sz="4800" b="1" dirty="0" smtClean="0">
                <a:solidFill>
                  <a:srgbClr val="C00000"/>
                </a:solidFill>
                <a:latin typeface="Georgia" pitchFamily="18" charset="0"/>
              </a:rPr>
              <a:t>БЛАГОДАРНОСТЬ. </a:t>
            </a:r>
            <a:endParaRPr lang="ru-RU" sz="4800" dirty="0">
              <a:solidFill>
                <a:srgbClr val="C0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48" y="0"/>
            <a:ext cx="8229600" cy="1143000"/>
          </a:xfrm>
        </p:spPr>
        <p:txBody>
          <a:bodyPr/>
          <a:lstStyle/>
          <a:p>
            <a:r>
              <a:rPr lang="ru-RU" b="1" dirty="0" smtClean="0">
                <a:solidFill>
                  <a:srgbClr val="7030A0"/>
                </a:solidFill>
              </a:rPr>
              <a:t>Благодарность чудесна!</a:t>
            </a:r>
            <a:endParaRPr lang="ru-RU" b="1" dirty="0">
              <a:solidFill>
                <a:srgbClr val="7030A0"/>
              </a:solidFill>
            </a:endParaRPr>
          </a:p>
        </p:txBody>
      </p:sp>
      <p:pic>
        <p:nvPicPr>
          <p:cNvPr id="7170" name="Picture 2" descr="C:\Documents and Settings\Admin\Рабочий стол\пионы.jpg"/>
          <p:cNvPicPr>
            <a:picLocks noChangeAspect="1" noChangeArrowheads="1"/>
          </p:cNvPicPr>
          <p:nvPr/>
        </p:nvPicPr>
        <p:blipFill>
          <a:blip r:embed="rId2"/>
          <a:srcRect l="14314" r="19082"/>
          <a:stretch>
            <a:fillRect/>
          </a:stretch>
        </p:blipFill>
        <p:spPr bwMode="auto">
          <a:xfrm>
            <a:off x="162577" y="1142984"/>
            <a:ext cx="3447237" cy="421484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Прямоугольник 5"/>
          <p:cNvSpPr/>
          <p:nvPr/>
        </p:nvSpPr>
        <p:spPr>
          <a:xfrm>
            <a:off x="3643306" y="1071546"/>
            <a:ext cx="5500694" cy="5016758"/>
          </a:xfrm>
          <a:prstGeom prst="rect">
            <a:avLst/>
          </a:prstGeom>
        </p:spPr>
        <p:txBody>
          <a:bodyPr wrap="square">
            <a:spAutoFit/>
          </a:bodyPr>
          <a:lstStyle/>
          <a:p>
            <a:r>
              <a:rPr lang="ru-RU" sz="3200" b="1" dirty="0" smtClean="0"/>
              <a:t>Она умеет сделать из нехватки изобилие, из работы удовольствие, превратить бардак в порядок, объяснить то, что непонятно.</a:t>
            </a:r>
          </a:p>
          <a:p>
            <a:r>
              <a:rPr lang="ru-RU" sz="3200" b="1" dirty="0" smtClean="0"/>
              <a:t>Благодарность может добавить в каждый наш день спокойствия и мира, сколько бы хаоса в нем ни было.</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Documents and Settings\Admin\Рабочий стол\ПОТОК.jpg"/>
          <p:cNvPicPr>
            <a:picLocks noChangeAspect="1" noChangeArrowheads="1"/>
          </p:cNvPicPr>
          <p:nvPr/>
        </p:nvPicPr>
        <p:blipFill>
          <a:blip r:embed="rId2">
            <a:lum bright="10000"/>
          </a:blip>
          <a:srcRect l="5008" r="8381" b="11837"/>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428596" y="0"/>
            <a:ext cx="8229600" cy="1143000"/>
          </a:xfrm>
        </p:spPr>
        <p:txBody>
          <a:bodyPr/>
          <a:lstStyle/>
          <a:p>
            <a:r>
              <a:rPr lang="ru-RU" b="1" dirty="0" smtClean="0">
                <a:solidFill>
                  <a:srgbClr val="C00000"/>
                </a:solidFill>
                <a:latin typeface="Georgia" pitchFamily="18" charset="0"/>
              </a:rPr>
              <a:t>Чудеса от благодарности.</a:t>
            </a:r>
            <a:endParaRPr lang="ru-RU" b="1" dirty="0">
              <a:solidFill>
                <a:srgbClr val="C00000"/>
              </a:solidFill>
              <a:latin typeface="Georgia" pitchFamily="18" charset="0"/>
            </a:endParaRPr>
          </a:p>
        </p:txBody>
      </p:sp>
      <p:sp>
        <p:nvSpPr>
          <p:cNvPr id="6" name="Прямоугольник 5"/>
          <p:cNvSpPr/>
          <p:nvPr/>
        </p:nvSpPr>
        <p:spPr>
          <a:xfrm>
            <a:off x="214282" y="1071546"/>
            <a:ext cx="8572560" cy="5078313"/>
          </a:xfrm>
          <a:prstGeom prst="rect">
            <a:avLst/>
          </a:prstGeom>
        </p:spPr>
        <p:txBody>
          <a:bodyPr wrap="square">
            <a:spAutoFit/>
          </a:bodyPr>
          <a:lstStyle/>
          <a:p>
            <a:r>
              <a:rPr lang="ru-RU" sz="3600" b="1" dirty="0" smtClean="0"/>
              <a:t>Благодарность - это всегда поток энергии и поэтому она может изменить жизнь к лучшему.</a:t>
            </a:r>
          </a:p>
          <a:p>
            <a:r>
              <a:rPr lang="ru-RU" sz="3600" b="1" dirty="0" smtClean="0"/>
              <a:t>Энергия благодарности исцеляет от недугов.</a:t>
            </a:r>
          </a:p>
          <a:p>
            <a:r>
              <a:rPr lang="ru-RU" sz="3600" b="1" dirty="0" smtClean="0"/>
              <a:t>Энергия благодарности притягивает достаток.</a:t>
            </a:r>
          </a:p>
          <a:p>
            <a:r>
              <a:rPr lang="ru-RU" sz="3600" b="1" dirty="0" smtClean="0"/>
              <a:t>Энергия благодарности </a:t>
            </a:r>
          </a:p>
          <a:p>
            <a:r>
              <a:rPr lang="ru-RU" sz="3600" b="1" dirty="0" smtClean="0"/>
              <a:t>делает  человека счастливым. </a:t>
            </a:r>
            <a:endParaRPr lang="ru-RU" sz="3600" b="1"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Documents and Settings\Admin\Рабочий стол\НЕБО И ДЕВ.jpg"/>
          <p:cNvPicPr>
            <a:picLocks noChangeAspect="1" noChangeArrowheads="1"/>
          </p:cNvPicPr>
          <p:nvPr/>
        </p:nvPicPr>
        <p:blipFill>
          <a:blip r:embed="rId2" cstate="print"/>
          <a:srcRect t="-128"/>
          <a:stretch>
            <a:fillRect/>
          </a:stretch>
        </p:blipFill>
        <p:spPr bwMode="auto">
          <a:xfrm>
            <a:off x="4425763" y="3071810"/>
            <a:ext cx="4491219" cy="328614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Заголовок 1"/>
          <p:cNvSpPr>
            <a:spLocks noGrp="1"/>
          </p:cNvSpPr>
          <p:nvPr>
            <p:ph type="title"/>
          </p:nvPr>
        </p:nvSpPr>
        <p:spPr>
          <a:xfrm>
            <a:off x="214282" y="0"/>
            <a:ext cx="8643998" cy="1143000"/>
          </a:xfrm>
        </p:spPr>
        <p:txBody>
          <a:bodyPr>
            <a:noAutofit/>
          </a:bodyPr>
          <a:lstStyle/>
          <a:p>
            <a:r>
              <a:rPr lang="ru-RU" sz="4000" b="1" dirty="0" smtClean="0">
                <a:solidFill>
                  <a:srgbClr val="7030A0"/>
                </a:solidFill>
              </a:rPr>
              <a:t>Как же действует сила благодарности? </a:t>
            </a:r>
            <a:endParaRPr lang="ru-RU" sz="4000" b="1" dirty="0">
              <a:solidFill>
                <a:srgbClr val="7030A0"/>
              </a:solidFill>
            </a:endParaRPr>
          </a:p>
        </p:txBody>
      </p:sp>
      <p:sp>
        <p:nvSpPr>
          <p:cNvPr id="6" name="Прямоугольник 5"/>
          <p:cNvSpPr/>
          <p:nvPr/>
        </p:nvSpPr>
        <p:spPr>
          <a:xfrm>
            <a:off x="214282" y="3500438"/>
            <a:ext cx="5214974" cy="3108543"/>
          </a:xfrm>
          <a:prstGeom prst="rect">
            <a:avLst/>
          </a:prstGeom>
        </p:spPr>
        <p:txBody>
          <a:bodyPr wrap="square">
            <a:spAutoFit/>
          </a:bodyPr>
          <a:lstStyle/>
          <a:p>
            <a:r>
              <a:rPr lang="ru-RU" sz="2800" b="1" dirty="0" smtClean="0">
                <a:solidFill>
                  <a:srgbClr val="C00000"/>
                </a:solidFill>
                <a:latin typeface="Arial" pitchFamily="34" charset="0"/>
                <a:cs typeface="Arial" pitchFamily="34" charset="0"/>
              </a:rPr>
              <a:t>Чем больше отдаёте, тем больше получаете. </a:t>
            </a:r>
            <a:r>
              <a:rPr lang="ru-RU" sz="2800" b="1" dirty="0" smtClean="0">
                <a:latin typeface="Arial" pitchFamily="34" charset="0"/>
                <a:cs typeface="Arial" pitchFamily="34" charset="0"/>
              </a:rPr>
              <a:t>Согласно закону притяжения: </a:t>
            </a:r>
            <a:r>
              <a:rPr lang="ru-RU" sz="2800" b="1" dirty="0" smtClean="0">
                <a:solidFill>
                  <a:srgbClr val="C00000"/>
                </a:solidFill>
                <a:latin typeface="Arial" pitchFamily="34" charset="0"/>
                <a:cs typeface="Arial" pitchFamily="34" charset="0"/>
              </a:rPr>
              <a:t>«За что благодарим, что чаще видим в жизни, то и притягиваем».</a:t>
            </a:r>
          </a:p>
        </p:txBody>
      </p:sp>
      <p:sp>
        <p:nvSpPr>
          <p:cNvPr id="7" name="Прямоугольник 6"/>
          <p:cNvSpPr/>
          <p:nvPr/>
        </p:nvSpPr>
        <p:spPr>
          <a:xfrm>
            <a:off x="214282" y="1071546"/>
            <a:ext cx="8929718" cy="2554545"/>
          </a:xfrm>
          <a:prstGeom prst="rect">
            <a:avLst/>
          </a:prstGeom>
        </p:spPr>
        <p:txBody>
          <a:bodyPr wrap="square">
            <a:spAutoFit/>
          </a:bodyPr>
          <a:lstStyle/>
          <a:p>
            <a:r>
              <a:rPr lang="ru-RU" sz="3200" b="1" dirty="0" smtClean="0"/>
              <a:t>Если вы благодарите, то во Вселенную уходит ваша положительная энергия. Принцип действия простой:</a:t>
            </a:r>
          </a:p>
          <a:p>
            <a:r>
              <a:rPr lang="ru-RU" sz="3200" b="1" dirty="0" smtClean="0">
                <a:solidFill>
                  <a:srgbClr val="C00000"/>
                </a:solidFill>
              </a:rPr>
              <a:t>«Что отдаёте во Вселенную, то и получаете в ответ».</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0"/>
            <a:ext cx="8229600" cy="1143000"/>
          </a:xfrm>
        </p:spPr>
        <p:txBody>
          <a:bodyPr>
            <a:noAutofit/>
          </a:bodyPr>
          <a:lstStyle/>
          <a:p>
            <a:r>
              <a:rPr lang="ru-RU" sz="3600" b="1" dirty="0" smtClean="0">
                <a:solidFill>
                  <a:srgbClr val="7030A0"/>
                </a:solidFill>
              </a:rPr>
              <a:t>Благодарность может стать вашей привычкой!</a:t>
            </a:r>
            <a:endParaRPr lang="ru-RU" sz="3600" b="1" dirty="0">
              <a:solidFill>
                <a:srgbClr val="7030A0"/>
              </a:solidFill>
            </a:endParaRPr>
          </a:p>
        </p:txBody>
      </p:sp>
      <p:pic>
        <p:nvPicPr>
          <p:cNvPr id="10242" name="Picture 2" descr="C:\Documents and Settings\Admin\Рабочий стол\РОМАШ.jpg"/>
          <p:cNvPicPr>
            <a:picLocks noChangeAspect="1" noChangeArrowheads="1"/>
          </p:cNvPicPr>
          <p:nvPr/>
        </p:nvPicPr>
        <p:blipFill>
          <a:blip r:embed="rId2"/>
          <a:srcRect l="10027"/>
          <a:stretch>
            <a:fillRect/>
          </a:stretch>
        </p:blipFill>
        <p:spPr bwMode="auto">
          <a:xfrm>
            <a:off x="214282" y="1000108"/>
            <a:ext cx="3562352" cy="516094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Прямоугольник 5"/>
          <p:cNvSpPr/>
          <p:nvPr/>
        </p:nvSpPr>
        <p:spPr>
          <a:xfrm>
            <a:off x="3929026" y="1164134"/>
            <a:ext cx="5214974" cy="5693866"/>
          </a:xfrm>
          <a:prstGeom prst="rect">
            <a:avLst/>
          </a:prstGeom>
        </p:spPr>
        <p:txBody>
          <a:bodyPr wrap="square">
            <a:spAutoFit/>
          </a:bodyPr>
          <a:lstStyle/>
          <a:p>
            <a:r>
              <a:rPr lang="ru-RU" sz="2800" b="1" dirty="0" smtClean="0"/>
              <a:t>  Её необходимо в себе воспитывать самому. Помните про 21 день! Как только благодарность войдет у вас в привычку, вы сразу это ощутите.</a:t>
            </a:r>
          </a:p>
          <a:p>
            <a:r>
              <a:rPr lang="ru-RU" sz="2800" b="1" dirty="0" smtClean="0"/>
              <a:t>  Выражая благодарность жизни за доброту, радость и счастье вокруг, порой от самых простых вещей, мы «транслируем» во Вселенную, что это у нас уже есть и начинаем всё больше и больше получать его в ответ.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C:\Documents and Settings\Admin\Рабочий стол\s1200.jpg"/>
          <p:cNvPicPr>
            <a:picLocks noChangeAspect="1" noChangeArrowheads="1"/>
          </p:cNvPicPr>
          <p:nvPr/>
        </p:nvPicPr>
        <p:blipFill>
          <a:blip r:embed="rId2"/>
          <a:srcRect l="18262" t="5781" r="8789"/>
          <a:stretch>
            <a:fillRect/>
          </a:stretch>
        </p:blipFill>
        <p:spPr bwMode="auto">
          <a:xfrm>
            <a:off x="4929190" y="2928934"/>
            <a:ext cx="4070890" cy="328612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Заголовок 1"/>
          <p:cNvSpPr>
            <a:spLocks noGrp="1"/>
          </p:cNvSpPr>
          <p:nvPr>
            <p:ph type="title"/>
          </p:nvPr>
        </p:nvSpPr>
        <p:spPr>
          <a:xfrm>
            <a:off x="0" y="1785926"/>
            <a:ext cx="9144000" cy="1143000"/>
          </a:xfrm>
        </p:spPr>
        <p:txBody>
          <a:bodyPr>
            <a:normAutofit fontScale="90000"/>
          </a:bodyPr>
          <a:lstStyle/>
          <a:p>
            <a:r>
              <a:rPr lang="ru-RU" b="1" dirty="0" smtClean="0">
                <a:solidFill>
                  <a:srgbClr val="002060"/>
                </a:solidFill>
              </a:rPr>
              <a:t>Законы благодарности</a:t>
            </a:r>
            <a:br>
              <a:rPr lang="ru-RU" b="1" dirty="0" smtClean="0">
                <a:solidFill>
                  <a:srgbClr val="002060"/>
                </a:solidFill>
              </a:rPr>
            </a:br>
            <a:r>
              <a:rPr lang="ru-RU" sz="4000" b="1" dirty="0" smtClean="0">
                <a:solidFill>
                  <a:srgbClr val="C00000"/>
                </a:solidFill>
                <a:latin typeface="Arial" pitchFamily="34" charset="0"/>
                <a:cs typeface="Arial" pitchFamily="34" charset="0"/>
              </a:rPr>
              <a:t>1. Чем сильнее человек выражает благодарность за то, что у него уже есть, тем больше у него будет тех благ, за которые он сможет благодарить жизнь.</a:t>
            </a:r>
            <a:r>
              <a:rPr lang="ru-RU" dirty="0" smtClean="0"/>
              <a:t/>
            </a:r>
            <a:br>
              <a:rPr lang="ru-RU" dirty="0" smtClean="0"/>
            </a:br>
            <a:r>
              <a:rPr lang="ru-RU" dirty="0" smtClean="0"/>
              <a:t/>
            </a:r>
            <a:br>
              <a:rPr lang="ru-RU" dirty="0" smtClean="0"/>
            </a:br>
            <a:endParaRPr lang="ru-RU" dirty="0"/>
          </a:p>
        </p:txBody>
      </p:sp>
      <p:sp>
        <p:nvSpPr>
          <p:cNvPr id="6" name="Прямоугольник 5"/>
          <p:cNvSpPr/>
          <p:nvPr/>
        </p:nvSpPr>
        <p:spPr>
          <a:xfrm>
            <a:off x="0" y="3786190"/>
            <a:ext cx="5072066" cy="1938992"/>
          </a:xfrm>
          <a:prstGeom prst="rect">
            <a:avLst/>
          </a:prstGeom>
        </p:spPr>
        <p:txBody>
          <a:bodyPr wrap="square">
            <a:spAutoFit/>
          </a:bodyPr>
          <a:lstStyle/>
          <a:p>
            <a:pPr algn="ctr"/>
            <a:r>
              <a:rPr lang="ru-RU" sz="4000" b="1" dirty="0" smtClean="0"/>
              <a:t>- благодарите мир за то, что имеете, и это   увеличится.</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C:\Documents and Settings\Admin\Рабочий стол\ЖЕНЩИНА.jpg"/>
          <p:cNvPicPr>
            <a:picLocks noChangeAspect="1" noChangeArrowheads="1"/>
          </p:cNvPicPr>
          <p:nvPr/>
        </p:nvPicPr>
        <p:blipFill>
          <a:blip r:embed="rId2"/>
          <a:srcRect l="15153" t="14554" r="28514"/>
          <a:stretch>
            <a:fillRect/>
          </a:stretch>
        </p:blipFill>
        <p:spPr bwMode="auto">
          <a:xfrm>
            <a:off x="214282" y="1643050"/>
            <a:ext cx="4357718" cy="500066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Заголовок 1"/>
          <p:cNvSpPr>
            <a:spLocks noGrp="1"/>
          </p:cNvSpPr>
          <p:nvPr>
            <p:ph type="title"/>
          </p:nvPr>
        </p:nvSpPr>
        <p:spPr>
          <a:xfrm>
            <a:off x="214282" y="571480"/>
            <a:ext cx="8929718" cy="1143000"/>
          </a:xfrm>
        </p:spPr>
        <p:txBody>
          <a:bodyPr>
            <a:noAutofit/>
          </a:bodyPr>
          <a:lstStyle/>
          <a:p>
            <a:r>
              <a:rPr lang="ru-RU" sz="3600" b="1" dirty="0" smtClean="0">
                <a:solidFill>
                  <a:srgbClr val="C00000"/>
                </a:solidFill>
              </a:rPr>
              <a:t>2</a:t>
            </a:r>
            <a:r>
              <a:rPr lang="ru-RU" sz="3600" b="1" dirty="0" smtClean="0">
                <a:solidFill>
                  <a:srgbClr val="C00000"/>
                </a:solidFill>
                <a:latin typeface="Arial" pitchFamily="34" charset="0"/>
                <a:cs typeface="Arial" pitchFamily="34" charset="0"/>
              </a:rPr>
              <a:t>. Когда человек благодарен, он определенно будет чувствовать себя счастливым.</a:t>
            </a:r>
            <a:r>
              <a:rPr lang="ru-RU" sz="3200" b="1" dirty="0" smtClean="0">
                <a:solidFill>
                  <a:srgbClr val="7030A0"/>
                </a:solidFill>
              </a:rPr>
              <a:t/>
            </a:r>
            <a:br>
              <a:rPr lang="ru-RU" sz="3200" b="1" dirty="0" smtClean="0">
                <a:solidFill>
                  <a:srgbClr val="7030A0"/>
                </a:solidFill>
              </a:rPr>
            </a:br>
            <a:endParaRPr lang="ru-RU" sz="3200" b="1" dirty="0">
              <a:solidFill>
                <a:srgbClr val="7030A0"/>
              </a:solidFill>
            </a:endParaRPr>
          </a:p>
        </p:txBody>
      </p:sp>
      <p:sp>
        <p:nvSpPr>
          <p:cNvPr id="5" name="Прямоугольник 4"/>
          <p:cNvSpPr/>
          <p:nvPr/>
        </p:nvSpPr>
        <p:spPr>
          <a:xfrm>
            <a:off x="4572000" y="1785926"/>
            <a:ext cx="4572000" cy="4524315"/>
          </a:xfrm>
          <a:prstGeom prst="rect">
            <a:avLst/>
          </a:prstGeom>
        </p:spPr>
        <p:txBody>
          <a:bodyPr>
            <a:spAutoFit/>
          </a:bodyPr>
          <a:lstStyle/>
          <a:p>
            <a:r>
              <a:rPr lang="ru-RU" sz="3600" b="1" dirty="0" smtClean="0"/>
              <a:t>- когда человек находится здесь и сейчас, это говорит о том, что он выражает благодарность миру за то, что имеет и терпеливо ожидает, что будет дальше.</a:t>
            </a:r>
            <a:endParaRPr lang="ru-RU" sz="3600" b="1"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7" name="Picture 3" descr="C:\Documents and Settings\Admin\Рабочий стол\ИНДИАНКА.jpg"/>
          <p:cNvPicPr>
            <a:picLocks noChangeAspect="1" noChangeArrowheads="1"/>
          </p:cNvPicPr>
          <p:nvPr/>
        </p:nvPicPr>
        <p:blipFill>
          <a:blip r:embed="rId2"/>
          <a:srcRect l="9166" r="13333"/>
          <a:stretch>
            <a:fillRect/>
          </a:stretch>
        </p:blipFill>
        <p:spPr bwMode="auto">
          <a:xfrm>
            <a:off x="148482" y="1214422"/>
            <a:ext cx="4657676" cy="378621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Заголовок 1"/>
          <p:cNvSpPr>
            <a:spLocks noGrp="1"/>
          </p:cNvSpPr>
          <p:nvPr>
            <p:ph type="title"/>
          </p:nvPr>
        </p:nvSpPr>
        <p:spPr>
          <a:xfrm>
            <a:off x="428596" y="357166"/>
            <a:ext cx="8229600" cy="1143000"/>
          </a:xfrm>
        </p:spPr>
        <p:txBody>
          <a:bodyPr>
            <a:noAutofit/>
          </a:bodyPr>
          <a:lstStyle/>
          <a:p>
            <a:r>
              <a:rPr lang="ru-RU" sz="3600" b="1" dirty="0" smtClean="0">
                <a:solidFill>
                  <a:srgbClr val="C00000"/>
                </a:solidFill>
                <a:latin typeface="Arial" pitchFamily="34" charset="0"/>
                <a:cs typeface="Arial" pitchFamily="34" charset="0"/>
              </a:rPr>
              <a:t>3. С помощью благодарности вы сможете отпустить и простить.</a:t>
            </a:r>
            <a:r>
              <a:rPr lang="ru-RU" sz="3600" dirty="0" smtClean="0">
                <a:solidFill>
                  <a:srgbClr val="C00000"/>
                </a:solidFill>
                <a:latin typeface="Arial" pitchFamily="34" charset="0"/>
                <a:cs typeface="Arial" pitchFamily="34" charset="0"/>
              </a:rPr>
              <a:t/>
            </a:r>
            <a:br>
              <a:rPr lang="ru-RU" sz="3600" dirty="0" smtClean="0">
                <a:solidFill>
                  <a:srgbClr val="C00000"/>
                </a:solidFill>
                <a:latin typeface="Arial" pitchFamily="34" charset="0"/>
                <a:cs typeface="Arial" pitchFamily="34" charset="0"/>
              </a:rPr>
            </a:br>
            <a:endParaRPr lang="ru-RU" sz="3600" dirty="0">
              <a:solidFill>
                <a:srgbClr val="C00000"/>
              </a:solidFill>
              <a:latin typeface="Arial" pitchFamily="34" charset="0"/>
              <a:cs typeface="Arial" pitchFamily="34" charset="0"/>
            </a:endParaRPr>
          </a:p>
        </p:txBody>
      </p:sp>
      <p:sp>
        <p:nvSpPr>
          <p:cNvPr id="5" name="Прямоугольник 4"/>
          <p:cNvSpPr/>
          <p:nvPr/>
        </p:nvSpPr>
        <p:spPr>
          <a:xfrm>
            <a:off x="4572000" y="1357298"/>
            <a:ext cx="4572000" cy="3539430"/>
          </a:xfrm>
          <a:prstGeom prst="rect">
            <a:avLst/>
          </a:prstGeom>
        </p:spPr>
        <p:txBody>
          <a:bodyPr>
            <a:spAutoFit/>
          </a:bodyPr>
          <a:lstStyle/>
          <a:p>
            <a:pPr algn="ctr"/>
            <a:r>
              <a:rPr lang="ru-RU" sz="3200" b="1" dirty="0" smtClean="0"/>
              <a:t>- нет смысла относиться плохо к своему прошлому, как и нет смысла выражать сожаление по поводу того или иного жизненного урока.</a:t>
            </a:r>
          </a:p>
        </p:txBody>
      </p:sp>
      <p:sp>
        <p:nvSpPr>
          <p:cNvPr id="8" name="Прямоугольник 7"/>
          <p:cNvSpPr/>
          <p:nvPr/>
        </p:nvSpPr>
        <p:spPr>
          <a:xfrm>
            <a:off x="214282" y="5000636"/>
            <a:ext cx="8929718" cy="1569660"/>
          </a:xfrm>
          <a:prstGeom prst="rect">
            <a:avLst/>
          </a:prstGeom>
        </p:spPr>
        <p:txBody>
          <a:bodyPr wrap="square">
            <a:spAutoFit/>
          </a:bodyPr>
          <a:lstStyle/>
          <a:p>
            <a:pPr algn="ctr"/>
            <a:r>
              <a:rPr lang="ru-RU" sz="3200" b="1" dirty="0" smtClean="0"/>
              <a:t>- с помощью благодарности ваше вчера обретет смысл, сегодня наполнится умиротворением, а завтра станет ярким и позитивным.</a:t>
            </a:r>
            <a:endParaRPr lang="ru-RU" sz="32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48" y="571480"/>
            <a:ext cx="8229600" cy="1143000"/>
          </a:xfrm>
        </p:spPr>
        <p:txBody>
          <a:bodyPr>
            <a:noAutofit/>
          </a:bodyPr>
          <a:lstStyle/>
          <a:p>
            <a:r>
              <a:rPr lang="ru-RU" sz="3600" b="1" dirty="0" smtClean="0">
                <a:solidFill>
                  <a:srgbClr val="C00000"/>
                </a:solidFill>
              </a:rPr>
              <a:t>4. Человек должен искренне поверить, что то, что у него есть сейчас, более чем достаточно в текущем моменте.</a:t>
            </a:r>
            <a:r>
              <a:rPr lang="ru-RU" sz="3600" dirty="0" smtClean="0">
                <a:solidFill>
                  <a:srgbClr val="C00000"/>
                </a:solidFill>
              </a:rPr>
              <a:t/>
            </a:r>
            <a:br>
              <a:rPr lang="ru-RU" sz="3600" dirty="0" smtClean="0">
                <a:solidFill>
                  <a:srgbClr val="C00000"/>
                </a:solidFill>
              </a:rPr>
            </a:br>
            <a:endParaRPr lang="ru-RU" sz="3600" dirty="0">
              <a:solidFill>
                <a:srgbClr val="C00000"/>
              </a:solidFill>
            </a:endParaRPr>
          </a:p>
        </p:txBody>
      </p:sp>
      <p:pic>
        <p:nvPicPr>
          <p:cNvPr id="17410" name="Picture 2" descr="C:\Documents and Settings\Admin\Рабочий стол\молитва.jpg"/>
          <p:cNvPicPr>
            <a:picLocks noChangeAspect="1" noChangeArrowheads="1"/>
          </p:cNvPicPr>
          <p:nvPr/>
        </p:nvPicPr>
        <p:blipFill>
          <a:blip r:embed="rId2"/>
          <a:srcRect l="5454" r="10909"/>
          <a:stretch>
            <a:fillRect/>
          </a:stretch>
        </p:blipFill>
        <p:spPr bwMode="auto">
          <a:xfrm>
            <a:off x="4000496" y="1857364"/>
            <a:ext cx="4929222" cy="392905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Прямоугольник 5"/>
          <p:cNvSpPr/>
          <p:nvPr/>
        </p:nvSpPr>
        <p:spPr>
          <a:xfrm>
            <a:off x="0" y="1595021"/>
            <a:ext cx="4214810" cy="5262979"/>
          </a:xfrm>
          <a:prstGeom prst="rect">
            <a:avLst/>
          </a:prstGeom>
        </p:spPr>
        <p:txBody>
          <a:bodyPr wrap="square">
            <a:spAutoFit/>
          </a:bodyPr>
          <a:lstStyle/>
          <a:p>
            <a:pPr algn="ctr"/>
            <a:r>
              <a:rPr lang="ru-RU" sz="2800" b="1" dirty="0" smtClean="0">
                <a:latin typeface="Arial" pitchFamily="34" charset="0"/>
                <a:cs typeface="Arial" pitchFamily="34" charset="0"/>
              </a:rPr>
              <a:t>- мудрецы утверждают, что </a:t>
            </a:r>
            <a:r>
              <a:rPr lang="ru-RU" sz="2800" b="1" dirty="0" smtClean="0">
                <a:solidFill>
                  <a:srgbClr val="7030A0"/>
                </a:solidFill>
                <a:latin typeface="Arial" pitchFamily="34" charset="0"/>
                <a:cs typeface="Arial" pitchFamily="34" charset="0"/>
              </a:rPr>
              <a:t>самая прекрасная молитва из всех существующих – это настоящая благодарность. </a:t>
            </a:r>
            <a:r>
              <a:rPr lang="ru-RU" sz="2800" b="1" dirty="0" smtClean="0">
                <a:latin typeface="Arial" pitchFamily="34" charset="0"/>
                <a:cs typeface="Arial" pitchFamily="34" charset="0"/>
              </a:rPr>
              <a:t>Вместо того, чтобы просить у высших сил что-то, просто помолитесь за то, что у вас есть сейчас.</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3" name="Picture 3" descr="C:\Documents and Settings\Admin\Рабочий стол\БЛАГо.jpg"/>
          <p:cNvPicPr>
            <a:picLocks noChangeAspect="1" noChangeArrowheads="1"/>
          </p:cNvPicPr>
          <p:nvPr/>
        </p:nvPicPr>
        <p:blipFill>
          <a:blip r:embed="rId2"/>
          <a:srcRect l="33871" t="3279"/>
          <a:stretch>
            <a:fillRect/>
          </a:stretch>
        </p:blipFill>
        <p:spPr bwMode="auto">
          <a:xfrm>
            <a:off x="4198682" y="1857364"/>
            <a:ext cx="4762457" cy="442915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Заголовок 1"/>
          <p:cNvSpPr>
            <a:spLocks noGrp="1"/>
          </p:cNvSpPr>
          <p:nvPr>
            <p:ph type="title"/>
          </p:nvPr>
        </p:nvSpPr>
        <p:spPr>
          <a:xfrm>
            <a:off x="500034" y="642918"/>
            <a:ext cx="8229600" cy="1143000"/>
          </a:xfrm>
        </p:spPr>
        <p:txBody>
          <a:bodyPr>
            <a:noAutofit/>
          </a:bodyPr>
          <a:lstStyle/>
          <a:p>
            <a:r>
              <a:rPr lang="ru-RU" sz="3600" b="1" dirty="0" smtClean="0">
                <a:solidFill>
                  <a:srgbClr val="C00000"/>
                </a:solidFill>
                <a:latin typeface="Arial" pitchFamily="34" charset="0"/>
                <a:cs typeface="Arial" pitchFamily="34" charset="0"/>
              </a:rPr>
              <a:t>5. Благодарите жизнь за то, что у вас есть сегодня, потому что всё очень переменчиво.</a:t>
            </a:r>
            <a:r>
              <a:rPr lang="ru-RU" sz="3600" dirty="0" smtClean="0">
                <a:solidFill>
                  <a:srgbClr val="C00000"/>
                </a:solidFill>
              </a:rPr>
              <a:t/>
            </a:r>
            <a:br>
              <a:rPr lang="ru-RU" sz="3600" dirty="0" smtClean="0">
                <a:solidFill>
                  <a:srgbClr val="C00000"/>
                </a:solidFill>
              </a:rPr>
            </a:br>
            <a:endParaRPr lang="ru-RU" sz="3600" dirty="0">
              <a:solidFill>
                <a:srgbClr val="C00000"/>
              </a:solidFill>
            </a:endParaRPr>
          </a:p>
        </p:txBody>
      </p:sp>
      <p:sp>
        <p:nvSpPr>
          <p:cNvPr id="6" name="Прямоугольник 5"/>
          <p:cNvSpPr/>
          <p:nvPr/>
        </p:nvSpPr>
        <p:spPr>
          <a:xfrm>
            <a:off x="214282" y="1841242"/>
            <a:ext cx="4357718" cy="5016758"/>
          </a:xfrm>
          <a:prstGeom prst="rect">
            <a:avLst/>
          </a:prstGeom>
        </p:spPr>
        <p:txBody>
          <a:bodyPr wrap="square">
            <a:spAutoFit/>
          </a:bodyPr>
          <a:lstStyle/>
          <a:p>
            <a:r>
              <a:rPr lang="ru-RU" sz="3200" b="1" dirty="0" smtClean="0"/>
              <a:t>- никто никогда не может знать, что с ним произойдет завтра и даже сегодня. </a:t>
            </a:r>
          </a:p>
          <a:p>
            <a:r>
              <a:rPr lang="ru-RU" sz="3200" b="1" dirty="0" smtClean="0"/>
              <a:t>- наша жизнь </a:t>
            </a:r>
          </a:p>
          <a:p>
            <a:pPr>
              <a:buNone/>
            </a:pPr>
            <a:r>
              <a:rPr lang="ru-RU" sz="3200" b="1" dirty="0" smtClean="0"/>
              <a:t>трансформируется ежедневно, а, следовательно, с ней меняется и то, что она нам дает.</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86168" y="1357298"/>
            <a:ext cx="5657832" cy="1143000"/>
          </a:xfrm>
        </p:spPr>
        <p:txBody>
          <a:bodyPr>
            <a:noAutofit/>
          </a:bodyPr>
          <a:lstStyle/>
          <a:p>
            <a:r>
              <a:rPr lang="ru-RU" sz="3800" b="1" dirty="0" smtClean="0">
                <a:solidFill>
                  <a:srgbClr val="C00000"/>
                </a:solidFill>
                <a:latin typeface="Arial" pitchFamily="34" charset="0"/>
                <a:cs typeface="Arial" pitchFamily="34" charset="0"/>
              </a:rPr>
              <a:t>6. Когда человек благодарен, он не станет относится ко всему, как </a:t>
            </a:r>
            <a:br>
              <a:rPr lang="ru-RU" sz="3800" b="1" dirty="0" smtClean="0">
                <a:solidFill>
                  <a:srgbClr val="C00000"/>
                </a:solidFill>
                <a:latin typeface="Arial" pitchFamily="34" charset="0"/>
                <a:cs typeface="Arial" pitchFamily="34" charset="0"/>
              </a:rPr>
            </a:br>
            <a:r>
              <a:rPr lang="ru-RU" sz="3800" b="1" dirty="0" smtClean="0">
                <a:solidFill>
                  <a:srgbClr val="C00000"/>
                </a:solidFill>
                <a:latin typeface="Arial" pitchFamily="34" charset="0"/>
                <a:cs typeface="Arial" pitchFamily="34" charset="0"/>
              </a:rPr>
              <a:t>к должному.</a:t>
            </a:r>
            <a:r>
              <a:rPr lang="ru-RU" sz="3800" dirty="0" smtClean="0">
                <a:solidFill>
                  <a:srgbClr val="C00000"/>
                </a:solidFill>
                <a:latin typeface="Arial" pitchFamily="34" charset="0"/>
                <a:cs typeface="Arial" pitchFamily="34" charset="0"/>
              </a:rPr>
              <a:t/>
            </a:r>
            <a:br>
              <a:rPr lang="ru-RU" sz="3800" dirty="0" smtClean="0">
                <a:solidFill>
                  <a:srgbClr val="C00000"/>
                </a:solidFill>
                <a:latin typeface="Arial" pitchFamily="34" charset="0"/>
                <a:cs typeface="Arial" pitchFamily="34" charset="0"/>
              </a:rPr>
            </a:br>
            <a:endParaRPr lang="ru-RU" sz="3800" dirty="0">
              <a:solidFill>
                <a:srgbClr val="C00000"/>
              </a:solidFill>
              <a:latin typeface="Arial" pitchFamily="34" charset="0"/>
              <a:cs typeface="Arial" pitchFamily="34" charset="0"/>
            </a:endParaRPr>
          </a:p>
        </p:txBody>
      </p:sp>
      <p:sp>
        <p:nvSpPr>
          <p:cNvPr id="3" name="Содержимое 2"/>
          <p:cNvSpPr>
            <a:spLocks noGrp="1"/>
          </p:cNvSpPr>
          <p:nvPr>
            <p:ph idx="1"/>
          </p:nvPr>
        </p:nvSpPr>
        <p:spPr>
          <a:xfrm>
            <a:off x="3414730" y="3143248"/>
            <a:ext cx="5729270" cy="3857628"/>
          </a:xfrm>
        </p:spPr>
        <p:txBody>
          <a:bodyPr>
            <a:normAutofit lnSpcReduction="10000"/>
          </a:bodyPr>
          <a:lstStyle/>
          <a:p>
            <a:pPr algn="ctr">
              <a:buNone/>
            </a:pPr>
            <a:r>
              <a:rPr lang="ru-RU" sz="3600" b="1" dirty="0" smtClean="0"/>
              <a:t>   - человек или ситуация, к которым сегодня вы относитесь как к должному, завтра могут превратиться в то, без чего вы не сможете обойтись.</a:t>
            </a:r>
            <a:endParaRPr lang="ru-RU" sz="3600" b="1" dirty="0"/>
          </a:p>
        </p:txBody>
      </p:sp>
      <p:pic>
        <p:nvPicPr>
          <p:cNvPr id="14338" name="Picture 2" descr="C:\Documents and Settings\Admin\Рабочий стол\110752155_692675967951000_5345689703265369873_n.jpg"/>
          <p:cNvPicPr>
            <a:picLocks noChangeAspect="1" noChangeArrowheads="1"/>
          </p:cNvPicPr>
          <p:nvPr/>
        </p:nvPicPr>
        <p:blipFill>
          <a:blip r:embed="rId2"/>
          <a:srcRect/>
          <a:stretch>
            <a:fillRect/>
          </a:stretch>
        </p:blipFill>
        <p:spPr bwMode="auto">
          <a:xfrm>
            <a:off x="214282" y="857232"/>
            <a:ext cx="3532692" cy="512602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3108" y="0"/>
            <a:ext cx="6072230" cy="928670"/>
          </a:xfrm>
        </p:spPr>
        <p:txBody>
          <a:bodyPr>
            <a:normAutofit/>
          </a:bodyPr>
          <a:lstStyle/>
          <a:p>
            <a:r>
              <a:rPr lang="ru-RU" sz="5400" b="1" dirty="0" smtClean="0">
                <a:solidFill>
                  <a:srgbClr val="C00000"/>
                </a:solidFill>
              </a:rPr>
              <a:t>Благодарность.</a:t>
            </a:r>
            <a:r>
              <a:rPr lang="ru-RU" sz="5400" dirty="0" smtClean="0">
                <a:solidFill>
                  <a:srgbClr val="C00000"/>
                </a:solidFill>
              </a:rPr>
              <a:t> </a:t>
            </a:r>
            <a:endParaRPr lang="ru-RU" sz="5400" dirty="0">
              <a:solidFill>
                <a:srgbClr val="C00000"/>
              </a:solidFill>
            </a:endParaRPr>
          </a:p>
        </p:txBody>
      </p:sp>
      <p:pic>
        <p:nvPicPr>
          <p:cNvPr id="21506" name="Picture 2" descr="C:\Documents and Settings\Admin\Рабочий стол\26583_760x500.jpg"/>
          <p:cNvPicPr>
            <a:picLocks noChangeAspect="1" noChangeArrowheads="1"/>
          </p:cNvPicPr>
          <p:nvPr/>
        </p:nvPicPr>
        <p:blipFill>
          <a:blip r:embed="rId2"/>
          <a:srcRect l="15849"/>
          <a:stretch>
            <a:fillRect/>
          </a:stretch>
        </p:blipFill>
        <p:spPr bwMode="auto">
          <a:xfrm>
            <a:off x="4572000" y="1071546"/>
            <a:ext cx="4172478" cy="330994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Прямоугольник 5"/>
          <p:cNvSpPr/>
          <p:nvPr/>
        </p:nvSpPr>
        <p:spPr>
          <a:xfrm>
            <a:off x="0" y="714356"/>
            <a:ext cx="4572000" cy="4031873"/>
          </a:xfrm>
          <a:prstGeom prst="rect">
            <a:avLst/>
          </a:prstGeom>
        </p:spPr>
        <p:txBody>
          <a:bodyPr>
            <a:spAutoFit/>
          </a:bodyPr>
          <a:lstStyle/>
          <a:p>
            <a:pPr algn="ctr"/>
            <a:r>
              <a:rPr lang="ru-RU" sz="3200" b="1" dirty="0" smtClean="0"/>
              <a:t>Благодарность </a:t>
            </a:r>
          </a:p>
          <a:p>
            <a:pPr algn="ctr">
              <a:buNone/>
            </a:pPr>
            <a:r>
              <a:rPr lang="ru-RU" sz="3200" b="1" dirty="0" smtClean="0"/>
              <a:t>чудное слово </a:t>
            </a:r>
          </a:p>
          <a:p>
            <a:pPr algn="ctr">
              <a:buNone/>
            </a:pPr>
            <a:r>
              <a:rPr lang="ru-RU" sz="3200" b="1" dirty="0" smtClean="0"/>
              <a:t>состоящее </a:t>
            </a:r>
          </a:p>
          <a:p>
            <a:pPr algn="ctr">
              <a:buNone/>
            </a:pPr>
            <a:r>
              <a:rPr lang="ru-RU" sz="3200" b="1" dirty="0" smtClean="0"/>
              <a:t>из двух: </a:t>
            </a:r>
            <a:r>
              <a:rPr lang="ru-RU" sz="3200" b="1" dirty="0" smtClean="0">
                <a:solidFill>
                  <a:srgbClr val="C00000"/>
                </a:solidFill>
              </a:rPr>
              <a:t>благо и дарить. </a:t>
            </a:r>
          </a:p>
          <a:p>
            <a:pPr algn="ctr"/>
            <a:r>
              <a:rPr lang="ru-RU" sz="3200" b="1" dirty="0" smtClean="0"/>
              <a:t>Так мы обозначаем </a:t>
            </a:r>
            <a:r>
              <a:rPr lang="ru-RU" sz="3200" b="1" dirty="0" smtClean="0">
                <a:solidFill>
                  <a:srgbClr val="7030A0"/>
                </a:solidFill>
              </a:rPr>
              <a:t>чувство признательности за сделанное добро</a:t>
            </a:r>
            <a:r>
              <a:rPr lang="ru-RU" sz="3200" b="1" dirty="0" smtClean="0"/>
              <a:t>, </a:t>
            </a:r>
            <a:endParaRPr lang="ru-RU" sz="3200" b="1" dirty="0"/>
          </a:p>
        </p:txBody>
      </p:sp>
      <p:sp>
        <p:nvSpPr>
          <p:cNvPr id="7" name="Прямоугольник 6"/>
          <p:cNvSpPr/>
          <p:nvPr/>
        </p:nvSpPr>
        <p:spPr>
          <a:xfrm>
            <a:off x="0" y="4643446"/>
            <a:ext cx="9144000" cy="2062103"/>
          </a:xfrm>
          <a:prstGeom prst="rect">
            <a:avLst/>
          </a:prstGeom>
        </p:spPr>
        <p:txBody>
          <a:bodyPr wrap="square">
            <a:spAutoFit/>
          </a:bodyPr>
          <a:lstStyle/>
          <a:p>
            <a:pPr algn="ctr"/>
            <a:r>
              <a:rPr lang="ru-RU" sz="3200" b="1" dirty="0" smtClean="0"/>
              <a:t>например за оказанное внимание или услугу, а также различные способы выражения этого чувства, в том числе и официальные меры поощрения...</a:t>
            </a:r>
            <a:endParaRPr lang="ru-RU" sz="32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714356"/>
            <a:ext cx="9144000" cy="1143000"/>
          </a:xfrm>
        </p:spPr>
        <p:txBody>
          <a:bodyPr>
            <a:normAutofit fontScale="90000"/>
          </a:bodyPr>
          <a:lstStyle/>
          <a:p>
            <a:r>
              <a:rPr lang="ru-RU" b="1" dirty="0" smtClean="0">
                <a:solidFill>
                  <a:srgbClr val="C00000"/>
                </a:solidFill>
                <a:latin typeface="Arial" pitchFamily="34" charset="0"/>
                <a:cs typeface="Arial" pitchFamily="34" charset="0"/>
              </a:rPr>
              <a:t>7. Подлинная благодарность выражена в ежедневных поступках.</a:t>
            </a:r>
            <a:r>
              <a:rPr lang="ru-RU" dirty="0" smtClean="0">
                <a:solidFill>
                  <a:srgbClr val="C00000"/>
                </a:solidFill>
                <a:latin typeface="Arial" pitchFamily="34" charset="0"/>
                <a:cs typeface="Arial" pitchFamily="34" charset="0"/>
              </a:rPr>
              <a:t/>
            </a:r>
            <a:br>
              <a:rPr lang="ru-RU" dirty="0" smtClean="0">
                <a:solidFill>
                  <a:srgbClr val="C00000"/>
                </a:solidFill>
                <a:latin typeface="Arial" pitchFamily="34" charset="0"/>
                <a:cs typeface="Arial" pitchFamily="34" charset="0"/>
              </a:rPr>
            </a:br>
            <a:endParaRPr lang="ru-RU" dirty="0">
              <a:solidFill>
                <a:srgbClr val="C00000"/>
              </a:solidFill>
              <a:latin typeface="Arial" pitchFamily="34" charset="0"/>
              <a:cs typeface="Arial" pitchFamily="34" charset="0"/>
            </a:endParaRPr>
          </a:p>
        </p:txBody>
      </p:sp>
      <p:pic>
        <p:nvPicPr>
          <p:cNvPr id="13314" name="Picture 2" descr="C:\Documents and Settings\Admin\Рабочий стол\ПЛЕД.jpg"/>
          <p:cNvPicPr>
            <a:picLocks noChangeAspect="1" noChangeArrowheads="1"/>
          </p:cNvPicPr>
          <p:nvPr/>
        </p:nvPicPr>
        <p:blipFill>
          <a:blip r:embed="rId2"/>
          <a:srcRect l="7163" t="7219" r="19101"/>
          <a:stretch>
            <a:fillRect/>
          </a:stretch>
        </p:blipFill>
        <p:spPr bwMode="auto">
          <a:xfrm>
            <a:off x="4071934" y="1928802"/>
            <a:ext cx="4822056" cy="360045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Прямоугольник 5"/>
          <p:cNvSpPr/>
          <p:nvPr/>
        </p:nvSpPr>
        <p:spPr>
          <a:xfrm>
            <a:off x="-214346" y="1714488"/>
            <a:ext cx="4572000" cy="3539430"/>
          </a:xfrm>
          <a:prstGeom prst="rect">
            <a:avLst/>
          </a:prstGeom>
        </p:spPr>
        <p:txBody>
          <a:bodyPr>
            <a:spAutoFit/>
          </a:bodyPr>
          <a:lstStyle/>
          <a:p>
            <a:pPr algn="ctr">
              <a:buFontTx/>
              <a:buChar char="-"/>
            </a:pPr>
            <a:r>
              <a:rPr lang="ru-RU" sz="3200" b="1" dirty="0" smtClean="0"/>
              <a:t> никто не умаляет важности слов, но намного важнее не</a:t>
            </a:r>
          </a:p>
          <a:p>
            <a:pPr algn="ctr"/>
            <a:r>
              <a:rPr lang="ru-RU" sz="3200" b="1" dirty="0" smtClean="0"/>
              <a:t>    то,  о чем вы рассказываете, а то, </a:t>
            </a:r>
          </a:p>
          <a:p>
            <a:pPr algn="ctr"/>
            <a:r>
              <a:rPr lang="ru-RU" sz="3200" b="1" dirty="0" smtClean="0"/>
              <a:t>как вы проживаете свою жизнь.</a:t>
            </a:r>
          </a:p>
        </p:txBody>
      </p:sp>
      <p:sp>
        <p:nvSpPr>
          <p:cNvPr id="7" name="Прямоугольник 6"/>
          <p:cNvSpPr/>
          <p:nvPr/>
        </p:nvSpPr>
        <p:spPr>
          <a:xfrm>
            <a:off x="285720" y="5500702"/>
            <a:ext cx="8572560" cy="1077218"/>
          </a:xfrm>
          <a:prstGeom prst="rect">
            <a:avLst/>
          </a:prstGeom>
        </p:spPr>
        <p:txBody>
          <a:bodyPr wrap="square">
            <a:spAutoFit/>
          </a:bodyPr>
          <a:lstStyle/>
          <a:p>
            <a:pPr algn="ctr"/>
            <a:r>
              <a:rPr lang="ru-RU" sz="3200" b="1" dirty="0" smtClean="0"/>
              <a:t>-  не пустословьте, будьте благодарны, на деле, держите слово.</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785794"/>
            <a:ext cx="8229600" cy="1143000"/>
          </a:xfrm>
        </p:spPr>
        <p:txBody>
          <a:bodyPr>
            <a:normAutofit fontScale="90000"/>
          </a:bodyPr>
          <a:lstStyle/>
          <a:p>
            <a:r>
              <a:rPr lang="ru-RU" sz="4000" b="1" dirty="0" smtClean="0">
                <a:solidFill>
                  <a:srgbClr val="C00000"/>
                </a:solidFill>
                <a:latin typeface="Arial" pitchFamily="34" charset="0"/>
                <a:cs typeface="Arial" pitchFamily="34" charset="0"/>
              </a:rPr>
              <a:t>8. Благодарность включает в себя как способность брать, так и способность отдавать.</a:t>
            </a:r>
            <a:r>
              <a:rPr lang="ru-RU" dirty="0" smtClean="0">
                <a:solidFill>
                  <a:srgbClr val="7030A0"/>
                </a:solidFill>
              </a:rPr>
              <a:t/>
            </a:r>
            <a:br>
              <a:rPr lang="ru-RU" dirty="0" smtClean="0">
                <a:solidFill>
                  <a:srgbClr val="7030A0"/>
                </a:solidFill>
              </a:rPr>
            </a:br>
            <a:endParaRPr lang="ru-RU" dirty="0">
              <a:solidFill>
                <a:srgbClr val="7030A0"/>
              </a:solidFill>
            </a:endParaRPr>
          </a:p>
        </p:txBody>
      </p:sp>
      <p:sp>
        <p:nvSpPr>
          <p:cNvPr id="3" name="Содержимое 2"/>
          <p:cNvSpPr>
            <a:spLocks noGrp="1"/>
          </p:cNvSpPr>
          <p:nvPr>
            <p:ph idx="1"/>
          </p:nvPr>
        </p:nvSpPr>
        <p:spPr>
          <a:xfrm>
            <a:off x="0" y="2000241"/>
            <a:ext cx="4000528" cy="3071834"/>
          </a:xfrm>
        </p:spPr>
        <p:txBody>
          <a:bodyPr>
            <a:noAutofit/>
          </a:bodyPr>
          <a:lstStyle/>
          <a:p>
            <a:pPr>
              <a:buNone/>
            </a:pPr>
            <a:r>
              <a:rPr lang="ru-RU" sz="3000" b="1" dirty="0" smtClean="0"/>
              <a:t>  - в суете каждого дня человек даже может не осознавать, что берет намного больше, чем отдает. </a:t>
            </a:r>
          </a:p>
          <a:p>
            <a:pPr>
              <a:buNone/>
            </a:pPr>
            <a:endParaRPr lang="ru-RU" sz="2800" b="1" dirty="0"/>
          </a:p>
        </p:txBody>
      </p:sp>
      <p:sp>
        <p:nvSpPr>
          <p:cNvPr id="6" name="Прямоугольник 5"/>
          <p:cNvSpPr/>
          <p:nvPr/>
        </p:nvSpPr>
        <p:spPr>
          <a:xfrm>
            <a:off x="357158" y="5214950"/>
            <a:ext cx="8572560" cy="1477328"/>
          </a:xfrm>
          <a:prstGeom prst="rect">
            <a:avLst/>
          </a:prstGeom>
        </p:spPr>
        <p:txBody>
          <a:bodyPr wrap="square">
            <a:spAutoFit/>
          </a:bodyPr>
          <a:lstStyle/>
          <a:p>
            <a:r>
              <a:rPr lang="ru-RU" sz="3000" b="1" dirty="0" smtClean="0"/>
              <a:t>Мы не понимаем, что мы сами перекрываем дорогу счастью в нашу жизнь, потому что без баланса благодарности никуда.</a:t>
            </a:r>
            <a:endParaRPr lang="ru-RU" sz="3000" dirty="0"/>
          </a:p>
        </p:txBody>
      </p:sp>
      <p:pic>
        <p:nvPicPr>
          <p:cNvPr id="19459" name="Picture 3" descr="C:\Documents and Settings\Admin\Рабочий стол\situacii-nastroeniya-devushka.jpg"/>
          <p:cNvPicPr>
            <a:picLocks noChangeAspect="1" noChangeArrowheads="1"/>
          </p:cNvPicPr>
          <p:nvPr/>
        </p:nvPicPr>
        <p:blipFill>
          <a:blip r:embed="rId2" cstate="print"/>
          <a:srcRect/>
          <a:stretch>
            <a:fillRect/>
          </a:stretch>
        </p:blipFill>
        <p:spPr bwMode="auto">
          <a:xfrm>
            <a:off x="4071934" y="1928802"/>
            <a:ext cx="4770916" cy="317499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C:\Documents and Settings\Admin\Рабочий стол\Молящийся.jpg"/>
          <p:cNvPicPr>
            <a:picLocks noChangeAspect="1" noChangeArrowheads="1"/>
          </p:cNvPicPr>
          <p:nvPr/>
        </p:nvPicPr>
        <p:blipFill>
          <a:blip r:embed="rId2">
            <a:lum bright="20000" contrast="-20000"/>
          </a:blip>
          <a:srcRect l="11000"/>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1785918" y="1000108"/>
            <a:ext cx="7358082" cy="1143000"/>
          </a:xfrm>
        </p:spPr>
        <p:txBody>
          <a:bodyPr>
            <a:normAutofit fontScale="90000"/>
          </a:bodyPr>
          <a:lstStyle/>
          <a:p>
            <a:r>
              <a:rPr lang="ru-RU" sz="3600" b="1" dirty="0" smtClean="0">
                <a:solidFill>
                  <a:srgbClr val="C00000"/>
                </a:solidFill>
                <a:latin typeface="Arial" pitchFamily="34" charset="0"/>
                <a:cs typeface="Arial" pitchFamily="34" charset="0"/>
              </a:rPr>
              <a:t>9. Когда человек желает почтить память людей, которые безвозвратно ушли,      важно сделать это в душе с помощью подлинной благодарности.</a:t>
            </a:r>
            <a:r>
              <a:rPr lang="ru-RU" dirty="0" smtClean="0">
                <a:solidFill>
                  <a:srgbClr val="C00000"/>
                </a:solidFill>
                <a:latin typeface="Arial" pitchFamily="34" charset="0"/>
                <a:cs typeface="Arial" pitchFamily="34" charset="0"/>
              </a:rPr>
              <a:t/>
            </a:r>
            <a:br>
              <a:rPr lang="ru-RU" dirty="0" smtClean="0">
                <a:solidFill>
                  <a:srgbClr val="C00000"/>
                </a:solidFill>
                <a:latin typeface="Arial" pitchFamily="34" charset="0"/>
                <a:cs typeface="Arial" pitchFamily="34" charset="0"/>
              </a:rPr>
            </a:br>
            <a:endParaRPr lang="ru-RU" dirty="0">
              <a:solidFill>
                <a:srgbClr val="C00000"/>
              </a:solidFill>
              <a:latin typeface="Arial" pitchFamily="34" charset="0"/>
              <a:cs typeface="Arial" pitchFamily="34" charset="0"/>
            </a:endParaRPr>
          </a:p>
        </p:txBody>
      </p:sp>
      <p:sp>
        <p:nvSpPr>
          <p:cNvPr id="6" name="Прямоугольник 5"/>
          <p:cNvSpPr/>
          <p:nvPr/>
        </p:nvSpPr>
        <p:spPr>
          <a:xfrm>
            <a:off x="3643306" y="2428868"/>
            <a:ext cx="5500694" cy="4031873"/>
          </a:xfrm>
          <a:prstGeom prst="rect">
            <a:avLst/>
          </a:prstGeom>
        </p:spPr>
        <p:txBody>
          <a:bodyPr wrap="square">
            <a:spAutoFit/>
          </a:bodyPr>
          <a:lstStyle/>
          <a:p>
            <a:r>
              <a:rPr lang="ru-RU" sz="3200" b="1" dirty="0" smtClean="0"/>
              <a:t>- если, что-то не длится вечно, это не означает, что это что-то нельзя назвать чудесным даром.</a:t>
            </a:r>
          </a:p>
          <a:p>
            <a:r>
              <a:rPr lang="ru-RU" sz="3200" b="1" dirty="0" smtClean="0"/>
              <a:t>- благодарите жизнь за возможность испытать те чувства в прошлом, за то, что у вас было.</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1142984"/>
            <a:ext cx="8229600" cy="1143000"/>
          </a:xfrm>
        </p:spPr>
        <p:txBody>
          <a:bodyPr>
            <a:normAutofit fontScale="90000"/>
          </a:bodyPr>
          <a:lstStyle/>
          <a:p>
            <a:r>
              <a:rPr lang="ru-RU" sz="4000" b="1" i="1" dirty="0" smtClean="0">
                <a:solidFill>
                  <a:srgbClr val="C00000"/>
                </a:solidFill>
              </a:rPr>
              <a:t>10. Прекратите попытки держать под контролем то, что невозможно держать под контролем, и тогда благодарность не заставит себя  долго ждать.</a:t>
            </a:r>
            <a:r>
              <a:rPr lang="ru-RU" dirty="0" smtClean="0"/>
              <a:t/>
            </a:r>
            <a:br>
              <a:rPr lang="ru-RU" dirty="0" smtClean="0"/>
            </a:br>
            <a:endParaRPr lang="ru-RU" dirty="0"/>
          </a:p>
        </p:txBody>
      </p:sp>
      <p:pic>
        <p:nvPicPr>
          <p:cNvPr id="18434" name="Picture 2" descr="C:\Documents and Settings\Admin\Рабочий стол\hqdefault.jpg"/>
          <p:cNvPicPr>
            <a:picLocks noChangeAspect="1" noChangeArrowheads="1"/>
          </p:cNvPicPr>
          <p:nvPr/>
        </p:nvPicPr>
        <p:blipFill>
          <a:blip r:embed="rId2"/>
          <a:srcRect t="12500" b="12499"/>
          <a:stretch>
            <a:fillRect/>
          </a:stretch>
        </p:blipFill>
        <p:spPr bwMode="auto">
          <a:xfrm>
            <a:off x="1142976" y="2714620"/>
            <a:ext cx="6929478" cy="389785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0"/>
            <a:ext cx="8229600" cy="1000108"/>
          </a:xfrm>
        </p:spPr>
        <p:txBody>
          <a:bodyPr>
            <a:normAutofit/>
          </a:bodyPr>
          <a:lstStyle/>
          <a:p>
            <a:r>
              <a:rPr lang="ru-RU" sz="3600" b="1" dirty="0" smtClean="0">
                <a:solidFill>
                  <a:srgbClr val="C00000"/>
                </a:solidFill>
                <a:latin typeface="Georgia" pitchFamily="18" charset="0"/>
              </a:rPr>
              <a:t>Как правильно благодарить.</a:t>
            </a:r>
            <a:endParaRPr lang="ru-RU" sz="3600" b="1" dirty="0">
              <a:solidFill>
                <a:srgbClr val="C00000"/>
              </a:solidFill>
              <a:latin typeface="Georgia" pitchFamily="18" charset="0"/>
            </a:endParaRPr>
          </a:p>
        </p:txBody>
      </p:sp>
      <p:sp>
        <p:nvSpPr>
          <p:cNvPr id="3" name="Содержимое 2"/>
          <p:cNvSpPr>
            <a:spLocks noGrp="1"/>
          </p:cNvSpPr>
          <p:nvPr>
            <p:ph idx="1"/>
          </p:nvPr>
        </p:nvSpPr>
        <p:spPr>
          <a:xfrm>
            <a:off x="357158" y="928670"/>
            <a:ext cx="8229600" cy="4525963"/>
          </a:xfrm>
        </p:spPr>
        <p:txBody>
          <a:bodyPr>
            <a:normAutofit fontScale="70000" lnSpcReduction="20000"/>
          </a:bodyPr>
          <a:lstStyle/>
          <a:p>
            <a:r>
              <a:rPr lang="ru-RU" b="1" dirty="0" smtClean="0">
                <a:latin typeface="Georgia" pitchFamily="18" charset="0"/>
              </a:rPr>
              <a:t>Благодарить стоит, говоря слово «БЛАГОДАРЮ», в некоторых случаях «СПАСИБО», в зависимости от ситуации.</a:t>
            </a:r>
          </a:p>
          <a:p>
            <a:r>
              <a:rPr lang="ru-RU" b="1" dirty="0" smtClean="0">
                <a:latin typeface="Georgia" pitchFamily="18" charset="0"/>
              </a:rPr>
              <a:t>Если вы опоздали, то говорите «Благодарю за терпение»;</a:t>
            </a:r>
          </a:p>
          <a:p>
            <a:r>
              <a:rPr lang="ru-RU" b="1" dirty="0" smtClean="0">
                <a:latin typeface="Georgia" pitchFamily="18" charset="0"/>
              </a:rPr>
              <a:t>Когда вам сделали комплимент, то говорите «Благодарю, мне приятно»;</a:t>
            </a:r>
          </a:p>
          <a:p>
            <a:r>
              <a:rPr lang="ru-RU" b="1" dirty="0" smtClean="0">
                <a:latin typeface="Georgia" pitchFamily="18" charset="0"/>
              </a:rPr>
              <a:t>Если кто-то даёт вам совет, то говорите «Благодарю за помощь, мне приятно, что вы думаете обо мне»;</a:t>
            </a:r>
          </a:p>
          <a:p>
            <a:r>
              <a:rPr lang="ru-RU" b="1" dirty="0" smtClean="0">
                <a:latin typeface="Georgia" pitchFamily="18" charset="0"/>
              </a:rPr>
              <a:t>Если вас благодарят за помощь, ответьте, что вы рады были сделать человеку приятное (помочь ему);</a:t>
            </a:r>
          </a:p>
          <a:p>
            <a:r>
              <a:rPr lang="ru-RU" b="1" dirty="0" smtClean="0">
                <a:latin typeface="Georgia" pitchFamily="18" charset="0"/>
              </a:rPr>
              <a:t>Если кто-то поделился с вами своими эмоциями поблагодарите его за доверие к вам. </a:t>
            </a:r>
          </a:p>
        </p:txBody>
      </p:sp>
      <p:sp>
        <p:nvSpPr>
          <p:cNvPr id="4" name="Прямоугольник 3"/>
          <p:cNvSpPr/>
          <p:nvPr/>
        </p:nvSpPr>
        <p:spPr>
          <a:xfrm>
            <a:off x="214282" y="5380672"/>
            <a:ext cx="8643998" cy="1477328"/>
          </a:xfrm>
          <a:prstGeom prst="rect">
            <a:avLst/>
          </a:prstGeom>
        </p:spPr>
        <p:txBody>
          <a:bodyPr wrap="square">
            <a:spAutoFit/>
          </a:bodyPr>
          <a:lstStyle/>
          <a:p>
            <a:pPr algn="ctr"/>
            <a:r>
              <a:rPr lang="ru-RU" sz="3000" b="1" dirty="0" smtClean="0">
                <a:solidFill>
                  <a:srgbClr val="C00000"/>
                </a:solidFill>
                <a:latin typeface="Georgia" pitchFamily="18" charset="0"/>
              </a:rPr>
              <a:t>И так в каждой ситуации можно всегда найти за что поблагодарить человека.</a:t>
            </a:r>
          </a:p>
          <a:p>
            <a:endParaRPr lang="ru-RU" sz="3000" dirty="0">
              <a:solidFill>
                <a:srgbClr val="C00000"/>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0"/>
            <a:ext cx="8229600" cy="928670"/>
          </a:xfrm>
        </p:spPr>
        <p:txBody>
          <a:bodyPr/>
          <a:lstStyle/>
          <a:p>
            <a:r>
              <a:rPr lang="ru-RU" b="1" dirty="0" smtClean="0">
                <a:solidFill>
                  <a:srgbClr val="7030A0"/>
                </a:solidFill>
                <a:latin typeface="Georgia" pitchFamily="18" charset="0"/>
              </a:rPr>
              <a:t>Благодарю за внимание!</a:t>
            </a:r>
            <a:endParaRPr lang="ru-RU" b="1" dirty="0">
              <a:solidFill>
                <a:srgbClr val="7030A0"/>
              </a:solidFill>
              <a:latin typeface="Georgia" pitchFamily="18" charset="0"/>
            </a:endParaRPr>
          </a:p>
        </p:txBody>
      </p:sp>
      <p:pic>
        <p:nvPicPr>
          <p:cNvPr id="3074" name="Picture 2" descr="C:\Documents and Settings\Admin\Рабочий стол\ЦВЕТЫ на ПРЕЕНТАЦИИ\2розы.jpg"/>
          <p:cNvPicPr>
            <a:picLocks noChangeAspect="1" noChangeArrowheads="1"/>
          </p:cNvPicPr>
          <p:nvPr/>
        </p:nvPicPr>
        <p:blipFill>
          <a:blip r:embed="rId2"/>
          <a:srcRect/>
          <a:stretch>
            <a:fillRect/>
          </a:stretch>
        </p:blipFill>
        <p:spPr bwMode="auto">
          <a:xfrm>
            <a:off x="500034" y="857232"/>
            <a:ext cx="8072494" cy="573877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571480"/>
            <a:ext cx="8229600" cy="1143000"/>
          </a:xfrm>
        </p:spPr>
        <p:txBody>
          <a:bodyPr>
            <a:noAutofit/>
          </a:bodyPr>
          <a:lstStyle/>
          <a:p>
            <a:r>
              <a:rPr lang="ru-RU" sz="3200" b="1" dirty="0" smtClean="0">
                <a:solidFill>
                  <a:srgbClr val="7030A0"/>
                </a:solidFill>
                <a:latin typeface="Arial Black" pitchFamily="34" charset="0"/>
              </a:rPr>
              <a:t>Благодарность – это единственно возможный путь действительно ценить всё, что даёт нам жизнь. </a:t>
            </a:r>
            <a:r>
              <a:rPr lang="ru-RU" sz="3200" b="1" dirty="0" smtClean="0"/>
              <a:t/>
            </a:r>
            <a:br>
              <a:rPr lang="ru-RU" sz="3200" b="1" dirty="0" smtClean="0"/>
            </a:br>
            <a:endParaRPr lang="ru-RU" sz="3200" b="1" dirty="0">
              <a:solidFill>
                <a:srgbClr val="7030A0"/>
              </a:solidFill>
            </a:endParaRPr>
          </a:p>
        </p:txBody>
      </p:sp>
      <p:pic>
        <p:nvPicPr>
          <p:cNvPr id="1026" name="Picture 2" descr="C:\Documents and Settings\Admin\Рабочий стол\БЛОГОД.jpg"/>
          <p:cNvPicPr>
            <a:picLocks noChangeAspect="1" noChangeArrowheads="1"/>
          </p:cNvPicPr>
          <p:nvPr/>
        </p:nvPicPr>
        <p:blipFill>
          <a:blip r:embed="rId2"/>
          <a:srcRect l="10000" r="31667"/>
          <a:stretch>
            <a:fillRect/>
          </a:stretch>
        </p:blipFill>
        <p:spPr bwMode="auto">
          <a:xfrm>
            <a:off x="4500562" y="1714488"/>
            <a:ext cx="4362273" cy="390524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Прямоугольник 4"/>
          <p:cNvSpPr/>
          <p:nvPr/>
        </p:nvSpPr>
        <p:spPr>
          <a:xfrm>
            <a:off x="214282" y="1785926"/>
            <a:ext cx="4429156" cy="4832092"/>
          </a:xfrm>
          <a:prstGeom prst="rect">
            <a:avLst/>
          </a:prstGeom>
        </p:spPr>
        <p:txBody>
          <a:bodyPr wrap="square">
            <a:spAutoFit/>
          </a:bodyPr>
          <a:lstStyle/>
          <a:p>
            <a:r>
              <a:rPr lang="ru-RU" sz="2800" b="1" dirty="0" smtClean="0"/>
              <a:t>Когда кто-то благодарит вас, он даёт вам понять, что вы ему помогли, были ему полезным, а он, в свою очередь, ценит то, что для него сделали. Когда человек благодарит мир, удачу и судьбу за что-то, он говорит Вселенной, что ему это всё очень дорого.</a:t>
            </a:r>
            <a:endParaRPr lang="ru-RU" sz="2800"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solidFill>
                  <a:srgbClr val="C00000"/>
                </a:solidFill>
              </a:rPr>
              <a:t>Почему важно говорить «благодарю» и не «спасибо»?</a:t>
            </a:r>
            <a:endParaRPr lang="ru-RU" b="1" dirty="0">
              <a:solidFill>
                <a:srgbClr val="C00000"/>
              </a:solidFill>
            </a:endParaRPr>
          </a:p>
        </p:txBody>
      </p:sp>
      <p:sp>
        <p:nvSpPr>
          <p:cNvPr id="5" name="Прямоугольник 4"/>
          <p:cNvSpPr/>
          <p:nvPr/>
        </p:nvSpPr>
        <p:spPr>
          <a:xfrm>
            <a:off x="285720" y="1500174"/>
            <a:ext cx="8286808" cy="5016758"/>
          </a:xfrm>
          <a:prstGeom prst="rect">
            <a:avLst/>
          </a:prstGeom>
        </p:spPr>
        <p:txBody>
          <a:bodyPr wrap="square">
            <a:spAutoFit/>
          </a:bodyPr>
          <a:lstStyle/>
          <a:p>
            <a:r>
              <a:rPr lang="ru-RU" sz="3200" b="1" dirty="0" smtClean="0"/>
              <a:t>Слово «спасибо» произошло от двух слов «Спаси, Бог!». </a:t>
            </a:r>
          </a:p>
          <a:p>
            <a:r>
              <a:rPr lang="ru-RU" sz="3200" b="1" dirty="0" smtClean="0"/>
              <a:t>Тогда возникает вопрос: </a:t>
            </a:r>
          </a:p>
          <a:p>
            <a:r>
              <a:rPr lang="ru-RU" sz="3200" b="1" dirty="0" smtClean="0"/>
              <a:t>отчего нужно спасать, </a:t>
            </a:r>
          </a:p>
          <a:p>
            <a:r>
              <a:rPr lang="ru-RU" sz="3200" b="1" dirty="0" smtClean="0"/>
              <a:t>если вы просто благодарите </a:t>
            </a:r>
          </a:p>
          <a:p>
            <a:r>
              <a:rPr lang="ru-RU" sz="3200" b="1" dirty="0" smtClean="0"/>
              <a:t>за что-то хорошее? </a:t>
            </a:r>
          </a:p>
          <a:p>
            <a:r>
              <a:rPr lang="ru-RU" sz="3200" b="1" dirty="0" smtClean="0"/>
              <a:t>Вот и отвечаем в ответ: </a:t>
            </a:r>
          </a:p>
          <a:p>
            <a:r>
              <a:rPr lang="ru-RU" sz="3200" b="1" dirty="0" smtClean="0"/>
              <a:t>«Совсем не за что»… обесценивая свой добрый поступок и «благодарность» говорящего в ответ.</a:t>
            </a:r>
            <a:endParaRPr lang="ru-RU" sz="3200" b="1" dirty="0"/>
          </a:p>
        </p:txBody>
      </p:sp>
      <p:pic>
        <p:nvPicPr>
          <p:cNvPr id="22530" name="Picture 2" descr="C:\Documents and Settings\Admin\Рабочий стол\МАЛЫШ.jpg"/>
          <p:cNvPicPr>
            <a:picLocks noChangeAspect="1" noChangeArrowheads="1"/>
          </p:cNvPicPr>
          <p:nvPr/>
        </p:nvPicPr>
        <p:blipFill>
          <a:blip r:embed="rId2"/>
          <a:srcRect l="8789" t="9375" r="12109" b="8593"/>
          <a:stretch>
            <a:fillRect/>
          </a:stretch>
        </p:blipFill>
        <p:spPr bwMode="auto">
          <a:xfrm>
            <a:off x="5500694" y="2071678"/>
            <a:ext cx="3490257" cy="285752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Admin\Рабочий стол\МУЖЧИНА.jpg"/>
          <p:cNvPicPr>
            <a:picLocks noChangeAspect="1" noChangeArrowheads="1"/>
          </p:cNvPicPr>
          <p:nvPr/>
        </p:nvPicPr>
        <p:blipFill>
          <a:blip r:embed="rId2">
            <a:lum bright="20000"/>
          </a:blip>
          <a:srcRect r="13333"/>
          <a:stretch>
            <a:fillRect/>
          </a:stretch>
        </p:blipFill>
        <p:spPr bwMode="auto">
          <a:xfrm>
            <a:off x="-14341" y="0"/>
            <a:ext cx="9219429" cy="6858000"/>
          </a:xfrm>
          <a:prstGeom prst="rect">
            <a:avLst/>
          </a:prstGeom>
          <a:noFill/>
        </p:spPr>
      </p:pic>
      <p:sp>
        <p:nvSpPr>
          <p:cNvPr id="2" name="Заголовок 1"/>
          <p:cNvSpPr>
            <a:spLocks noGrp="1"/>
          </p:cNvSpPr>
          <p:nvPr>
            <p:ph type="title"/>
          </p:nvPr>
        </p:nvSpPr>
        <p:spPr>
          <a:xfrm>
            <a:off x="428596" y="0"/>
            <a:ext cx="8229600" cy="1143000"/>
          </a:xfrm>
        </p:spPr>
        <p:txBody>
          <a:bodyPr>
            <a:normAutofit fontScale="90000"/>
          </a:bodyPr>
          <a:lstStyle/>
          <a:p>
            <a:r>
              <a:rPr lang="ru-RU" b="1" dirty="0" smtClean="0">
                <a:solidFill>
                  <a:srgbClr val="7030A0"/>
                </a:solidFill>
              </a:rPr>
              <a:t>О ком можно сказать, что он благодарный человек?</a:t>
            </a:r>
            <a:endParaRPr lang="ru-RU" b="1" dirty="0">
              <a:solidFill>
                <a:srgbClr val="7030A0"/>
              </a:solidFill>
            </a:endParaRPr>
          </a:p>
        </p:txBody>
      </p:sp>
      <p:sp>
        <p:nvSpPr>
          <p:cNvPr id="6" name="Прямоугольник 5"/>
          <p:cNvSpPr/>
          <p:nvPr/>
        </p:nvSpPr>
        <p:spPr>
          <a:xfrm>
            <a:off x="214282" y="1285860"/>
            <a:ext cx="6143668" cy="4708981"/>
          </a:xfrm>
          <a:prstGeom prst="rect">
            <a:avLst/>
          </a:prstGeom>
        </p:spPr>
        <p:txBody>
          <a:bodyPr wrap="square">
            <a:spAutoFit/>
          </a:bodyPr>
          <a:lstStyle/>
          <a:p>
            <a:r>
              <a:rPr lang="ru-RU" sz="3000" b="1" dirty="0" smtClean="0"/>
              <a:t>Только благодарный человек способен подарить подарок другому без повода. Если вы на самом деле хотите показать своему другу, насколько он для вас важен, то не ждите его дня рождения, чтобы порадовать его подарком.</a:t>
            </a:r>
          </a:p>
          <a:p>
            <a:pPr>
              <a:buNone/>
            </a:pPr>
            <a:r>
              <a:rPr lang="ru-RU" sz="3000" b="1" dirty="0" smtClean="0"/>
              <a:t>               Для благодарного человека это нормальное поведение.</a:t>
            </a:r>
            <a:endParaRPr lang="ru-RU" sz="3000"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2928934"/>
            <a:ext cx="9144000" cy="3929066"/>
          </a:xfrm>
        </p:spPr>
        <p:txBody>
          <a:bodyPr>
            <a:normAutofit/>
          </a:bodyPr>
          <a:lstStyle/>
          <a:p>
            <a:pPr>
              <a:buNone/>
            </a:pPr>
            <a:r>
              <a:rPr lang="ru-RU" sz="4000" dirty="0" smtClean="0">
                <a:solidFill>
                  <a:srgbClr val="7030A0"/>
                </a:solidFill>
              </a:rPr>
              <a:t>    </a:t>
            </a:r>
            <a:r>
              <a:rPr lang="ru-RU" sz="4000" b="1" dirty="0" smtClean="0">
                <a:solidFill>
                  <a:srgbClr val="7030A0"/>
                </a:solidFill>
              </a:rPr>
              <a:t>«Ни одним качеством я не хотел бы обладать в такой степени, как умением быть благодарным. Ибо это не только величайшая добродетель, но и мать всех других добродетелей».</a:t>
            </a:r>
          </a:p>
          <a:p>
            <a:pPr algn="r">
              <a:buNone/>
            </a:pPr>
            <a:r>
              <a:rPr lang="ru-RU" sz="4000" b="1" dirty="0" smtClean="0">
                <a:solidFill>
                  <a:srgbClr val="002060"/>
                </a:solidFill>
              </a:rPr>
              <a:t>Марк Тулий Цицерон.</a:t>
            </a:r>
          </a:p>
        </p:txBody>
      </p:sp>
      <p:pic>
        <p:nvPicPr>
          <p:cNvPr id="3074" name="Picture 2" descr="C:\Documents and Settings\Admin\Рабочий стол\РУКИ И ЦВЕТ.jpg"/>
          <p:cNvPicPr>
            <a:picLocks noChangeAspect="1" noChangeArrowheads="1"/>
          </p:cNvPicPr>
          <p:nvPr/>
        </p:nvPicPr>
        <p:blipFill>
          <a:blip r:embed="rId2" cstate="print"/>
          <a:srcRect t="14062"/>
          <a:stretch>
            <a:fillRect/>
          </a:stretch>
        </p:blipFill>
        <p:spPr bwMode="auto">
          <a:xfrm>
            <a:off x="1643042" y="214290"/>
            <a:ext cx="5255194" cy="283368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Documents and Settings\Admin\Рабочий стол\ЭМОЦИИ.jpg"/>
          <p:cNvPicPr>
            <a:picLocks noChangeAspect="1" noChangeArrowheads="1"/>
          </p:cNvPicPr>
          <p:nvPr/>
        </p:nvPicPr>
        <p:blipFill>
          <a:blip r:embed="rId2" cstate="print"/>
          <a:srcRect l="21403" t="3567" r="20332"/>
          <a:stretch>
            <a:fillRect/>
          </a:stretch>
        </p:blipFill>
        <p:spPr bwMode="auto">
          <a:xfrm>
            <a:off x="5304037" y="857232"/>
            <a:ext cx="3625681" cy="400052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Заголовок 1"/>
          <p:cNvSpPr>
            <a:spLocks noGrp="1"/>
          </p:cNvSpPr>
          <p:nvPr>
            <p:ph type="title"/>
          </p:nvPr>
        </p:nvSpPr>
        <p:spPr>
          <a:xfrm>
            <a:off x="-285784" y="428604"/>
            <a:ext cx="8229600" cy="1143000"/>
          </a:xfrm>
        </p:spPr>
        <p:txBody>
          <a:bodyPr>
            <a:normAutofit fontScale="90000"/>
          </a:bodyPr>
          <a:lstStyle/>
          <a:p>
            <a:r>
              <a:rPr lang="ru-RU" b="1" dirty="0" smtClean="0">
                <a:solidFill>
                  <a:srgbClr val="7030A0"/>
                </a:solidFill>
              </a:rPr>
              <a:t>Как часто мы благодарим себя и зачем это делать.  </a:t>
            </a:r>
            <a:r>
              <a:rPr lang="ru-RU" b="1" dirty="0" smtClean="0"/>
              <a:t/>
            </a:r>
            <a:br>
              <a:rPr lang="ru-RU" b="1" dirty="0" smtClean="0"/>
            </a:br>
            <a:endParaRPr lang="ru-RU" dirty="0"/>
          </a:p>
        </p:txBody>
      </p:sp>
      <p:sp>
        <p:nvSpPr>
          <p:cNvPr id="6" name="Прямоугольник 5"/>
          <p:cNvSpPr/>
          <p:nvPr/>
        </p:nvSpPr>
        <p:spPr>
          <a:xfrm>
            <a:off x="285720" y="1500174"/>
            <a:ext cx="5929354" cy="3416320"/>
          </a:xfrm>
          <a:prstGeom prst="rect">
            <a:avLst/>
          </a:prstGeom>
        </p:spPr>
        <p:txBody>
          <a:bodyPr wrap="square">
            <a:spAutoFit/>
          </a:bodyPr>
          <a:lstStyle/>
          <a:p>
            <a:r>
              <a:rPr lang="ru-RU" sz="3600" b="1" dirty="0" smtClean="0"/>
              <a:t>Задайте себе вопрос, как часто я благодарю себя? Ваша первая мысль? </a:t>
            </a:r>
          </a:p>
          <a:p>
            <a:pPr>
              <a:buFontTx/>
              <a:buChar char="-"/>
            </a:pPr>
            <a:r>
              <a:rPr lang="ru-RU" sz="3600" b="1" dirty="0" smtClean="0"/>
              <a:t>Зачем? Да и за что? </a:t>
            </a:r>
          </a:p>
          <a:p>
            <a:pPr>
              <a:buFontTx/>
              <a:buChar char="-"/>
            </a:pPr>
            <a:r>
              <a:rPr lang="ru-RU" sz="3600" b="1" dirty="0" smtClean="0"/>
              <a:t>Вот вам и ваша самооценка. </a:t>
            </a:r>
            <a:endParaRPr lang="ru-RU" sz="3600" b="1" dirty="0"/>
          </a:p>
        </p:txBody>
      </p:sp>
      <p:sp>
        <p:nvSpPr>
          <p:cNvPr id="7" name="Прямоугольник 6"/>
          <p:cNvSpPr/>
          <p:nvPr/>
        </p:nvSpPr>
        <p:spPr>
          <a:xfrm>
            <a:off x="214282" y="4929198"/>
            <a:ext cx="8643966" cy="1569660"/>
          </a:xfrm>
          <a:prstGeom prst="rect">
            <a:avLst/>
          </a:prstGeom>
        </p:spPr>
        <p:txBody>
          <a:bodyPr wrap="square">
            <a:spAutoFit/>
          </a:bodyPr>
          <a:lstStyle/>
          <a:p>
            <a:r>
              <a:rPr lang="ru-RU" sz="3200" b="1" dirty="0" smtClean="0"/>
              <a:t>Чего ждать от мира, если я сам не хочу и не благодарю себя, за то, что Я ЕСТЬ. (Об этом стоит поразмышлять…)</a:t>
            </a:r>
            <a:endParaRPr lang="ru-RU" sz="32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0"/>
            <a:ext cx="8229600" cy="1143000"/>
          </a:xfrm>
        </p:spPr>
        <p:txBody>
          <a:bodyPr/>
          <a:lstStyle/>
          <a:p>
            <a:r>
              <a:rPr lang="ru-RU" b="1" dirty="0" smtClean="0">
                <a:solidFill>
                  <a:srgbClr val="7030A0"/>
                </a:solidFill>
              </a:rPr>
              <a:t>Благодарность другим.</a:t>
            </a:r>
            <a:endParaRPr lang="ru-RU" b="1" dirty="0">
              <a:solidFill>
                <a:srgbClr val="7030A0"/>
              </a:solidFill>
            </a:endParaRPr>
          </a:p>
        </p:txBody>
      </p:sp>
      <p:pic>
        <p:nvPicPr>
          <p:cNvPr id="5122" name="Picture 2" descr="C:\Documents and Settings\Admin\Рабочий стол\СЕРД И ДЕВУШ.jpg"/>
          <p:cNvPicPr>
            <a:picLocks noChangeAspect="1" noChangeArrowheads="1"/>
          </p:cNvPicPr>
          <p:nvPr/>
        </p:nvPicPr>
        <p:blipFill>
          <a:blip r:embed="rId2"/>
          <a:srcRect/>
          <a:stretch>
            <a:fillRect/>
          </a:stretch>
        </p:blipFill>
        <p:spPr bwMode="auto">
          <a:xfrm>
            <a:off x="3143240" y="2857496"/>
            <a:ext cx="5827985" cy="364333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Прямоугольник 5"/>
          <p:cNvSpPr/>
          <p:nvPr/>
        </p:nvSpPr>
        <p:spPr>
          <a:xfrm>
            <a:off x="285720" y="928670"/>
            <a:ext cx="8572560" cy="2246769"/>
          </a:xfrm>
          <a:prstGeom prst="rect">
            <a:avLst/>
          </a:prstGeom>
        </p:spPr>
        <p:txBody>
          <a:bodyPr wrap="square">
            <a:spAutoFit/>
          </a:bodyPr>
          <a:lstStyle/>
          <a:p>
            <a:r>
              <a:rPr lang="ru-RU" sz="2800" b="1" dirty="0" smtClean="0">
                <a:latin typeface="Georgia" pitchFamily="18" charset="0"/>
              </a:rPr>
              <a:t>Известный американский психолог Эрик Берн считает , что благодарность – это своеобразная форма поглаживания. Всем нравится, когда его гладят и что-то хорошее говорят. </a:t>
            </a:r>
          </a:p>
        </p:txBody>
      </p:sp>
      <p:sp>
        <p:nvSpPr>
          <p:cNvPr id="7" name="Прямоугольник 6"/>
          <p:cNvSpPr/>
          <p:nvPr/>
        </p:nvSpPr>
        <p:spPr>
          <a:xfrm>
            <a:off x="214282" y="4643446"/>
            <a:ext cx="4572000" cy="1815882"/>
          </a:xfrm>
          <a:prstGeom prst="rect">
            <a:avLst/>
          </a:prstGeom>
        </p:spPr>
        <p:txBody>
          <a:bodyPr>
            <a:spAutoFit/>
          </a:bodyPr>
          <a:lstStyle/>
          <a:p>
            <a:r>
              <a:rPr lang="ru-RU" sz="2800" b="1" dirty="0" smtClean="0">
                <a:latin typeface="Georgia" pitchFamily="18" charset="0"/>
              </a:rPr>
              <a:t>Умению «гладить» словами мы учимся у самых близких людей, прежде всего от мамы.</a:t>
            </a:r>
            <a:endParaRPr lang="ru-RU" sz="2800" b="1" dirty="0">
              <a:latin typeface="Georgia" pitchFamily="18" charset="0"/>
            </a:endParaRPr>
          </a:p>
        </p:txBody>
      </p:sp>
      <p:sp>
        <p:nvSpPr>
          <p:cNvPr id="8" name="Прямоугольник 7"/>
          <p:cNvSpPr/>
          <p:nvPr/>
        </p:nvSpPr>
        <p:spPr>
          <a:xfrm>
            <a:off x="142844" y="3214686"/>
            <a:ext cx="5286412" cy="1384995"/>
          </a:xfrm>
          <a:prstGeom prst="rect">
            <a:avLst/>
          </a:prstGeom>
        </p:spPr>
        <p:txBody>
          <a:bodyPr wrap="square">
            <a:spAutoFit/>
          </a:bodyPr>
          <a:lstStyle/>
          <a:p>
            <a:r>
              <a:rPr lang="ru-RU" sz="2800" b="1" dirty="0" smtClean="0">
                <a:latin typeface="Georgia" pitchFamily="18" charset="0"/>
              </a:rPr>
              <a:t>Прочитать об этом можно в его книге «Игры, в которые играют люди».</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Documents and Settings\Admin\Рабочий стол\ЗВЕЗда.jpg"/>
          <p:cNvPicPr>
            <a:picLocks noChangeAspect="1" noChangeArrowheads="1"/>
          </p:cNvPicPr>
          <p:nvPr/>
        </p:nvPicPr>
        <p:blipFill>
          <a:blip r:embed="rId2">
            <a:lum contrast="-10000"/>
          </a:blip>
          <a:srcRect l="22468" t="5882" r="21519" b="19801"/>
          <a:stretch>
            <a:fillRect/>
          </a:stretch>
        </p:blipFill>
        <p:spPr bwMode="auto">
          <a:xfrm>
            <a:off x="4286248" y="285728"/>
            <a:ext cx="4664912" cy="347645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Заголовок 1"/>
          <p:cNvSpPr>
            <a:spLocks noGrp="1"/>
          </p:cNvSpPr>
          <p:nvPr>
            <p:ph type="title"/>
          </p:nvPr>
        </p:nvSpPr>
        <p:spPr>
          <a:xfrm>
            <a:off x="0" y="214290"/>
            <a:ext cx="4357686" cy="868346"/>
          </a:xfrm>
        </p:spPr>
        <p:txBody>
          <a:bodyPr>
            <a:normAutofit fontScale="90000"/>
          </a:bodyPr>
          <a:lstStyle/>
          <a:p>
            <a:r>
              <a:rPr lang="ru-RU" b="1" dirty="0" smtClean="0">
                <a:solidFill>
                  <a:srgbClr val="7030A0"/>
                </a:solidFill>
              </a:rPr>
              <a:t>Что дают </a:t>
            </a:r>
            <a:br>
              <a:rPr lang="ru-RU" b="1" dirty="0" smtClean="0">
                <a:solidFill>
                  <a:srgbClr val="7030A0"/>
                </a:solidFill>
              </a:rPr>
            </a:br>
            <a:r>
              <a:rPr lang="ru-RU" b="1" dirty="0" smtClean="0">
                <a:solidFill>
                  <a:srgbClr val="7030A0"/>
                </a:solidFill>
              </a:rPr>
              <a:t>«поглаживания»?</a:t>
            </a:r>
            <a:endParaRPr lang="ru-RU" b="1" dirty="0">
              <a:solidFill>
                <a:srgbClr val="7030A0"/>
              </a:solidFill>
            </a:endParaRPr>
          </a:p>
        </p:txBody>
      </p:sp>
      <p:sp>
        <p:nvSpPr>
          <p:cNvPr id="3" name="Содержимое 2"/>
          <p:cNvSpPr>
            <a:spLocks noGrp="1"/>
          </p:cNvSpPr>
          <p:nvPr>
            <p:ph idx="1"/>
          </p:nvPr>
        </p:nvSpPr>
        <p:spPr>
          <a:xfrm>
            <a:off x="0" y="1285836"/>
            <a:ext cx="8929718" cy="5572164"/>
          </a:xfrm>
        </p:spPr>
        <p:txBody>
          <a:bodyPr>
            <a:normAutofit fontScale="92500" lnSpcReduction="10000"/>
          </a:bodyPr>
          <a:lstStyle/>
          <a:p>
            <a:r>
              <a:rPr lang="ru-RU" b="1" dirty="0" smtClean="0"/>
              <a:t>Уходит стресс  и мы </a:t>
            </a:r>
          </a:p>
          <a:p>
            <a:pPr>
              <a:buNone/>
            </a:pPr>
            <a:r>
              <a:rPr lang="ru-RU" b="1" dirty="0" smtClean="0"/>
              <a:t>    расслабляемся;</a:t>
            </a:r>
          </a:p>
          <a:p>
            <a:r>
              <a:rPr lang="ru-RU" b="1" dirty="0" smtClean="0"/>
              <a:t>Мы улыбаемся;</a:t>
            </a:r>
          </a:p>
          <a:p>
            <a:r>
              <a:rPr lang="ru-RU" b="1" dirty="0" smtClean="0"/>
              <a:t>Уходит дискомфорт </a:t>
            </a:r>
          </a:p>
          <a:p>
            <a:pPr>
              <a:buNone/>
            </a:pPr>
            <a:r>
              <a:rPr lang="ru-RU" b="1" dirty="0" smtClean="0"/>
              <a:t>     от общения;</a:t>
            </a:r>
          </a:p>
          <a:p>
            <a:r>
              <a:rPr lang="ru-RU" b="1" dirty="0" smtClean="0"/>
              <a:t>Мы получаем от человека подарок в виде приятных слов;</a:t>
            </a:r>
          </a:p>
          <a:p>
            <a:r>
              <a:rPr lang="ru-RU" b="1" dirty="0" smtClean="0"/>
              <a:t>Мы запоминаем и долго чувствуем «тепло» в груди.</a:t>
            </a:r>
          </a:p>
          <a:p>
            <a:r>
              <a:rPr lang="ru-RU" b="1" dirty="0" smtClean="0"/>
              <a:t>Повышается самооценка и от этого появляется ощущение успешности и гармонии в жизни.</a:t>
            </a:r>
            <a:endParaRPr lang="ru-RU" b="1"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421</TotalTime>
  <Words>1236</Words>
  <Application>Microsoft Office PowerPoint</Application>
  <PresentationFormat>Экран (4:3)</PresentationFormat>
  <Paragraphs>95</Paragraphs>
  <Slides>25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25</vt:i4>
      </vt:variant>
    </vt:vector>
  </HeadingPairs>
  <TitlesOfParts>
    <vt:vector size="26" baseType="lpstr">
      <vt:lpstr>Тема Office</vt:lpstr>
      <vt:lpstr>Почему она меняет жизнь  к лучшему.</vt:lpstr>
      <vt:lpstr>Благодарность. </vt:lpstr>
      <vt:lpstr>Благодарность – это единственно возможный путь действительно ценить всё, что даёт нам жизнь.  </vt:lpstr>
      <vt:lpstr>Почему важно говорить «благодарю» и не «спасибо»?</vt:lpstr>
      <vt:lpstr>О ком можно сказать, что он благодарный человек?</vt:lpstr>
      <vt:lpstr>Презентация PowerPoint</vt:lpstr>
      <vt:lpstr>Как часто мы благодарим себя и зачем это делать.   </vt:lpstr>
      <vt:lpstr>Благодарность другим.</vt:lpstr>
      <vt:lpstr>Что дают  «поглаживания»?</vt:lpstr>
      <vt:lpstr>Благодарность чудесна!</vt:lpstr>
      <vt:lpstr>Чудеса от благодарности.</vt:lpstr>
      <vt:lpstr>Как же действует сила благодарности? </vt:lpstr>
      <vt:lpstr>Благодарность может стать вашей привычкой!</vt:lpstr>
      <vt:lpstr>Законы благодарности 1. Чем сильнее человек выражает благодарность за то, что у него уже есть, тем больше у него будет тех благ, за которые он сможет благодарить жизнь.  </vt:lpstr>
      <vt:lpstr>2. Когда человек благодарен, он определенно будет чувствовать себя счастливым. </vt:lpstr>
      <vt:lpstr>3. С помощью благодарности вы сможете отпустить и простить. </vt:lpstr>
      <vt:lpstr>4. Человек должен искренне поверить, что то, что у него есть сейчас, более чем достаточно в текущем моменте. </vt:lpstr>
      <vt:lpstr>5. Благодарите жизнь за то, что у вас есть сегодня, потому что всё очень переменчиво. </vt:lpstr>
      <vt:lpstr>6. Когда человек благодарен, он не станет относится ко всему, как  к должному. </vt:lpstr>
      <vt:lpstr>7. Подлинная благодарность выражена в ежедневных поступках. </vt:lpstr>
      <vt:lpstr>8. Благодарность включает в себя как способность брать, так и способность отдавать. </vt:lpstr>
      <vt:lpstr>9. Когда человек желает почтить память людей, которые безвозвратно ушли,      важно сделать это в душе с помощью подлинной благодарности. </vt:lpstr>
      <vt:lpstr>10. Прекратите попытки держать под контролем то, что невозможно держать под контролем, и тогда благодарность не заставит себя  долго ждать. </vt:lpstr>
      <vt:lpstr>Как правильно благодарить.</vt:lpstr>
      <vt:lpstr>Благодарю за внимание!</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БЛАГОДАРНОСТЬ.</dc:title>
  <dc:creator>Admin</dc:creator>
  <cp:lastModifiedBy>Пользователь Windows</cp:lastModifiedBy>
  <cp:revision>53</cp:revision>
  <dcterms:created xsi:type="dcterms:W3CDTF">2020-08-17T10:44:23Z</dcterms:created>
  <dcterms:modified xsi:type="dcterms:W3CDTF">2022-11-15T08:24:52Z</dcterms:modified>
</cp:coreProperties>
</file>