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56" r:id="rId2"/>
    <p:sldId id="268" r:id="rId3"/>
    <p:sldId id="262" r:id="rId4"/>
    <p:sldId id="261" r:id="rId5"/>
    <p:sldId id="260" r:id="rId6"/>
    <p:sldId id="259" r:id="rId7"/>
    <p:sldId id="258" r:id="rId8"/>
    <p:sldId id="257" r:id="rId9"/>
    <p:sldId id="263" r:id="rId10"/>
    <p:sldId id="264" r:id="rId11"/>
    <p:sldId id="265" r:id="rId12"/>
    <p:sldId id="267" r:id="rId13"/>
    <p:sldId id="266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38D140C5-8EF3-42AD-8DBA-33C345FCC51A}">
          <p14:sldIdLst>
            <p14:sldId id="256"/>
            <p14:sldId id="268"/>
            <p14:sldId id="262"/>
            <p14:sldId id="261"/>
            <p14:sldId id="260"/>
            <p14:sldId id="259"/>
            <p14:sldId id="258"/>
            <p14:sldId id="257"/>
            <p14:sldId id="263"/>
            <p14:sldId id="264"/>
            <p14:sldId id="265"/>
            <p14:sldId id="267"/>
            <p14:sldId id="266"/>
          </p14:sldIdLst>
        </p14:section>
        <p14:section name="Раздел без заголовка" id="{A9F01656-8E31-4764-8B1E-C67EA196B7BD}">
          <p14:sldIdLst/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817112" y="1730403"/>
            <a:ext cx="5648623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2277" y="2470925"/>
            <a:ext cx="6511131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467836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467836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19399" y="1726737"/>
            <a:ext cx="5650992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216152" y="2468304"/>
            <a:ext cx="6510528" cy="329184"/>
          </a:xfrm>
        </p:spPr>
        <p:txBody>
          <a:bodyPr anchor="t"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9150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016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ight Triangle 1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Triangle 17"/>
          <p:cNvSpPr/>
          <p:nvPr/>
        </p:nvSpPr>
        <p:spPr>
          <a:xfrm rot="5400000">
            <a:off x="433389" y="-433387"/>
            <a:ext cx="6858000" cy="7724778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784930" y="1576103"/>
            <a:ext cx="521208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9552" y="2618912"/>
            <a:ext cx="380777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297954" y="2253385"/>
            <a:ext cx="5794760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028825" y="0"/>
            <a:ext cx="7115175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anchor="ctr"/>
          <a:lstStyle>
            <a:lvl1pPr algn="r">
              <a:defRPr/>
            </a:lvl1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9" name="Right Triangle 8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0" y="5048250"/>
            <a:ext cx="3571875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71197" y="1717501"/>
            <a:ext cx="54864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143479" y="2180529"/>
            <a:ext cx="6096545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2382" y="5050633"/>
            <a:ext cx="3574257" cy="1807368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5051292"/>
            <a:ext cx="9146380" cy="1806709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100628"/>
            <a:ext cx="7520940" cy="3579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01168" y="5870448"/>
            <a:ext cx="2176272" cy="2011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7514" y="6285122"/>
            <a:ext cx="47244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spc="200" baseline="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1038" y="6170822"/>
            <a:ext cx="502920" cy="502920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4" tIns="9144" rIns="9144" bIns="9144" rtlCol="0" anchor="ctr">
            <a:normAutofit/>
          </a:bodyPr>
          <a:lstStyle>
            <a:lvl1pPr algn="ctr">
              <a:defRPr sz="1650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2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800"/>
        </a:spcBef>
        <a:buFont typeface="Arial" pitchFamily="34" charset="0"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7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23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9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95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 rot="19140000">
            <a:off x="-246797" y="2128181"/>
            <a:ext cx="6997141" cy="1567748"/>
          </a:xfrm>
        </p:spPr>
        <p:txBody>
          <a:bodyPr/>
          <a:lstStyle/>
          <a:p>
            <a:r>
              <a:rPr lang="ru-RU" sz="6000" b="1" i="1" dirty="0" smtClean="0"/>
              <a:t>Начальная форма глагола.</a:t>
            </a:r>
            <a:endParaRPr lang="ru-RU" sz="6000" b="1" i="1" dirty="0"/>
          </a:p>
        </p:txBody>
      </p:sp>
    </p:spTree>
    <p:extLst>
      <p:ext uri="{BB962C8B-B14F-4D97-AF65-F5344CB8AC3E}">
        <p14:creationId xmlns:p14="http://schemas.microsoft.com/office/powerpoint/2010/main" val="17182585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88640"/>
            <a:ext cx="8229600" cy="5937523"/>
          </a:xfrm>
        </p:spPr>
        <p:txBody>
          <a:bodyPr>
            <a:noAutofit/>
          </a:bodyPr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</a:rPr>
              <a:t>Упасть</a:t>
            </a:r>
          </a:p>
          <a:p>
            <a:pPr algn="ctr"/>
            <a:r>
              <a:rPr lang="ru-RU" sz="4800" b="1" dirty="0" smtClean="0">
                <a:solidFill>
                  <a:srgbClr val="0070C0"/>
                </a:solidFill>
              </a:rPr>
              <a:t>Понять</a:t>
            </a:r>
          </a:p>
          <a:p>
            <a:pPr algn="ctr"/>
            <a:r>
              <a:rPr lang="ru-RU" sz="4800" b="1" dirty="0" smtClean="0">
                <a:solidFill>
                  <a:srgbClr val="0070C0"/>
                </a:solidFill>
              </a:rPr>
              <a:t>Доказывать</a:t>
            </a:r>
          </a:p>
          <a:p>
            <a:pPr algn="ctr"/>
            <a:r>
              <a:rPr lang="ru-RU" sz="4800" b="1" dirty="0" smtClean="0">
                <a:solidFill>
                  <a:srgbClr val="0070C0"/>
                </a:solidFill>
              </a:rPr>
              <a:t>Спать</a:t>
            </a:r>
          </a:p>
          <a:p>
            <a:pPr algn="ctr"/>
            <a:r>
              <a:rPr lang="ru-RU" sz="4800" b="1" dirty="0" smtClean="0">
                <a:solidFill>
                  <a:srgbClr val="0070C0"/>
                </a:solidFill>
              </a:rPr>
              <a:t>Лечь</a:t>
            </a:r>
          </a:p>
          <a:p>
            <a:pPr algn="ctr"/>
            <a:r>
              <a:rPr lang="ru-RU" sz="4800" b="1" dirty="0" smtClean="0">
                <a:solidFill>
                  <a:srgbClr val="0070C0"/>
                </a:solidFill>
              </a:rPr>
              <a:t>Терпеть</a:t>
            </a:r>
          </a:p>
          <a:p>
            <a:pPr algn="ctr"/>
            <a:r>
              <a:rPr lang="ru-RU" sz="4800" b="1" dirty="0" smtClean="0">
                <a:solidFill>
                  <a:srgbClr val="0070C0"/>
                </a:solidFill>
              </a:rPr>
              <a:t>учить</a:t>
            </a:r>
            <a:endParaRPr lang="ru-RU" sz="48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893457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Упр.3 стр.101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2960" y="1100628"/>
            <a:ext cx="7520940" cy="5757372"/>
          </a:xfrm>
        </p:spPr>
        <p:txBody>
          <a:bodyPr>
            <a:noAutofit/>
          </a:bodyPr>
          <a:lstStyle/>
          <a:p>
            <a:pPr algn="ctr"/>
            <a:r>
              <a:rPr lang="ru-RU" sz="3200" dirty="0" smtClean="0"/>
              <a:t>1)играют, играешь, играл-играть;</a:t>
            </a:r>
          </a:p>
          <a:p>
            <a:pPr algn="ctr"/>
            <a:r>
              <a:rPr lang="ru-RU" sz="3200" dirty="0" smtClean="0"/>
              <a:t>2)сидят, сидим, сидел-сидеть;</a:t>
            </a:r>
          </a:p>
          <a:p>
            <a:pPr algn="ctr"/>
            <a:r>
              <a:rPr lang="ru-RU" sz="3200" dirty="0" smtClean="0"/>
              <a:t>3)скажу, скажешь, сказал-сказать;</a:t>
            </a:r>
          </a:p>
          <a:p>
            <a:pPr algn="ctr"/>
            <a:r>
              <a:rPr lang="ru-RU" sz="3200" dirty="0" smtClean="0"/>
              <a:t>4)начинаем, начинают, начинал- начинать;</a:t>
            </a:r>
          </a:p>
          <a:p>
            <a:pPr algn="ctr"/>
            <a:r>
              <a:rPr lang="ru-RU" sz="3200" dirty="0" smtClean="0"/>
              <a:t>5)несу, несешь, несла-нести;</a:t>
            </a:r>
          </a:p>
          <a:p>
            <a:pPr algn="ctr"/>
            <a:r>
              <a:rPr lang="ru-RU" sz="3200" dirty="0" smtClean="0"/>
              <a:t>6)нарисую, нарисуют, нарисовал-нарисовать.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19428423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Домашняя работа: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800" dirty="0" smtClean="0"/>
              <a:t>Написать 10 словарных слов.</a:t>
            </a:r>
          </a:p>
          <a:p>
            <a:r>
              <a:rPr lang="ru-RU" sz="4800" dirty="0" smtClean="0"/>
              <a:t>Упр.1 стр.100</a:t>
            </a: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4004131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Упр.4 стр.101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5400" dirty="0" smtClean="0"/>
              <a:t>Бегать, войти, прыгать.</a:t>
            </a:r>
            <a:endParaRPr lang="ru-RU" sz="5400" dirty="0"/>
          </a:p>
        </p:txBody>
      </p:sp>
    </p:spTree>
    <p:extLst>
      <p:ext uri="{BB962C8B-B14F-4D97-AF65-F5344CB8AC3E}">
        <p14:creationId xmlns:p14="http://schemas.microsoft.com/office/powerpoint/2010/main" val="1360302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E:\18\Начальная форма\7a4e65c4a85ae6830d17df53227332cf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945743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0"/>
            <a:ext cx="8229600" cy="6126163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/>
              <a:t>Глагол имеет начальную форму.</a:t>
            </a:r>
          </a:p>
          <a:p>
            <a:pPr algn="ctr"/>
            <a:r>
              <a:rPr lang="ru-RU" sz="3200" dirty="0" smtClean="0"/>
              <a:t>Начальная форма образуется с помощью суффиксов –</a:t>
            </a:r>
            <a:r>
              <a:rPr lang="ru-RU" sz="3200" dirty="0" err="1" smtClean="0"/>
              <a:t>ть</a:t>
            </a:r>
            <a:r>
              <a:rPr lang="ru-RU" sz="3200" dirty="0" smtClean="0"/>
              <a:t>,-</a:t>
            </a:r>
            <a:r>
              <a:rPr lang="ru-RU" sz="3200" dirty="0" err="1" smtClean="0"/>
              <a:t>ти</a:t>
            </a:r>
            <a:r>
              <a:rPr lang="ru-RU" sz="3200" dirty="0" smtClean="0"/>
              <a:t>,-</a:t>
            </a:r>
            <a:r>
              <a:rPr lang="ru-RU" sz="3200" dirty="0" err="1" smtClean="0"/>
              <a:t>чь</a:t>
            </a:r>
            <a:r>
              <a:rPr lang="ru-RU" sz="3200" dirty="0" smtClean="0"/>
              <a:t>.</a:t>
            </a:r>
          </a:p>
          <a:p>
            <a:pPr algn="ctr"/>
            <a:r>
              <a:rPr lang="ru-RU" sz="3200" dirty="0" smtClean="0"/>
              <a:t>Бежать, ходить, нести, беречь, жечь.</a:t>
            </a:r>
          </a:p>
          <a:p>
            <a:pPr algn="ctr"/>
            <a:r>
              <a:rPr lang="ru-RU" sz="3200" dirty="0" smtClean="0"/>
              <a:t>Начальная форма не изменяется.(у нее нет окончания).</a:t>
            </a:r>
          </a:p>
          <a:p>
            <a:pPr algn="ctr"/>
            <a:r>
              <a:rPr lang="ru-RU" sz="3200" dirty="0" smtClean="0"/>
              <a:t>В начальной форме глаголы несовершенного вида отвечают на вопрос что делать?</a:t>
            </a:r>
          </a:p>
          <a:p>
            <a:pPr algn="ctr"/>
            <a:r>
              <a:rPr lang="ru-RU" sz="3200" dirty="0" smtClean="0"/>
              <a:t>Совершенного вида- что сделать?</a:t>
            </a:r>
          </a:p>
          <a:p>
            <a:pPr algn="ctr"/>
            <a:endParaRPr lang="ru-RU" sz="3200" dirty="0" smtClean="0"/>
          </a:p>
          <a:p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39878284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E:\18\Начальная форма\6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0"/>
            <a:ext cx="9324528" cy="6957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642531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E:\18\Начальная форма\804a0844fab648a11b2dfa6f774ee97fa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847241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E:\18\Начальная форма\a7c23357baae577401fc4d3edb32ef1e-800x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0"/>
            <a:ext cx="9252519" cy="6957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2660841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E:\18\Начальная форма\img6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0"/>
            <a:ext cx="925251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4401663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88640"/>
            <a:ext cx="8229600" cy="6552728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Глагол имеет следующие формы:</a:t>
            </a:r>
          </a:p>
          <a:p>
            <a:pPr algn="ctr"/>
            <a:r>
              <a:rPr lang="ru-RU" sz="3200" b="1" dirty="0" smtClean="0"/>
              <a:t>Начальную</a:t>
            </a:r>
          </a:p>
          <a:p>
            <a:pPr algn="ctr"/>
            <a:r>
              <a:rPr lang="ru-RU" sz="3200" dirty="0" smtClean="0"/>
              <a:t>Говорить</a:t>
            </a:r>
          </a:p>
          <a:p>
            <a:pPr algn="ctr"/>
            <a:r>
              <a:rPr lang="ru-RU" sz="3200" dirty="0" smtClean="0"/>
              <a:t>Писать</a:t>
            </a:r>
          </a:p>
          <a:p>
            <a:pPr algn="ctr"/>
            <a:r>
              <a:rPr lang="ru-RU" sz="3200" dirty="0" smtClean="0"/>
              <a:t>Везти</a:t>
            </a:r>
          </a:p>
          <a:p>
            <a:pPr algn="ctr"/>
            <a:r>
              <a:rPr lang="ru-RU" sz="3200" dirty="0" smtClean="0"/>
              <a:t>Беречь</a:t>
            </a:r>
          </a:p>
          <a:p>
            <a:pPr algn="ctr"/>
            <a:r>
              <a:rPr lang="ru-RU" sz="3200" b="1" dirty="0" smtClean="0"/>
              <a:t>Личные:</a:t>
            </a:r>
          </a:p>
          <a:p>
            <a:pPr algn="ctr"/>
            <a:r>
              <a:rPr lang="ru-RU" sz="3200" dirty="0" smtClean="0"/>
              <a:t>(Я) говорю</a:t>
            </a:r>
          </a:p>
          <a:p>
            <a:pPr algn="ctr"/>
            <a:r>
              <a:rPr lang="ru-RU" sz="3200" dirty="0" smtClean="0"/>
              <a:t>(Ты) говоришь</a:t>
            </a:r>
          </a:p>
          <a:p>
            <a:pPr algn="ctr"/>
            <a:r>
              <a:rPr lang="ru-RU" sz="3200" dirty="0" smtClean="0"/>
              <a:t>(Он) говорит</a:t>
            </a:r>
          </a:p>
          <a:p>
            <a:pPr algn="ctr"/>
            <a:r>
              <a:rPr lang="ru-RU" sz="3200" dirty="0"/>
              <a:t>(</a:t>
            </a:r>
            <a:r>
              <a:rPr lang="ru-RU" sz="3200" dirty="0" smtClean="0"/>
              <a:t>Мы) говорим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233421962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64704"/>
          </a:xfrm>
        </p:spPr>
        <p:txBody>
          <a:bodyPr>
            <a:normAutofit fontScale="90000"/>
          </a:bodyPr>
          <a:lstStyle/>
          <a:p>
            <a:r>
              <a:rPr lang="ru-RU" sz="2800" dirty="0" smtClean="0"/>
              <a:t>Упражнение 2 (стр.100)</a:t>
            </a:r>
            <a:br>
              <a:rPr lang="ru-RU" sz="2800" dirty="0" smtClean="0"/>
            </a:br>
            <a:r>
              <a:rPr lang="ru-RU" sz="2800" dirty="0" smtClean="0"/>
              <a:t>Выпиши глаголы в начальной форме.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6021288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>
                <a:solidFill>
                  <a:srgbClr val="0070C0"/>
                </a:solidFill>
              </a:rPr>
              <a:t>Ходить</a:t>
            </a:r>
          </a:p>
          <a:p>
            <a:pPr algn="ctr"/>
            <a:r>
              <a:rPr lang="ru-RU" sz="3200" dirty="0" smtClean="0">
                <a:solidFill>
                  <a:srgbClr val="0070C0"/>
                </a:solidFill>
              </a:rPr>
              <a:t>Пойти</a:t>
            </a:r>
          </a:p>
          <a:p>
            <a:pPr algn="ctr"/>
            <a:r>
              <a:rPr lang="ru-RU" sz="3200" dirty="0" smtClean="0">
                <a:solidFill>
                  <a:srgbClr val="0070C0"/>
                </a:solidFill>
              </a:rPr>
              <a:t>Учить</a:t>
            </a:r>
          </a:p>
          <a:p>
            <a:pPr algn="ctr"/>
            <a:r>
              <a:rPr lang="ru-RU" sz="3200" dirty="0" smtClean="0">
                <a:solidFill>
                  <a:srgbClr val="0070C0"/>
                </a:solidFill>
              </a:rPr>
              <a:t>Плакать</a:t>
            </a:r>
          </a:p>
          <a:p>
            <a:pPr algn="ctr"/>
            <a:r>
              <a:rPr lang="ru-RU" sz="3200" dirty="0" smtClean="0">
                <a:solidFill>
                  <a:srgbClr val="0070C0"/>
                </a:solidFill>
              </a:rPr>
              <a:t>Проехать</a:t>
            </a:r>
          </a:p>
          <a:p>
            <a:pPr algn="ctr"/>
            <a:r>
              <a:rPr lang="ru-RU" sz="3200" dirty="0" smtClean="0">
                <a:solidFill>
                  <a:srgbClr val="0070C0"/>
                </a:solidFill>
              </a:rPr>
              <a:t>Обойти</a:t>
            </a:r>
          </a:p>
          <a:p>
            <a:pPr algn="ctr"/>
            <a:r>
              <a:rPr lang="ru-RU" sz="3200" dirty="0" smtClean="0">
                <a:solidFill>
                  <a:srgbClr val="0070C0"/>
                </a:solidFill>
              </a:rPr>
              <a:t>Зажечь</a:t>
            </a:r>
          </a:p>
          <a:p>
            <a:pPr algn="ctr"/>
            <a:r>
              <a:rPr lang="ru-RU" sz="3200" dirty="0" smtClean="0">
                <a:solidFill>
                  <a:srgbClr val="0070C0"/>
                </a:solidFill>
              </a:rPr>
              <a:t>Съесть</a:t>
            </a:r>
          </a:p>
          <a:p>
            <a:pPr algn="ctr"/>
            <a:r>
              <a:rPr lang="ru-RU" sz="3200" dirty="0" smtClean="0">
                <a:solidFill>
                  <a:srgbClr val="0070C0"/>
                </a:solidFill>
              </a:rPr>
              <a:t>Прожить</a:t>
            </a:r>
          </a:p>
          <a:p>
            <a:pPr algn="ctr"/>
            <a:r>
              <a:rPr lang="ru-RU" sz="3200" dirty="0" smtClean="0">
                <a:solidFill>
                  <a:srgbClr val="0070C0"/>
                </a:solidFill>
              </a:rPr>
              <a:t>давать</a:t>
            </a:r>
          </a:p>
          <a:p>
            <a:pPr algn="ctr"/>
            <a:endParaRPr lang="ru-RU" sz="3200" dirty="0" smtClean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555394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Углы">
  <a:themeElements>
    <a:clrScheme name="Углы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Углы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Углы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Angles</Template>
  <TotalTime>31</TotalTime>
  <Words>166</Words>
  <Application>Microsoft Office PowerPoint</Application>
  <PresentationFormat>Экран (4:3)</PresentationFormat>
  <Paragraphs>48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Углы</vt:lpstr>
      <vt:lpstr>Начальная форма глагола.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Упражнение 2 (стр.100) Выпиши глаголы в начальной форме.</vt:lpstr>
      <vt:lpstr>Презентация PowerPoint</vt:lpstr>
      <vt:lpstr>Упр.3 стр.101</vt:lpstr>
      <vt:lpstr>Домашняя работа:</vt:lpstr>
      <vt:lpstr>Упр.4 стр.101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26</cp:revision>
  <dcterms:created xsi:type="dcterms:W3CDTF">2022-11-17T11:06:40Z</dcterms:created>
  <dcterms:modified xsi:type="dcterms:W3CDTF">2022-11-17T11:41:52Z</dcterms:modified>
</cp:coreProperties>
</file>