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57" r:id="rId5"/>
    <p:sldId id="260" r:id="rId6"/>
    <p:sldId id="258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1" clrIdx="0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10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9-01T22:45:15.307" idx="1">
    <p:pos x="10" y="10"/>
    <p:text/>
    <p:extLst>
      <p:ext uri="{C676402C-5697-4E1C-873F-D02D1690AC5C}">
        <p15:threadingInfo xmlns:p15="http://schemas.microsoft.com/office/powerpoint/2012/main" timeZoneBias="-6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26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7080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7303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61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5664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8058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1370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3071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343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8045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5067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CFC5F-C5A6-4FE3-B4A8-3AD9587ED7F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E8701D02-5F5F-450B-8081-091A0C38FA2B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3483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3153" y="1"/>
            <a:ext cx="12265153" cy="24597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Промышленное развитие в </a:t>
            </a:r>
            <a:r>
              <a:rPr lang="en-US" dirty="0" smtClean="0"/>
              <a:t>XIX </a:t>
            </a:r>
            <a:r>
              <a:rPr lang="ru-RU" dirty="0" smtClean="0"/>
              <a:t>начале </a:t>
            </a:r>
            <a:r>
              <a:rPr lang="en-US" dirty="0" smtClean="0"/>
              <a:t>XX </a:t>
            </a:r>
            <a:r>
              <a:rPr lang="ru-RU" dirty="0" smtClean="0"/>
              <a:t>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02.09.2020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29683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1999" cy="185375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Пароход Фултона</a:t>
            </a:r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6" y="1395663"/>
            <a:ext cx="12177503" cy="546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3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0"/>
            <a:ext cx="9545053" cy="609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4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772" y="0"/>
            <a:ext cx="11353800" cy="6127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66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8" y="129053"/>
            <a:ext cx="9603275" cy="4898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2) Век капитала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578" y="727195"/>
            <a:ext cx="9603275" cy="540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9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0419347" cy="685800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Что такое </a:t>
            </a:r>
            <a:r>
              <a:rPr lang="ru-RU" sz="4400" b="1" i="1" dirty="0" smtClean="0"/>
              <a:t>капитал?</a:t>
            </a:r>
            <a:endParaRPr lang="ru-RU" sz="44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347" y="944922"/>
            <a:ext cx="11658599" cy="811689"/>
          </a:xfrm>
        </p:spPr>
        <p:txBody>
          <a:bodyPr>
            <a:noAutofit/>
          </a:bodyPr>
          <a:lstStyle/>
          <a:p>
            <a:r>
              <a:rPr lang="ru-RU" sz="4000" i="1" dirty="0" smtClean="0"/>
              <a:t>Деньги приносящие прибыль</a:t>
            </a:r>
            <a:endParaRPr lang="ru-RU" sz="40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6925"/>
            <a:ext cx="4382567" cy="43373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7760" y="1876925"/>
            <a:ext cx="2994240" cy="424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29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1999" cy="185375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На что идет капитал?</a:t>
            </a:r>
            <a:endParaRPr lang="ru-RU" sz="4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660358" y="613611"/>
            <a:ext cx="1816769" cy="244241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8847221" y="613611"/>
            <a:ext cx="1788695" cy="2617684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085967" y="761346"/>
            <a:ext cx="10032" cy="2679395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85011" y="3056021"/>
            <a:ext cx="21837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Станки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5141497" y="3503150"/>
            <a:ext cx="21175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Сырье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9260301" y="3440741"/>
            <a:ext cx="3031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Наем рабочих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62427" y="4335000"/>
            <a:ext cx="6629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Как назывался владелец капитала?</a:t>
            </a:r>
          </a:p>
          <a:p>
            <a:r>
              <a:rPr lang="ru-RU" sz="3600" dirty="0" smtClean="0"/>
              <a:t>- Капиталистом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3684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1311442"/>
            <a:ext cx="9448800" cy="602470"/>
          </a:xfrm>
        </p:spPr>
        <p:txBody>
          <a:bodyPr/>
          <a:lstStyle/>
          <a:p>
            <a:r>
              <a:rPr lang="ru-RU" dirty="0" smtClean="0"/>
              <a:t>Где взять капитал?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015732"/>
            <a:ext cx="12191999" cy="4120373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Личные накопления</a:t>
            </a:r>
          </a:p>
          <a:p>
            <a:r>
              <a:rPr lang="ru-RU" sz="3200" dirty="0" smtClean="0"/>
              <a:t>Деньги с торговли</a:t>
            </a:r>
          </a:p>
          <a:p>
            <a:r>
              <a:rPr lang="ru-RU" sz="3200" dirty="0" smtClean="0"/>
              <a:t>Фермерства </a:t>
            </a:r>
          </a:p>
          <a:p>
            <a:r>
              <a:rPr lang="ru-RU" sz="3200" dirty="0" smtClean="0"/>
              <a:t>Банк</a:t>
            </a:r>
          </a:p>
          <a:p>
            <a:pPr marL="0" indent="0">
              <a:buNone/>
            </a:pPr>
            <a:r>
              <a:rPr lang="ru-RU" sz="3200" dirty="0" smtClean="0"/>
              <a:t>Что делать если денег </a:t>
            </a:r>
            <a:r>
              <a:rPr lang="ru-RU" sz="3200" dirty="0" err="1" smtClean="0"/>
              <a:t>всёравно</a:t>
            </a:r>
            <a:r>
              <a:rPr lang="ru-RU" sz="3200" dirty="0" smtClean="0"/>
              <a:t> не хватает?</a:t>
            </a:r>
          </a:p>
          <a:p>
            <a:pPr>
              <a:buFontTx/>
              <a:buChar char="-"/>
            </a:pPr>
            <a:r>
              <a:rPr lang="ru-RU" sz="3200" dirty="0" smtClean="0"/>
              <a:t>Объединятся </a:t>
            </a:r>
          </a:p>
        </p:txBody>
      </p:sp>
    </p:spTree>
    <p:extLst>
      <p:ext uri="{BB962C8B-B14F-4D97-AF65-F5344CB8AC3E}">
        <p14:creationId xmlns:p14="http://schemas.microsoft.com/office/powerpoint/2010/main" val="179184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8" y="733926"/>
            <a:ext cx="9603276" cy="65059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Акционерное общество</a:t>
            </a:r>
            <a:br>
              <a:rPr lang="ru-RU" sz="4400" dirty="0" smtClean="0"/>
            </a:br>
            <a:r>
              <a:rPr lang="ru-RU" sz="4400" dirty="0" smtClean="0"/>
              <a:t>Особенности: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015732"/>
            <a:ext cx="12191999" cy="3663173"/>
          </a:xfrm>
        </p:spPr>
        <p:txBody>
          <a:bodyPr/>
          <a:lstStyle/>
          <a:p>
            <a:r>
              <a:rPr lang="ru-RU" dirty="0" smtClean="0"/>
              <a:t>Капитал делиться на части 					Акции</a:t>
            </a:r>
          </a:p>
          <a:p>
            <a:r>
              <a:rPr lang="ru-RU" dirty="0" smtClean="0"/>
              <a:t>Продается на бирже привлекая деньги новых людей, а следовательно привлекая:</a:t>
            </a:r>
          </a:p>
          <a:p>
            <a:pPr marL="3657600" lvl="8" indent="0">
              <a:buNone/>
            </a:pPr>
            <a:r>
              <a:rPr lang="ru-RU" sz="4400" dirty="0" smtClean="0"/>
              <a:t>Капитал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16290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58" y="1022683"/>
            <a:ext cx="12191999" cy="1167955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Изменения в работе предприятий: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67" y="2190638"/>
            <a:ext cx="3901448" cy="3410719"/>
          </a:xfrm>
        </p:spPr>
      </p:pic>
      <p:sp>
        <p:nvSpPr>
          <p:cNvPr id="6" name="TextBox 5"/>
          <p:cNvSpPr txBox="1"/>
          <p:nvPr/>
        </p:nvSpPr>
        <p:spPr>
          <a:xfrm>
            <a:off x="4716378" y="2190638"/>
            <a:ext cx="6665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1)</a:t>
            </a:r>
            <a:r>
              <a:rPr lang="ru-RU" sz="4000" b="1" i="1" dirty="0" smtClean="0"/>
              <a:t>Стандартизация</a:t>
            </a:r>
          </a:p>
          <a:p>
            <a:r>
              <a:rPr lang="ru-RU" sz="4000" i="1" dirty="0" smtClean="0"/>
              <a:t>Изготовление деталей по образцу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383742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851232" cy="61197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361" y="0"/>
            <a:ext cx="10879639" cy="611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23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8615" y="0"/>
            <a:ext cx="10467833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План</a:t>
            </a:r>
          </a:p>
          <a:p>
            <a:pPr marL="914400" indent="-914400" algn="ctr">
              <a:buAutoNum type="arabicParenR"/>
            </a:pPr>
            <a:r>
              <a:rPr lang="ru-RU" sz="4000" dirty="0" smtClean="0"/>
              <a:t>Промышленная революция в </a:t>
            </a:r>
            <a:r>
              <a:rPr lang="en-US" sz="4000" dirty="0" smtClean="0"/>
              <a:t>XIX </a:t>
            </a:r>
            <a:r>
              <a:rPr lang="ru-RU" sz="4000" dirty="0" smtClean="0"/>
              <a:t>в.</a:t>
            </a:r>
          </a:p>
          <a:p>
            <a:pPr marL="914400" indent="-914400" algn="ctr">
              <a:buAutoNum type="arabicParenR"/>
            </a:pPr>
            <a:r>
              <a:rPr lang="ru-RU" sz="4000" dirty="0" smtClean="0"/>
              <a:t>Век Капитала</a:t>
            </a:r>
          </a:p>
          <a:p>
            <a:pPr marL="914400" indent="-914400" algn="ctr">
              <a:buAutoNum type="arabicParenR"/>
            </a:pPr>
            <a:r>
              <a:rPr lang="ru-RU" sz="4000" dirty="0" smtClean="0"/>
              <a:t>Неравномерность экономического развития</a:t>
            </a:r>
          </a:p>
          <a:p>
            <a:pPr marL="914400" indent="-914400" algn="ctr">
              <a:buAutoNum type="arabicParenR"/>
            </a:pPr>
            <a:r>
              <a:rPr lang="ru-RU" sz="4000" dirty="0"/>
              <a:t> </a:t>
            </a:r>
            <a:r>
              <a:rPr lang="ru-RU" sz="4000" dirty="0" smtClean="0"/>
              <a:t>Подъёмы и кризисы</a:t>
            </a:r>
          </a:p>
          <a:p>
            <a:pPr marL="914400" indent="-914400" algn="ctr">
              <a:buAutoNum type="arabicParenR"/>
            </a:pPr>
            <a:r>
              <a:rPr lang="ru-RU" sz="4000" dirty="0" smtClean="0"/>
              <a:t>Монополистический капитализм</a:t>
            </a:r>
          </a:p>
          <a:p>
            <a:pPr marL="914400" indent="-914400" algn="ctr">
              <a:buAutoNum type="arabicParenR"/>
            </a:pPr>
            <a:r>
              <a:rPr lang="ru-RU" sz="4000" dirty="0" smtClean="0"/>
              <a:t>Развитие торговли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7074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168693"/>
            <a:ext cx="3453063" cy="104649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2) Усилилось Разделение Труда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853" y="-14468"/>
            <a:ext cx="8245642" cy="611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7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543" y="0"/>
            <a:ext cx="11181346" cy="5543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3) Неравномерность экономического развития</a:t>
            </a:r>
            <a:br>
              <a:rPr lang="ru-RU" dirty="0" smtClean="0"/>
            </a:br>
            <a:r>
              <a:rPr lang="ru-RU" dirty="0" smtClean="0"/>
              <a:t>	назвать виды и особенности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97242"/>
            <a:ext cx="12191999" cy="41148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Отраслевая</a:t>
            </a:r>
          </a:p>
          <a:p>
            <a:r>
              <a:rPr lang="ru-RU" sz="4800" dirty="0" smtClean="0"/>
              <a:t>Международная</a:t>
            </a:r>
          </a:p>
          <a:p>
            <a:r>
              <a:rPr lang="ru-RU" sz="4800" dirty="0" smtClean="0"/>
              <a:t>Региональная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65719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0"/>
            <a:ext cx="9192126" cy="612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46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3652" y="0"/>
            <a:ext cx="8340051" cy="609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91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853754"/>
          </a:xfrm>
        </p:spPr>
        <p:txBody>
          <a:bodyPr/>
          <a:lstStyle/>
          <a:p>
            <a:pPr algn="ctr"/>
            <a:r>
              <a:rPr lang="ru-RU" dirty="0" smtClean="0"/>
              <a:t>4)Подъемы и кризисы</a:t>
            </a:r>
            <a:br>
              <a:rPr lang="ru-RU" dirty="0" smtClean="0"/>
            </a:br>
            <a:r>
              <a:rPr lang="ru-RU" dirty="0" smtClean="0"/>
              <a:t>Задание: Дайте характеристику данным эконмическим явлениям стр. 11-12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021305"/>
            <a:ext cx="12191999" cy="3445040"/>
          </a:xfrm>
        </p:spPr>
        <p:txBody>
          <a:bodyPr/>
          <a:lstStyle/>
          <a:p>
            <a:r>
              <a:rPr lang="ru-RU" sz="2800" b="1" i="1" dirty="0"/>
              <a:t>Экономический подъем</a:t>
            </a:r>
            <a:r>
              <a:rPr lang="ru-RU" dirty="0"/>
              <a:t> — </a:t>
            </a:r>
            <a:r>
              <a:rPr lang="ru-RU" sz="2800" i="1" dirty="0"/>
              <a:t>состояние </a:t>
            </a:r>
            <a:r>
              <a:rPr lang="ru-RU" sz="2800" b="1" i="1" dirty="0"/>
              <a:t>экономики</a:t>
            </a:r>
            <a:r>
              <a:rPr lang="ru-RU" sz="2800" i="1" dirty="0"/>
              <a:t> в стране, когда происходит рост производства, оживляется экономическая деятельность и улучшается уровень жизни людей</a:t>
            </a:r>
            <a:r>
              <a:rPr lang="ru-RU" dirty="0" smtClean="0"/>
              <a:t>.</a:t>
            </a:r>
          </a:p>
          <a:p>
            <a:r>
              <a:rPr lang="ru-RU" sz="2800" b="1" i="1" dirty="0"/>
              <a:t>Экономический кризис</a:t>
            </a:r>
            <a:r>
              <a:rPr lang="ru-RU" dirty="0"/>
              <a:t> </a:t>
            </a:r>
            <a:r>
              <a:rPr lang="ru-RU" sz="2800" i="1" dirty="0"/>
              <a:t>характеризуется резким и значительным падением производства</a:t>
            </a:r>
            <a:r>
              <a:rPr lang="ru-RU" dirty="0"/>
              <a:t>.</a:t>
            </a:r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536" y="4211053"/>
            <a:ext cx="3682464" cy="271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68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285" y="1106905"/>
            <a:ext cx="9803570" cy="746849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5) Монополистически капитализм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2015732"/>
            <a:ext cx="11054854" cy="4090513"/>
          </a:xfrm>
        </p:spPr>
        <p:txBody>
          <a:bodyPr>
            <a:normAutofit fontScale="77500" lnSpcReduction="20000"/>
          </a:bodyPr>
          <a:lstStyle/>
          <a:p>
            <a:r>
              <a:rPr lang="ru-RU" sz="3200" b="1" i="1" dirty="0" smtClean="0"/>
              <a:t>Монополизация – </a:t>
            </a:r>
            <a:r>
              <a:rPr lang="ru-RU" sz="3200" i="1" dirty="0" smtClean="0"/>
              <a:t>появление крупных корпораций стремившихся единолично(монопольно) диктовать условия в отдельных отраслях.</a:t>
            </a:r>
          </a:p>
          <a:p>
            <a:r>
              <a:rPr lang="ru-RU" sz="3200" b="1" i="1" dirty="0" smtClean="0"/>
              <a:t>Виды монополий: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b="1" i="1" dirty="0" smtClean="0"/>
              <a:t>Синдикат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b="1" i="1" dirty="0" smtClean="0"/>
              <a:t>Картель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200" b="1" i="1" dirty="0" smtClean="0"/>
              <a:t>Трест</a:t>
            </a:r>
          </a:p>
          <a:p>
            <a:pPr marL="0" indent="0">
              <a:buNone/>
            </a:pPr>
            <a:r>
              <a:rPr lang="ru-RU" sz="3200" b="1" i="1" dirty="0" smtClean="0"/>
              <a:t>Задание: приведите </a:t>
            </a:r>
          </a:p>
          <a:p>
            <a:pPr marL="0" indent="0">
              <a:buNone/>
            </a:pPr>
            <a:r>
              <a:rPr lang="ru-RU" sz="3200" b="1" i="1" dirty="0" smtClean="0"/>
              <a:t>Примеры из учебника.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8721" y="3248526"/>
            <a:ext cx="3573279" cy="28705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218" y="3741038"/>
            <a:ext cx="4519503" cy="236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2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8" y="1309845"/>
            <a:ext cx="9603275" cy="1049235"/>
          </a:xfrm>
        </p:spPr>
        <p:txBody>
          <a:bodyPr/>
          <a:lstStyle/>
          <a:p>
            <a:pPr algn="ctr"/>
            <a:r>
              <a:rPr lang="ru-RU" dirty="0" smtClean="0"/>
              <a:t>6) Сельское хозяйство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2015732"/>
            <a:ext cx="12091736" cy="407224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dirty="0" smtClean="0"/>
              <a:t>Особенности: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3200" dirty="0" smtClean="0"/>
              <a:t>«Малый ледниковый период»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3200" dirty="0" smtClean="0"/>
              <a:t>Исчезновение подневольного труда (в развитых странах) 	Почему?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3200" dirty="0" smtClean="0"/>
              <a:t>Рост производительности труда	Почему?</a:t>
            </a:r>
          </a:p>
          <a:p>
            <a:pPr marL="0" indent="0">
              <a:buNone/>
            </a:pPr>
            <a:r>
              <a:rPr lang="ru-RU" sz="3200" dirty="0" smtClean="0"/>
              <a:t>Вывод: Прогресс сельского хозяйства и индустриализации способствовали взаимному развитию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70621" y="-238950"/>
            <a:ext cx="8471234" cy="61223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4737" y="1834462"/>
            <a:ext cx="9753600" cy="709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4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7) Развитие торговли</a:t>
            </a:r>
            <a:br>
              <a:rPr lang="ru-RU" dirty="0" smtClean="0"/>
            </a:br>
            <a:r>
              <a:rPr lang="ru-RU" dirty="0" smtClean="0"/>
              <a:t>Задание назвать особенности развития торговли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87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1999" cy="18537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Д.З.</a:t>
            </a:r>
            <a:br>
              <a:rPr lang="ru-RU" sz="4800" dirty="0" smtClean="0"/>
            </a:br>
            <a:r>
              <a:rPr lang="ru-RU" sz="4800" dirty="0" smtClean="0"/>
              <a:t>§ 1читать вопросы после параграфа устно.</a:t>
            </a:r>
            <a:br>
              <a:rPr lang="ru-RU" sz="4800" dirty="0" smtClean="0"/>
            </a:br>
            <a:r>
              <a:rPr lang="ru-RU" sz="4800" b="1" i="1" dirty="0" smtClean="0"/>
              <a:t>задание 1стр 15. Письменно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16148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4361" y="62235"/>
            <a:ext cx="9603275" cy="1049235"/>
          </a:xfrm>
        </p:spPr>
        <p:txBody>
          <a:bodyPr/>
          <a:lstStyle/>
          <a:p>
            <a:pPr algn="ctr"/>
            <a:r>
              <a:rPr lang="ru-RU" dirty="0" smtClean="0"/>
              <a:t>1)Промышленная </a:t>
            </a:r>
            <a:r>
              <a:rPr lang="ru-RU" dirty="0"/>
              <a:t>революция в </a:t>
            </a:r>
            <a:r>
              <a:rPr lang="en-US" dirty="0"/>
              <a:t>XIX </a:t>
            </a:r>
            <a:r>
              <a:rPr lang="ru-RU" dirty="0"/>
              <a:t>в.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4361" y="586853"/>
            <a:ext cx="9869048" cy="554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15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2192000" cy="1049338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В какой стране начался промышленный переворот?</a:t>
            </a:r>
            <a:endParaRPr lang="ru-RU" sz="4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760461" y="1049338"/>
            <a:ext cx="8138414" cy="508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1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16" y="1"/>
            <a:ext cx="11978639" cy="1024127"/>
          </a:xfrm>
        </p:spPr>
        <p:txBody>
          <a:bodyPr/>
          <a:lstStyle/>
          <a:p>
            <a:r>
              <a:rPr lang="ru-RU" dirty="0" smtClean="0"/>
              <a:t>А что такое </a:t>
            </a:r>
            <a:r>
              <a:rPr lang="ru-RU" b="1" i="1" dirty="0" smtClean="0"/>
              <a:t>промышленный переворот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50377"/>
            <a:ext cx="12192000" cy="38557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366302"/>
            <a:ext cx="121066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массовый переход от ручного труда к машинному, от мануфактуры к фабрике</a:t>
            </a:r>
          </a:p>
        </p:txBody>
      </p:sp>
    </p:spTree>
    <p:extLst>
      <p:ext uri="{BB962C8B-B14F-4D97-AF65-F5344CB8AC3E}">
        <p14:creationId xmlns:p14="http://schemas.microsoft.com/office/powerpoint/2010/main" val="410406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664" y="0"/>
            <a:ext cx="8403336" cy="61125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91440"/>
            <a:ext cx="2596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Распространение промышленного переворота.</a:t>
            </a:r>
          </a:p>
          <a:p>
            <a:endParaRPr lang="ru-RU" sz="2400" dirty="0" smtClean="0"/>
          </a:p>
          <a:p>
            <a:r>
              <a:rPr lang="ru-RU" sz="2400" dirty="0" smtClean="0"/>
              <a:t>Промышленный переворот принимает новую форму - ИНДУСТРИАЛИЗАЦИЯ</a:t>
            </a:r>
            <a:endParaRPr lang="ru-RU" sz="2400" dirty="0"/>
          </a:p>
        </p:txBody>
      </p:sp>
      <p:sp>
        <p:nvSpPr>
          <p:cNvPr id="12" name="Овал 11"/>
          <p:cNvSpPr/>
          <p:nvPr/>
        </p:nvSpPr>
        <p:spPr>
          <a:xfrm>
            <a:off x="5513832" y="1865376"/>
            <a:ext cx="1298448" cy="1362456"/>
          </a:xfrm>
          <a:prstGeom prst="ellipse">
            <a:avLst/>
          </a:prstGeom>
          <a:noFill/>
          <a:ln w="762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534912" y="1432560"/>
            <a:ext cx="1469136" cy="1520952"/>
          </a:xfrm>
          <a:prstGeom prst="ellipse">
            <a:avLst/>
          </a:prstGeom>
          <a:noFill/>
          <a:ln w="762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06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1417320"/>
            <a:ext cx="9603275" cy="436434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Индустриализация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2015732"/>
            <a:ext cx="11054854" cy="3450613"/>
          </a:xfrm>
        </p:spPr>
        <p:txBody>
          <a:bodyPr>
            <a:normAutofit/>
          </a:bodyPr>
          <a:lstStyle/>
          <a:p>
            <a:r>
              <a:rPr lang="ru-RU" sz="4800" i="1" dirty="0" smtClean="0"/>
              <a:t>Процесс создания крупной промышленности</a:t>
            </a:r>
            <a:endParaRPr lang="ru-RU" sz="4800" i="1" dirty="0"/>
          </a:p>
        </p:txBody>
      </p:sp>
    </p:spTree>
    <p:extLst>
      <p:ext uri="{BB962C8B-B14F-4D97-AF65-F5344CB8AC3E}">
        <p14:creationId xmlns:p14="http://schemas.microsoft.com/office/powerpoint/2010/main" val="105877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-1"/>
            <a:ext cx="12192001" cy="1853755"/>
          </a:xfrm>
        </p:spPr>
        <p:txBody>
          <a:bodyPr/>
          <a:lstStyle/>
          <a:p>
            <a:r>
              <a:rPr lang="ru-RU" dirty="0" smtClean="0"/>
              <a:t>1)С какого вида промышленности начался промышленный переворот?</a:t>
            </a:r>
            <a:br>
              <a:rPr lang="ru-RU" dirty="0" smtClean="0"/>
            </a:br>
            <a:r>
              <a:rPr lang="ru-RU" dirty="0" smtClean="0"/>
              <a:t>2) Какая промышленность заняла главенствующее положение в 30-40 гг. </a:t>
            </a:r>
            <a:r>
              <a:rPr lang="en-US" dirty="0" smtClean="0"/>
              <a:t>XIX </a:t>
            </a:r>
            <a:r>
              <a:rPr lang="ru-RU" dirty="0" smtClean="0"/>
              <a:t>века?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1975104"/>
            <a:ext cx="12192001" cy="4317412"/>
          </a:xfrm>
        </p:spPr>
        <p:txBody>
          <a:bodyPr>
            <a:normAutofit fontScale="92500" lnSpcReduction="10000"/>
          </a:bodyPr>
          <a:lstStyle/>
          <a:p>
            <a:r>
              <a:rPr lang="ru-RU" sz="3000" dirty="0" smtClean="0"/>
              <a:t>1)	Текстильная		Почему?</a:t>
            </a:r>
          </a:p>
          <a:p>
            <a:pPr marL="0" indent="0">
              <a:buNone/>
            </a:pPr>
            <a:r>
              <a:rPr lang="ru-RU" sz="3000" dirty="0"/>
              <a:t>		</a:t>
            </a:r>
            <a:r>
              <a:rPr lang="ru-RU" sz="3000" dirty="0" smtClean="0"/>
              <a:t>		-Низкие затраты</a:t>
            </a:r>
          </a:p>
          <a:p>
            <a:r>
              <a:rPr lang="ru-RU" sz="3000" dirty="0" smtClean="0"/>
              <a:t>2)	Угольная и чугунная	Почему?</a:t>
            </a:r>
          </a:p>
          <a:p>
            <a:pPr marL="3657600" lvl="8" indent="0">
              <a:buNone/>
            </a:pPr>
            <a:r>
              <a:rPr lang="ru-RU" sz="3000" dirty="0" smtClean="0"/>
              <a:t>Необходимость в станках и оборудовании</a:t>
            </a:r>
          </a:p>
          <a:p>
            <a:pPr marL="3657600" lvl="8" indent="0">
              <a:buNone/>
            </a:pPr>
            <a:endParaRPr lang="ru-RU" sz="2000" dirty="0"/>
          </a:p>
          <a:p>
            <a:pPr marL="3657600" lvl="8" indent="0">
              <a:buNone/>
            </a:pPr>
            <a:endParaRPr lang="ru-RU" sz="2000" dirty="0"/>
          </a:p>
          <a:p>
            <a:pPr marL="3657600" lvl="8" indent="0">
              <a:buNone/>
            </a:pPr>
            <a:r>
              <a:rPr lang="ru-RU" sz="3300" dirty="0" smtClean="0"/>
              <a:t>Итог: появление нового вида промышленности </a:t>
            </a:r>
            <a:r>
              <a:rPr lang="ru-RU" sz="3300" b="1" i="1" dirty="0" smtClean="0"/>
              <a:t>Машиностроение. </a:t>
            </a:r>
          </a:p>
        </p:txBody>
      </p:sp>
    </p:spTree>
    <p:extLst>
      <p:ext uri="{BB962C8B-B14F-4D97-AF65-F5344CB8AC3E}">
        <p14:creationId xmlns:p14="http://schemas.microsoft.com/office/powerpoint/2010/main" val="220797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"/>
            <a:ext cx="12192000" cy="1853754"/>
          </a:xfrm>
        </p:spPr>
        <p:txBody>
          <a:bodyPr/>
          <a:lstStyle/>
          <a:p>
            <a:r>
              <a:rPr lang="ru-RU" dirty="0" smtClean="0"/>
              <a:t>Как перевозить тяжелые станки до производства? Тоны угля до котельных?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941832"/>
            <a:ext cx="12191999" cy="4524513"/>
          </a:xfrm>
        </p:spPr>
        <p:txBody>
          <a:bodyPr/>
          <a:lstStyle/>
          <a:p>
            <a:r>
              <a:rPr lang="ru-RU" dirty="0" smtClean="0"/>
              <a:t>Итог: Появление Железных дорого. Транспортная революция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088" y="926878"/>
            <a:ext cx="8288740" cy="53351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15118" y="551375"/>
            <a:ext cx="6667500" cy="53054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0867" y="5007071"/>
            <a:ext cx="8572500" cy="5476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01757" y="4340386"/>
            <a:ext cx="4635564" cy="509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72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100</TotalTime>
  <Words>243</Words>
  <Application>Microsoft Office PowerPoint</Application>
  <PresentationFormat>Широкоэкранный</PresentationFormat>
  <Paragraphs>76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Gill Sans MT</vt:lpstr>
      <vt:lpstr>Wingdings</vt:lpstr>
      <vt:lpstr>Gallery</vt:lpstr>
      <vt:lpstr>Промышленное развитие в XIX начале XX века</vt:lpstr>
      <vt:lpstr>Презентация PowerPoint</vt:lpstr>
      <vt:lpstr>1)Промышленная революция в XIX в. </vt:lpstr>
      <vt:lpstr>В какой стране начался промышленный переворот?</vt:lpstr>
      <vt:lpstr>А что такое промышленный переворот?</vt:lpstr>
      <vt:lpstr>Презентация PowerPoint</vt:lpstr>
      <vt:lpstr>Индустриализация</vt:lpstr>
      <vt:lpstr>1)С какого вида промышленности начался промышленный переворот? 2) Какая промышленность заняла главенствующее положение в 30-40 гг. XIX века?</vt:lpstr>
      <vt:lpstr>Как перевозить тяжелые станки до производства? Тоны угля до котельных?</vt:lpstr>
      <vt:lpstr>Пароход Фултона</vt:lpstr>
      <vt:lpstr>Презентация PowerPoint</vt:lpstr>
      <vt:lpstr>Презентация PowerPoint</vt:lpstr>
      <vt:lpstr>2) Век капитала</vt:lpstr>
      <vt:lpstr>Что такое капитал?</vt:lpstr>
      <vt:lpstr>На что идет капитал?</vt:lpstr>
      <vt:lpstr>Где взять капитал?</vt:lpstr>
      <vt:lpstr>Акционерное общество Особенности:</vt:lpstr>
      <vt:lpstr>Изменения в работе предприятий:</vt:lpstr>
      <vt:lpstr>Презентация PowerPoint</vt:lpstr>
      <vt:lpstr>2) Усилилось Разделение Труда</vt:lpstr>
      <vt:lpstr>3) Неравномерность экономического развития  назвать виды и особенности </vt:lpstr>
      <vt:lpstr>Презентация PowerPoint</vt:lpstr>
      <vt:lpstr>Презентация PowerPoint</vt:lpstr>
      <vt:lpstr>4)Подъемы и кризисы Задание: Дайте характеристику данным эконмическим явлениям стр. 11-12 </vt:lpstr>
      <vt:lpstr>5) Монополистически капитализм</vt:lpstr>
      <vt:lpstr>6) Сельское хозяйство</vt:lpstr>
      <vt:lpstr>7) Развитие торговли Задание назвать особенности развития торговли</vt:lpstr>
      <vt:lpstr>Д.З. § 1читать вопросы после параграфа устно. задание 1стр 15. Письменно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Промышленное развитие в XIX начале XX века</dc:title>
  <dc:creator>Пользователь Windows</dc:creator>
  <cp:lastModifiedBy>Пользователь Windows</cp:lastModifiedBy>
  <cp:revision>14</cp:revision>
  <dcterms:created xsi:type="dcterms:W3CDTF">2020-09-01T11:03:22Z</dcterms:created>
  <dcterms:modified xsi:type="dcterms:W3CDTF">2022-11-17T11:40:14Z</dcterms:modified>
</cp:coreProperties>
</file>